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94" r:id="rId3"/>
    <p:sldId id="293" r:id="rId4"/>
    <p:sldId id="295" r:id="rId5"/>
    <p:sldId id="296" r:id="rId6"/>
    <p:sldId id="297" r:id="rId7"/>
    <p:sldId id="298" r:id="rId8"/>
    <p:sldId id="292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630"/>
    <a:srgbClr val="00A0A8"/>
    <a:srgbClr val="FEC631"/>
    <a:srgbClr val="FFC730"/>
    <a:srgbClr val="F0EEF0"/>
    <a:srgbClr val="52CBBE"/>
    <a:srgbClr val="FF5969"/>
    <a:srgbClr val="92D050"/>
    <a:srgbClr val="5D7373"/>
    <a:srgbClr val="52CD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6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13.12.2020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949164" y="-2"/>
            <a:ext cx="11329294" cy="6858000"/>
            <a:chOff x="213096" y="0"/>
            <a:chExt cx="11447501" cy="6858000"/>
          </a:xfrm>
          <a:solidFill>
            <a:srgbClr val="FFC73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267803" y="0"/>
            <a:ext cx="9860813" cy="6858000"/>
            <a:chOff x="491575" y="0"/>
            <a:chExt cx="9961092" cy="6858000"/>
          </a:xfrm>
          <a:solidFill>
            <a:srgbClr val="0070C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800233" y="3090"/>
            <a:ext cx="9563750" cy="6858000"/>
            <a:chOff x="491575" y="0"/>
            <a:chExt cx="9961092" cy="6858000"/>
          </a:xfrm>
          <a:solidFill>
            <a:schemeClr val="accent4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33395" b="9375"/>
          <a:stretch/>
        </p:blipFill>
        <p:spPr>
          <a:xfrm>
            <a:off x="2387658" y="-1"/>
            <a:ext cx="9804342" cy="685800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F202974-31A3-4642-B671-F0DBBB7B4663}"/>
              </a:ext>
            </a:extLst>
          </p:cNvPr>
          <p:cNvSpPr txBox="1"/>
          <p:nvPr/>
        </p:nvSpPr>
        <p:spPr>
          <a:xfrm>
            <a:off x="3767991" y="3428998"/>
            <a:ext cx="781020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5500" dirty="0" smtClean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rPr>
              <a:t>FORMATIRANJE KARAKTERA U TEKSTU</a:t>
            </a:r>
            <a:endParaRPr lang="en-US" sz="5500" dirty="0">
              <a:solidFill>
                <a:schemeClr val="accent4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4836" y="290539"/>
            <a:ext cx="1224562" cy="1289698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749118" y="5898502"/>
            <a:ext cx="21380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 </a:t>
            </a:r>
          </a:p>
          <a:p>
            <a:pPr algn="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endParaRPr lang="en-US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949164" y="-1"/>
            <a:ext cx="11329294" cy="6858000"/>
            <a:chOff x="213096" y="0"/>
            <a:chExt cx="11447501" cy="6858000"/>
          </a:xfrm>
          <a:solidFill>
            <a:schemeClr val="accent4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267803" y="0"/>
            <a:ext cx="9860813" cy="6858000"/>
            <a:chOff x="491575" y="0"/>
            <a:chExt cx="9961092" cy="6858000"/>
          </a:xfrm>
          <a:solidFill>
            <a:srgbClr val="00A0A8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800233" y="3090"/>
            <a:ext cx="9563750" cy="6858000"/>
            <a:chOff x="491575" y="0"/>
            <a:chExt cx="9961092" cy="6858000"/>
          </a:xfrm>
          <a:solidFill>
            <a:srgbClr val="FEC631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41870" b="5698"/>
          <a:stretch/>
        </p:blipFill>
        <p:spPr>
          <a:xfrm>
            <a:off x="2685756" y="1"/>
            <a:ext cx="7372644" cy="67243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691718" y="2000264"/>
            <a:ext cx="4155141" cy="272382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Formatiranje</a:t>
            </a:r>
            <a:r>
              <a:rPr lang="en-US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podešavanje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</a:t>
            </a:r>
            <a:r>
              <a:rPr lang="sr-Latn-ME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kovanje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pojedinačnih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opcijom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Format&gt;Font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korišćenjem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predstavljenih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odgovarajućim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ikonama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</a:t>
            </a:r>
            <a:r>
              <a:rPr lang="sr-Latn-ME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Tools&gt;Customize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kojom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dodatno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postavljamo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određene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sr-Latn-ME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uključene</a:t>
            </a:r>
            <a:r>
              <a:rPr lang="en-US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Standard </a:t>
            </a:r>
            <a:r>
              <a:rPr lang="en-US" sz="1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Formatting Toolbar). </a:t>
            </a:r>
          </a:p>
        </p:txBody>
      </p:sp>
    </p:spTree>
    <p:extLst>
      <p:ext uri="{BB962C8B-B14F-4D97-AF65-F5344CB8AC3E}">
        <p14:creationId xmlns:p14="http://schemas.microsoft.com/office/powerpoint/2010/main" val="92714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949164" y="-2"/>
            <a:ext cx="11329294" cy="6858000"/>
            <a:chOff x="213096" y="0"/>
            <a:chExt cx="11447501" cy="6858000"/>
          </a:xfrm>
          <a:solidFill>
            <a:schemeClr val="accent4">
              <a:lumMod val="5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267803" y="0"/>
            <a:ext cx="9860813" cy="6858000"/>
            <a:chOff x="491575" y="0"/>
            <a:chExt cx="9961092" cy="6858000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800233" y="3090"/>
            <a:ext cx="9563750" cy="6858000"/>
            <a:chOff x="491575" y="0"/>
            <a:chExt cx="9961092" cy="6858000"/>
          </a:xfrm>
          <a:solidFill>
            <a:srgbClr val="0070C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r="41870" b="5698"/>
          <a:stretch/>
        </p:blipFill>
        <p:spPr>
          <a:xfrm>
            <a:off x="2387658" y="0"/>
            <a:ext cx="7372644" cy="67243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804212" y="224689"/>
            <a:ext cx="5227248" cy="353943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pojedinačne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enjati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edeće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osobine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vrta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style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stilovi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normalan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(Regular),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iskošen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(Italic),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podebljan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(Bold)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podebljan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iskošen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(Bold Italic) 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ponuđenih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može </a:t>
            </a:r>
            <a:r>
              <a:rPr lang="en-US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ukucati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proizvoljna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Underline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razni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podvuku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Superscript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ispisivanje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označava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stepen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m2) 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Subscript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označavanje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(x2) 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caps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umanjena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caps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definisanje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boje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1987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949164" y="-2"/>
            <a:ext cx="11329294" cy="6858000"/>
            <a:chOff x="213096" y="0"/>
            <a:chExt cx="11447501" cy="6858000"/>
          </a:xfrm>
          <a:solidFill>
            <a:srgbClr val="0070C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267803" y="0"/>
            <a:ext cx="9860813" cy="6858000"/>
            <a:chOff x="491575" y="0"/>
            <a:chExt cx="9961092" cy="6858000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800233" y="3090"/>
            <a:ext cx="9563750" cy="6858000"/>
            <a:chOff x="491575" y="0"/>
            <a:chExt cx="9961092" cy="6858000"/>
          </a:xfrm>
          <a:solidFill>
            <a:srgbClr val="00206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2125440" y="354101"/>
            <a:ext cx="3607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77B9"/>
                </a:solidFill>
                <a:latin typeface="Impact" panose="020B0806030902050204" pitchFamily="34" charset="0"/>
              </a:rPr>
              <a:t>Prom</a:t>
            </a:r>
            <a:r>
              <a:rPr lang="sr-Latn-ME" dirty="0" smtClean="0">
                <a:solidFill>
                  <a:srgbClr val="0077B9"/>
                </a:solidFill>
                <a:latin typeface="Impact" panose="020B0806030902050204" pitchFamily="34" charset="0"/>
              </a:rPr>
              <a:t>j</a:t>
            </a:r>
            <a:r>
              <a:rPr lang="en-US" dirty="0" err="1" smtClean="0">
                <a:solidFill>
                  <a:srgbClr val="0077B9"/>
                </a:solidFill>
                <a:latin typeface="Impact" panose="020B0806030902050204" pitchFamily="34" charset="0"/>
              </a:rPr>
              <a:t>ena</a:t>
            </a:r>
            <a:r>
              <a:rPr lang="en-US" dirty="0" smtClean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razmaka</a:t>
            </a:r>
            <a:r>
              <a:rPr lang="en-US" dirty="0">
                <a:solidFill>
                  <a:srgbClr val="0077B9"/>
                </a:solidFill>
                <a:latin typeface="Impact" panose="020B0806030902050204" pitchFamily="34" charset="0"/>
              </a:rPr>
              <a:t> u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tekstu</a:t>
            </a:r>
            <a:endParaRPr lang="en-US" b="0" i="0" dirty="0">
              <a:solidFill>
                <a:srgbClr val="0077B9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79997" y="726525"/>
            <a:ext cx="93744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enite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izabrani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Pored toga,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razvučete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zbijete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pasus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uklopio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  <a:p>
            <a:pPr algn="just"/>
            <a:r>
              <a:rPr lang="en-US" dirty="0" smtClean="0">
                <a:solidFill>
                  <a:srgbClr val="0077B9"/>
                </a:solidFill>
                <a:latin typeface="Impact" panose="020B0806030902050204" pitchFamily="34" charset="0"/>
              </a:rPr>
              <a:t>Prom</a:t>
            </a:r>
            <a:r>
              <a:rPr lang="sr-Latn-ME" dirty="0" smtClean="0">
                <a:solidFill>
                  <a:srgbClr val="0077B9"/>
                </a:solidFill>
                <a:latin typeface="Impact" panose="020B0806030902050204" pitchFamily="34" charset="0"/>
              </a:rPr>
              <a:t>j</a:t>
            </a:r>
            <a:r>
              <a:rPr lang="en-US" dirty="0" err="1" smtClean="0">
                <a:solidFill>
                  <a:srgbClr val="0077B9"/>
                </a:solidFill>
                <a:latin typeface="Impact" panose="020B0806030902050204" pitchFamily="34" charset="0"/>
              </a:rPr>
              <a:t>ena</a:t>
            </a:r>
            <a:r>
              <a:rPr lang="en-US" dirty="0" smtClean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razmaka</a:t>
            </a:r>
            <a:r>
              <a:rPr lang="en-US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između</a:t>
            </a:r>
            <a:r>
              <a:rPr lang="en-US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 smtClean="0">
                <a:solidFill>
                  <a:srgbClr val="0077B9"/>
                </a:solidFill>
                <a:latin typeface="Impact" panose="020B0806030902050204" pitchFamily="34" charset="0"/>
              </a:rPr>
              <a:t>znakova</a:t>
            </a:r>
            <a:endParaRPr lang="sr-Latn-ME" dirty="0" smtClean="0">
              <a:solidFill>
                <a:srgbClr val="0077B9"/>
              </a:solidFill>
              <a:latin typeface="Impact" panose="020B0806030902050204" pitchFamily="34" charset="0"/>
            </a:endParaRPr>
          </a:p>
          <a:p>
            <a:pPr algn="just"/>
            <a:endParaRPr lang="en-US" dirty="0">
              <a:solidFill>
                <a:srgbClr val="0077B9"/>
              </a:solidFill>
              <a:latin typeface="Impact" panose="020B0806030902050204" pitchFamily="34" charset="0"/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izaberete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stavke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Razvučeno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Zbijeno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time se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izabranih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istoj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međuslovnog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određenih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nekim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slučajevima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smanjuje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drugim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zavisnosti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44970" b="55147"/>
          <a:stretch/>
        </p:blipFill>
        <p:spPr>
          <a:xfrm>
            <a:off x="2685756" y="3478253"/>
            <a:ext cx="4949301" cy="244020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528525" y="4252256"/>
            <a:ext cx="4289612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Ravnomjerno</a:t>
            </a:r>
            <a:r>
              <a:rPr lang="en-US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razvlačenje</a:t>
            </a:r>
            <a:r>
              <a:rPr lang="en-US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ili</a:t>
            </a:r>
            <a:r>
              <a:rPr lang="en-US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zbijanje</a:t>
            </a:r>
            <a:r>
              <a:rPr lang="en-US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razmaka</a:t>
            </a:r>
            <a:r>
              <a:rPr lang="en-US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između</a:t>
            </a:r>
            <a:r>
              <a:rPr lang="en-US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svih</a:t>
            </a:r>
            <a:r>
              <a:rPr lang="en-US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izabranih</a:t>
            </a:r>
            <a:r>
              <a:rPr lang="en-US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7B9"/>
                </a:solidFill>
                <a:latin typeface="Impact" panose="020B0806030902050204" pitchFamily="34" charset="0"/>
              </a:rPr>
              <a:t>znakova</a:t>
            </a:r>
            <a:endParaRPr lang="sr-Latn-ME" dirty="0">
              <a:solidFill>
                <a:srgbClr val="0077B9"/>
              </a:solidFill>
              <a:latin typeface="Impact" panose="020B0806030902050204" pitchFamily="34" charset="0"/>
            </a:endParaRPr>
          </a:p>
          <a:p>
            <a:pPr algn="just"/>
            <a:endParaRPr lang="en-US" dirty="0"/>
          </a:p>
          <a:p>
            <a:pPr algn="just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prom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Početak</a:t>
            </a:r>
            <a:r>
              <a:rPr lang="sr-Latn-ME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/Home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dijaloga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781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949164" y="-2"/>
            <a:ext cx="11329294" cy="6858000"/>
            <a:chOff x="213096" y="0"/>
            <a:chExt cx="11447501" cy="6858000"/>
          </a:xfrm>
          <a:solidFill>
            <a:srgbClr val="00206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267803" y="0"/>
            <a:ext cx="9860813" cy="6858000"/>
            <a:chOff x="491575" y="0"/>
            <a:chExt cx="9961092" cy="6858000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800233" y="3090"/>
            <a:ext cx="9563750" cy="6858000"/>
            <a:chOff x="491575" y="0"/>
            <a:chExt cx="9961092" cy="6858000"/>
          </a:xfrm>
          <a:solidFill>
            <a:srgbClr val="00A0A8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49104" b="13603"/>
          <a:stretch/>
        </p:blipFill>
        <p:spPr>
          <a:xfrm>
            <a:off x="2685756" y="537882"/>
            <a:ext cx="6622116" cy="632011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516906" y="2595666"/>
            <a:ext cx="3985708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okviru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stavke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Razvučeno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Zbijeno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koliki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75576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949164" y="-2"/>
            <a:ext cx="11329294" cy="6858000"/>
            <a:chOff x="213096" y="0"/>
            <a:chExt cx="11447501" cy="6858000"/>
          </a:xfrm>
          <a:solidFill>
            <a:srgbClr val="0070C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267803" y="0"/>
            <a:ext cx="9860813" cy="6858000"/>
            <a:chOff x="491575" y="0"/>
            <a:chExt cx="9961092" cy="6858000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800233" y="3090"/>
            <a:ext cx="9563750" cy="6858000"/>
            <a:chOff x="491575" y="0"/>
            <a:chExt cx="9961092" cy="6858000"/>
          </a:xfrm>
          <a:solidFill>
            <a:schemeClr val="tx2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54375" b="5515"/>
          <a:stretch/>
        </p:blipFill>
        <p:spPr>
          <a:xfrm>
            <a:off x="2685756" y="1085769"/>
            <a:ext cx="4850687" cy="564776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948548" y="3946549"/>
            <a:ext cx="4467929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Potvrdite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izbor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potvrdu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Podešavanje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međuslovnog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unesite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tačke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Tačaka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21824" y="295067"/>
            <a:ext cx="5183752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solidFill>
                  <a:srgbClr val="0070C0"/>
                </a:solidFill>
                <a:latin typeface="Impact" panose="020B0806030902050204" pitchFamily="34" charset="0"/>
              </a:rPr>
              <a:t>Podešavanje</a:t>
            </a:r>
            <a:r>
              <a:rPr lang="en-US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Impact" panose="020B0806030902050204" pitchFamily="34" charset="0"/>
              </a:rPr>
              <a:t>razmaka</a:t>
            </a:r>
            <a:r>
              <a:rPr lang="en-US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Impact" panose="020B0806030902050204" pitchFamily="34" charset="0"/>
              </a:rPr>
              <a:t>između</a:t>
            </a:r>
            <a:r>
              <a:rPr lang="en-US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Impact" panose="020B0806030902050204" pitchFamily="34" charset="0"/>
              </a:rPr>
              <a:t>znakova</a:t>
            </a:r>
            <a:r>
              <a:rPr lang="en-US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Impact" panose="020B0806030902050204" pitchFamily="34" charset="0"/>
              </a:rPr>
              <a:t>koji</a:t>
            </a:r>
            <a:r>
              <a:rPr lang="en-US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Impact" panose="020B0806030902050204" pitchFamily="34" charset="0"/>
              </a:rPr>
              <a:t>premašuju</a:t>
            </a:r>
            <a:r>
              <a:rPr lang="en-US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Impact" panose="020B0806030902050204" pitchFamily="34" charset="0"/>
              </a:rPr>
              <a:t>određenu</a:t>
            </a:r>
            <a:r>
              <a:rPr lang="en-US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Impact" panose="020B0806030902050204" pitchFamily="34" charset="0"/>
              </a:rPr>
              <a:t>veličinu</a:t>
            </a:r>
            <a:endParaRPr lang="sr-Latn-ME" dirty="0" smtClean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međuslovnog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upućuje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sr-Latn-M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smanjenju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prored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uklapaju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epo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„V”)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prored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uklapaju lijepo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</a:t>
            </a:r>
            <a:r>
              <a:rPr lang="sr-Latn-M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Početak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pokretanje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dijaloga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ight Arrow 2"/>
          <p:cNvSpPr/>
          <p:nvPr/>
        </p:nvSpPr>
        <p:spPr>
          <a:xfrm>
            <a:off x="2903328" y="3428998"/>
            <a:ext cx="532430" cy="215153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1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949164" y="-2"/>
            <a:ext cx="11329294" cy="6858000"/>
            <a:chOff x="213096" y="0"/>
            <a:chExt cx="11447501" cy="6858000"/>
          </a:xfrm>
          <a:solidFill>
            <a:srgbClr val="FEC63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267803" y="0"/>
            <a:ext cx="9860813" cy="6858000"/>
            <a:chOff x="491575" y="0"/>
            <a:chExt cx="9961092" cy="6858000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8800233" y="3090"/>
            <a:ext cx="9563750" cy="6858000"/>
            <a:chOff x="491575" y="0"/>
            <a:chExt cx="9961092" cy="6858000"/>
          </a:xfrm>
          <a:solidFill>
            <a:schemeClr val="tx1">
              <a:lumMod val="75000"/>
              <a:lumOff val="2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30">
              <a:extLst>
                <a:ext uri="{FF2B5EF4-FFF2-40B4-BE49-F238E27FC236}">
                  <a16:creationId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55408" b="5515"/>
          <a:stretch/>
        </p:blipFill>
        <p:spPr>
          <a:xfrm>
            <a:off x="2529061" y="129240"/>
            <a:ext cx="5546622" cy="660773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494929" y="391886"/>
            <a:ext cx="5366145" cy="329320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Horizontalno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razvlačenje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ili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podešavanje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veličine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teksta</a:t>
            </a:r>
            <a:endParaRPr lang="sr-Latn-ME" sz="2300" dirty="0" smtClean="0">
              <a:solidFill>
                <a:srgbClr val="0070C0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solidFill>
                <a:srgbClr val="0070C0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enjate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oblike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procentima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podesite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razvući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razvučete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zbijete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Početak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dijaloga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45688" y="3947741"/>
            <a:ext cx="5042647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</a:t>
            </a:r>
            <a:r>
              <a:rPr lang="sr-Latn-ME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unesite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željeni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procenat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100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procenata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razvlače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100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procenata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zbijaju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3917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2229" y="2377439"/>
            <a:ext cx="9300754" cy="141577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sr-Latn-ME" sz="8600" dirty="0" smtClean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rPr>
              <a:t>HVALA NA PAŽNJI !</a:t>
            </a:r>
            <a:endParaRPr lang="en-US" sz="8600" dirty="0">
              <a:solidFill>
                <a:schemeClr val="accent4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5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26106</TotalTime>
  <Words>538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Impact</vt:lpstr>
      <vt:lpstr>Times New Roman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183</cp:revision>
  <dcterms:created xsi:type="dcterms:W3CDTF">2017-01-05T13:17:27Z</dcterms:created>
  <dcterms:modified xsi:type="dcterms:W3CDTF">2020-12-13T15:32:43Z</dcterms:modified>
</cp:coreProperties>
</file>