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8E10A4-32CB-463A-BAF3-5228425BAA35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202C18F-9D0F-4F51-9B41-2A1F44A27F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Pisanje</a:t>
            </a:r>
            <a:r>
              <a:rPr lang="en-US" dirty="0" smtClean="0"/>
              <a:t> </a:t>
            </a:r>
            <a:r>
              <a:rPr lang="en-US" dirty="0" err="1" smtClean="0"/>
              <a:t>ijekavice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0" y="2743200"/>
            <a:ext cx="4370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HVALA NA P</a:t>
            </a:r>
            <a:r>
              <a:rPr lang="sr-Latn-ME" sz="3200" b="1" dirty="0" smtClean="0"/>
              <a:t>AŽNJI!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181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sr-Cyrl-ME" sz="6600" dirty="0" smtClean="0"/>
              <a:t>Ѣ</a:t>
            </a:r>
            <a:endParaRPr lang="en-US" sz="6600" dirty="0" smtClean="0"/>
          </a:p>
          <a:p>
            <a:r>
              <a:rPr lang="en-US" b="1" dirty="0" err="1" smtClean="0"/>
              <a:t>Refleksi</a:t>
            </a:r>
            <a:r>
              <a:rPr lang="en-US" dirty="0" smtClean="0"/>
              <a:t>  </a:t>
            </a:r>
            <a:r>
              <a:rPr lang="sr-Cyrl-ME" b="1" dirty="0" smtClean="0"/>
              <a:t>Ѣ</a:t>
            </a:r>
            <a:r>
              <a:rPr lang="en-US" b="1" dirty="0" smtClean="0"/>
              <a:t> u </a:t>
            </a:r>
            <a:r>
              <a:rPr lang="en-US" b="1" dirty="0" err="1" smtClean="0"/>
              <a:t>ijekavskim</a:t>
            </a:r>
            <a:r>
              <a:rPr lang="en-US" b="1" dirty="0" smtClean="0"/>
              <a:t> </a:t>
            </a:r>
            <a:r>
              <a:rPr lang="en-US" b="1" dirty="0" err="1" smtClean="0"/>
              <a:t>govorima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err="1" smtClean="0"/>
              <a:t>dugo</a:t>
            </a:r>
            <a:r>
              <a:rPr lang="en-US" dirty="0" smtClean="0"/>
              <a:t> </a:t>
            </a:r>
            <a:r>
              <a:rPr lang="sr-Latn-ME" dirty="0"/>
              <a:t> </a:t>
            </a:r>
            <a:r>
              <a:rPr lang="en-US" dirty="0" err="1" smtClean="0"/>
              <a:t>jat</a:t>
            </a:r>
            <a:r>
              <a:rPr lang="en-US" dirty="0" smtClean="0"/>
              <a:t> </a:t>
            </a:r>
            <a:r>
              <a:rPr lang="sr-Latn-ME" dirty="0" smtClean="0"/>
              <a:t>=</a:t>
            </a:r>
            <a:r>
              <a:rPr lang="en-US" dirty="0" smtClean="0"/>
              <a:t> </a:t>
            </a:r>
            <a:r>
              <a:rPr lang="sr-Latn-ME" dirty="0" smtClean="0"/>
              <a:t>ije</a:t>
            </a:r>
            <a:r>
              <a:rPr lang="en-US" dirty="0" smtClean="0"/>
              <a:t>          </a:t>
            </a:r>
            <a:r>
              <a:rPr lang="en-US" dirty="0" err="1" smtClean="0"/>
              <a:t>kratko</a:t>
            </a:r>
            <a:r>
              <a:rPr lang="en-US" dirty="0" smtClean="0"/>
              <a:t> </a:t>
            </a:r>
            <a:r>
              <a:rPr lang="sr-Latn-ME" dirty="0"/>
              <a:t> </a:t>
            </a:r>
            <a:r>
              <a:rPr lang="en-US" dirty="0" err="1" smtClean="0"/>
              <a:t>jat</a:t>
            </a:r>
            <a:r>
              <a:rPr lang="sr-Latn-ME" dirty="0"/>
              <a:t> </a:t>
            </a:r>
            <a:r>
              <a:rPr lang="sr-Latn-ME" dirty="0" smtClean="0"/>
              <a:t>=</a:t>
            </a:r>
            <a:r>
              <a:rPr lang="en-US" dirty="0" smtClean="0"/>
              <a:t> </a:t>
            </a:r>
            <a:r>
              <a:rPr lang="sr-Latn-ME" dirty="0" smtClean="0"/>
              <a:t>je/e/i</a:t>
            </a:r>
          </a:p>
          <a:p>
            <a:endParaRPr lang="sr-Latn-ME" dirty="0"/>
          </a:p>
          <a:p>
            <a:r>
              <a:rPr lang="sr-Latn-ME" dirty="0" smtClean="0"/>
              <a:t>Nekadašnji  glas </a:t>
            </a:r>
            <a:r>
              <a:rPr lang="sr-Cyrl-ME" b="1" dirty="0" smtClean="0"/>
              <a:t>Ѣ</a:t>
            </a:r>
            <a:r>
              <a:rPr lang="sr-Latn-ME" b="1" dirty="0" smtClean="0"/>
              <a:t> </a:t>
            </a:r>
            <a:r>
              <a:rPr lang="sr-Latn-ME" dirty="0" smtClean="0"/>
              <a:t>ima trojaku zamjenu:  </a:t>
            </a:r>
            <a:r>
              <a:rPr lang="sr-Latn-ME" b="1" dirty="0" smtClean="0">
                <a:solidFill>
                  <a:srgbClr val="FF0000"/>
                </a:solidFill>
              </a:rPr>
              <a:t>ije/je; e; i</a:t>
            </a:r>
            <a:r>
              <a:rPr lang="sr-Latn-ME" dirty="0" smtClean="0"/>
              <a:t>.</a:t>
            </a:r>
          </a:p>
          <a:p>
            <a:endParaRPr lang="sr-Latn-ME" dirty="0" smtClean="0"/>
          </a:p>
          <a:p>
            <a:r>
              <a:rPr lang="en-US" dirty="0" smtClean="0"/>
              <a:t>U</a:t>
            </a:r>
            <a:r>
              <a:rPr lang="sr-Latn-ME" dirty="0" smtClean="0"/>
              <a:t> štokavskim dijalektima staro jat ima tri zamjene: </a:t>
            </a:r>
            <a:r>
              <a:rPr lang="sr-Latn-ME" b="1" dirty="0" smtClean="0"/>
              <a:t>ijekavsku; ekavsku i ikavsku</a:t>
            </a:r>
            <a:r>
              <a:rPr lang="sr-Latn-ME" b="1" dirty="0"/>
              <a:t>.</a:t>
            </a: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2171700" y="2476500"/>
            <a:ext cx="3810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886200" y="2438400"/>
            <a:ext cx="609600" cy="381000"/>
          </a:xfrm>
          <a:prstGeom prst="straightConnector1">
            <a:avLst/>
          </a:prstGeom>
          <a:ln w="28575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Latn-ME" dirty="0" smtClean="0"/>
              <a:t>U ijekavskom standardnom izgovoru dugo </a:t>
            </a:r>
            <a:r>
              <a:rPr lang="sr-Latn-ME" dirty="0" smtClean="0">
                <a:solidFill>
                  <a:srgbClr val="FF0000"/>
                </a:solidFill>
              </a:rPr>
              <a:t>jat</a:t>
            </a:r>
            <a:r>
              <a:rPr lang="sr-Latn-ME" dirty="0" smtClean="0"/>
              <a:t> dalo je </a:t>
            </a:r>
            <a:r>
              <a:rPr lang="sr-Latn-ME" b="1" dirty="0" smtClean="0">
                <a:solidFill>
                  <a:srgbClr val="FF0000"/>
                </a:solidFill>
              </a:rPr>
              <a:t>ije</a:t>
            </a:r>
            <a:r>
              <a:rPr lang="sr-Latn-ME" dirty="0" smtClean="0"/>
              <a:t>, a kratko </a:t>
            </a:r>
            <a:r>
              <a:rPr lang="sr-Latn-ME" b="1" dirty="0" smtClean="0">
                <a:solidFill>
                  <a:srgbClr val="FF0000"/>
                </a:solidFill>
              </a:rPr>
              <a:t>je</a:t>
            </a:r>
            <a:r>
              <a:rPr lang="sr-Latn-ME" dirty="0" smtClean="0"/>
              <a:t>.</a:t>
            </a:r>
          </a:p>
          <a:p>
            <a:endParaRPr lang="sr-Latn-ME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P</a:t>
            </a:r>
            <a:r>
              <a:rPr lang="sr-Latn-ME" u="sng" dirty="0" smtClean="0">
                <a:solidFill>
                  <a:srgbClr val="FF0000"/>
                </a:solidFill>
              </a:rPr>
              <a:t>ravila</a:t>
            </a:r>
            <a:r>
              <a:rPr lang="sr-Latn-ME" dirty="0" smtClean="0">
                <a:solidFill>
                  <a:srgbClr val="FF0000"/>
                </a:solidFill>
              </a:rPr>
              <a:t>:</a:t>
            </a:r>
          </a:p>
          <a:p>
            <a:r>
              <a:rPr lang="sr-Latn-ME" dirty="0"/>
              <a:t>p</a:t>
            </a:r>
            <a:r>
              <a:rPr lang="sr-Latn-ME" dirty="0" smtClean="0"/>
              <a:t>rema dugom </a:t>
            </a:r>
            <a:r>
              <a:rPr lang="sr-Latn-ME" b="1" dirty="0" smtClean="0">
                <a:solidFill>
                  <a:srgbClr val="FF0000"/>
                </a:solidFill>
              </a:rPr>
              <a:t>e</a:t>
            </a:r>
            <a:r>
              <a:rPr lang="sr-Latn-ME" dirty="0" smtClean="0"/>
              <a:t> u ekavskom imamo </a:t>
            </a:r>
            <a:r>
              <a:rPr lang="sr-Latn-ME" b="1" dirty="0" smtClean="0">
                <a:solidFill>
                  <a:srgbClr val="FF0000"/>
                </a:solidFill>
              </a:rPr>
              <a:t>ije</a:t>
            </a:r>
            <a:r>
              <a:rPr lang="sr-Latn-ME" b="1" dirty="0" smtClean="0"/>
              <a:t> </a:t>
            </a:r>
            <a:r>
              <a:rPr lang="sr-Latn-ME" dirty="0" smtClean="0"/>
              <a:t>u ijekavskom: d</a:t>
            </a:r>
            <a:r>
              <a:rPr lang="en-US" b="1" dirty="0" smtClean="0"/>
              <a:t>é</a:t>
            </a:r>
            <a:r>
              <a:rPr lang="sr-Latn-ME" dirty="0" smtClean="0"/>
              <a:t>te- d</a:t>
            </a:r>
            <a:r>
              <a:rPr lang="sr-Latn-ME" b="1" dirty="0" smtClean="0"/>
              <a:t>ij</a:t>
            </a:r>
            <a:r>
              <a:rPr lang="en-US" b="1" dirty="0" smtClean="0"/>
              <a:t>è</a:t>
            </a:r>
            <a:r>
              <a:rPr lang="sr-Latn-ME" dirty="0" smtClean="0"/>
              <a:t>te</a:t>
            </a:r>
          </a:p>
          <a:p>
            <a:r>
              <a:rPr lang="sr-Latn-ME" dirty="0"/>
              <a:t>p</a:t>
            </a:r>
            <a:r>
              <a:rPr lang="sr-Latn-ME" dirty="0" smtClean="0"/>
              <a:t>rema kratkom </a:t>
            </a:r>
            <a:r>
              <a:rPr lang="sr-Latn-ME" b="1" dirty="0" smtClean="0">
                <a:solidFill>
                  <a:srgbClr val="FF0000"/>
                </a:solidFill>
              </a:rPr>
              <a:t>e</a:t>
            </a:r>
            <a:r>
              <a:rPr lang="sr-Latn-ME" dirty="0" smtClean="0"/>
              <a:t> u ekavskom imamo </a:t>
            </a:r>
            <a:r>
              <a:rPr lang="sr-Latn-ME" b="1" dirty="0" smtClean="0">
                <a:solidFill>
                  <a:srgbClr val="FF0000"/>
                </a:solidFill>
              </a:rPr>
              <a:t>je</a:t>
            </a:r>
            <a:r>
              <a:rPr lang="sr-Latn-ME" b="1" dirty="0" smtClean="0"/>
              <a:t> u </a:t>
            </a:r>
            <a:r>
              <a:rPr lang="sr-Latn-ME" dirty="0" smtClean="0"/>
              <a:t>ijekavskom: d</a:t>
            </a:r>
            <a:r>
              <a:rPr lang="en-US" b="1" dirty="0" smtClean="0"/>
              <a:t>è</a:t>
            </a:r>
            <a:r>
              <a:rPr lang="sr-Latn-ME" dirty="0" smtClean="0"/>
              <a:t>ca-</a:t>
            </a:r>
            <a:r>
              <a:rPr lang="en-US" dirty="0" smtClean="0"/>
              <a:t> </a:t>
            </a:r>
            <a:r>
              <a:rPr lang="sr-Latn-ME" dirty="0" smtClean="0"/>
              <a:t>d</a:t>
            </a:r>
            <a:r>
              <a:rPr lang="sr-Latn-ME" b="1" dirty="0" smtClean="0"/>
              <a:t>j</a:t>
            </a:r>
            <a:r>
              <a:rPr lang="en-US" b="1" dirty="0" smtClean="0"/>
              <a:t>è</a:t>
            </a:r>
            <a:r>
              <a:rPr lang="sr-Latn-ME" dirty="0" smtClean="0"/>
              <a:t>ca</a:t>
            </a:r>
          </a:p>
          <a:p>
            <a:pPr>
              <a:buNone/>
            </a:pPr>
            <a:endParaRPr lang="sr-Latn-M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sr-Latn-ME" dirty="0" smtClean="0"/>
              <a:t>u nekim slučajevima javlja se </a:t>
            </a:r>
            <a:r>
              <a:rPr lang="sr-Latn-ME" b="1" dirty="0" smtClean="0"/>
              <a:t>je</a:t>
            </a:r>
            <a:r>
              <a:rPr lang="sr-Latn-ME" dirty="0" smtClean="0"/>
              <a:t> umjesto </a:t>
            </a:r>
            <a:r>
              <a:rPr lang="sr-Latn-ME" b="1" dirty="0" smtClean="0"/>
              <a:t>ije </a:t>
            </a:r>
            <a:r>
              <a:rPr lang="sr-Latn-ME" dirty="0" smtClean="0"/>
              <a:t>prema dugom e u ekavsakom: </a:t>
            </a:r>
            <a:r>
              <a:rPr lang="sr-Latn-ME" i="1" dirty="0" smtClean="0"/>
              <a:t>mjera, vjera, vidjevši, zamjerati, zasjedati,zdjela, nedjelja, mjesta;</a:t>
            </a:r>
            <a:endParaRPr lang="en-US" i="1" dirty="0" smtClean="0"/>
          </a:p>
          <a:p>
            <a:pPr>
              <a:buNone/>
            </a:pPr>
            <a:endParaRPr lang="sr-Latn-ME" i="1" dirty="0" smtClean="0"/>
          </a:p>
          <a:p>
            <a:r>
              <a:rPr lang="sr-Latn-ME" dirty="0" smtClean="0"/>
              <a:t>u položaju ispred </a:t>
            </a:r>
            <a:r>
              <a:rPr lang="sr-Latn-ME" b="1" dirty="0" smtClean="0"/>
              <a:t>j, lj </a:t>
            </a:r>
            <a:r>
              <a:rPr lang="sr-Latn-ME" dirty="0" smtClean="0"/>
              <a:t>i </a:t>
            </a:r>
            <a:r>
              <a:rPr lang="sr-Latn-ME" b="1" dirty="0" smtClean="0"/>
              <a:t>o </a:t>
            </a:r>
            <a:r>
              <a:rPr lang="sr-Latn-ME" dirty="0" smtClean="0"/>
              <a:t>jat daje </a:t>
            </a:r>
            <a:r>
              <a:rPr lang="sr-Latn-ME" b="1" dirty="0" smtClean="0"/>
              <a:t>i</a:t>
            </a:r>
            <a:r>
              <a:rPr lang="sr-Latn-ME" dirty="0" smtClean="0"/>
              <a:t>: </a:t>
            </a:r>
            <a:r>
              <a:rPr lang="sr-Latn-ME" i="1" dirty="0" smtClean="0"/>
              <a:t>sijati, biljeg, želio, vidio, dioba, cio, smijati se;</a:t>
            </a:r>
            <a:endParaRPr lang="en-US" i="1" dirty="0" smtClean="0"/>
          </a:p>
          <a:p>
            <a:pPr>
              <a:buNone/>
            </a:pPr>
            <a:endParaRPr lang="sr-Latn-ME" i="1" dirty="0" smtClean="0"/>
          </a:p>
          <a:p>
            <a:r>
              <a:rPr lang="en-US" dirty="0" smtClean="0"/>
              <a:t>N</a:t>
            </a:r>
            <a:r>
              <a:rPr lang="sr-Latn-ME" dirty="0" smtClean="0"/>
              <a:t>apomena</a:t>
            </a:r>
            <a:r>
              <a:rPr lang="sr-Latn-ME" i="1" dirty="0" smtClean="0"/>
              <a:t>: </a:t>
            </a:r>
            <a:r>
              <a:rPr lang="sr-Latn-ME" dirty="0" smtClean="0"/>
              <a:t>ostali</a:t>
            </a:r>
            <a:r>
              <a:rPr lang="sr-Latn-ME" i="1" dirty="0" smtClean="0"/>
              <a:t> </a:t>
            </a:r>
            <a:r>
              <a:rPr lang="sr-Latn-ME" dirty="0" smtClean="0"/>
              <a:t>oblici radnog glagolskog pridjeva (vidio, želio, trpio) u ijekavskom izgovoru pravilno glase: vidjela, -o-vidjeli,-e,-a; željela, -o,   -i, -e, -a;</a:t>
            </a:r>
          </a:p>
          <a:p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Latn-ME" dirty="0" smtClean="0"/>
              <a:t>u nekim slučajevima jat u ijekavskim govorima daje vokal </a:t>
            </a:r>
            <a:r>
              <a:rPr lang="sr-Latn-ME" b="1" dirty="0" smtClean="0"/>
              <a:t>e:</a:t>
            </a:r>
            <a:r>
              <a:rPr lang="sr-Latn-ME" b="1" i="1" dirty="0"/>
              <a:t> </a:t>
            </a:r>
            <a:r>
              <a:rPr lang="sr-Latn-ME" i="1" dirty="0" smtClean="0"/>
              <a:t>bregovi (od brijeg), grešnik (od grijeh), vredniji (od vrijedan), uvreda (prema uvrijediti), trezniji (od trijezan)</a:t>
            </a:r>
            <a:endParaRPr lang="en-US" i="1" dirty="0" smtClean="0"/>
          </a:p>
          <a:p>
            <a:pPr>
              <a:buNone/>
            </a:pPr>
            <a:endParaRPr lang="sr-Latn-ME" i="1" dirty="0" smtClean="0"/>
          </a:p>
          <a:p>
            <a:r>
              <a:rPr lang="en-US" dirty="0" smtClean="0"/>
              <a:t>P</a:t>
            </a:r>
            <a:r>
              <a:rPr lang="sr-Latn-ME" dirty="0" smtClean="0"/>
              <a:t>rimjeri: rječit, rječnik,rječnički (od riječ), rječni (od rijeka), korjenčić (od korijen), ako se </a:t>
            </a:r>
            <a:r>
              <a:rPr lang="sr-Latn-ME" b="1" i="1" dirty="0" smtClean="0"/>
              <a:t>r</a:t>
            </a:r>
            <a:r>
              <a:rPr lang="sr-Latn-ME" dirty="0" smtClean="0"/>
              <a:t> nalazi na početku riječi ili se ispred njega nalazi neki samoglasnik, iza njega će se izgovarati/ pisati </a:t>
            </a:r>
            <a:r>
              <a:rPr lang="sr-Latn-ME" b="1" i="1" dirty="0" smtClean="0"/>
              <a:t>je</a:t>
            </a:r>
            <a:endParaRPr lang="en-US" b="1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V</a:t>
            </a:r>
            <a:r>
              <a:rPr lang="sr-Latn-ME" dirty="0" smtClean="0"/>
              <a:t>lastita imena (lična imena i prezimena, geografska imena, pojedinačni nazivi, npr. društava, klubova i sl.) govore se i pišu izvorno ─ onako kako se izgovaraju i pišu u sredini u kojoj su nastala:</a:t>
            </a:r>
            <a:endParaRPr lang="en-US" dirty="0" smtClean="0"/>
          </a:p>
          <a:p>
            <a:pPr>
              <a:buNone/>
            </a:pPr>
            <a:endParaRPr lang="sr-Latn-ME" dirty="0" smtClean="0"/>
          </a:p>
          <a:p>
            <a:r>
              <a:rPr lang="sr-Latn-ME" dirty="0" smtClean="0"/>
              <a:t>B</a:t>
            </a:r>
            <a:r>
              <a:rPr lang="sr-Latn-ME" dirty="0" smtClean="0">
                <a:solidFill>
                  <a:srgbClr val="FF0000"/>
                </a:solidFill>
              </a:rPr>
              <a:t>e</a:t>
            </a:r>
            <a:r>
              <a:rPr lang="sr-Latn-ME" dirty="0" smtClean="0"/>
              <a:t>la Crkva ─  B</a:t>
            </a:r>
            <a:r>
              <a:rPr lang="sr-Latn-ME" dirty="0" smtClean="0">
                <a:solidFill>
                  <a:srgbClr val="FF0000"/>
                </a:solidFill>
              </a:rPr>
              <a:t>ije</a:t>
            </a:r>
            <a:r>
              <a:rPr lang="sr-Latn-ME" dirty="0" smtClean="0"/>
              <a:t>lo Polje, B</a:t>
            </a:r>
            <a:r>
              <a:rPr lang="sr-Latn-ME" dirty="0" smtClean="0">
                <a:solidFill>
                  <a:srgbClr val="FF0000"/>
                </a:solidFill>
              </a:rPr>
              <a:t>e</a:t>
            </a:r>
            <a:r>
              <a:rPr lang="sr-Latn-ME" dirty="0" smtClean="0"/>
              <a:t>li Manastir</a:t>
            </a:r>
          </a:p>
          <a:p>
            <a:r>
              <a:rPr lang="sr-Latn-ME" dirty="0" smtClean="0"/>
              <a:t>Cv</a:t>
            </a:r>
            <a:r>
              <a:rPr lang="sr-Latn-ME" dirty="0" smtClean="0">
                <a:solidFill>
                  <a:srgbClr val="FF0000"/>
                </a:solidFill>
              </a:rPr>
              <a:t>e</a:t>
            </a:r>
            <a:r>
              <a:rPr lang="sr-Latn-ME" dirty="0" smtClean="0"/>
              <a:t>tko ─ Cv</a:t>
            </a:r>
            <a:r>
              <a:rPr lang="sr-Latn-ME" dirty="0" smtClean="0">
                <a:solidFill>
                  <a:srgbClr val="FF0000"/>
                </a:solidFill>
              </a:rPr>
              <a:t>je</a:t>
            </a:r>
            <a:r>
              <a:rPr lang="sr-Latn-ME" dirty="0" smtClean="0"/>
              <a:t>tko ─ Cv</a:t>
            </a:r>
            <a:r>
              <a:rPr lang="sr-Latn-ME" dirty="0" smtClean="0">
                <a:solidFill>
                  <a:srgbClr val="FF0000"/>
                </a:solidFill>
              </a:rPr>
              <a:t>ije</a:t>
            </a:r>
            <a:r>
              <a:rPr lang="sr-Latn-ME" dirty="0" smtClean="0"/>
              <a:t>tin ─ </a:t>
            </a:r>
            <a:r>
              <a:rPr lang="sr-Latn-ME" dirty="0" smtClean="0">
                <a:solidFill>
                  <a:srgbClr val="FF0000"/>
                </a:solidFill>
              </a:rPr>
              <a:t>Će</a:t>
            </a:r>
            <a:r>
              <a:rPr lang="sr-Latn-ME" dirty="0" smtClean="0"/>
              <a:t>tko</a:t>
            </a:r>
          </a:p>
          <a:p>
            <a:r>
              <a:rPr lang="sr-Latn-ME" dirty="0" smtClean="0"/>
              <a:t>Crvena zv</a:t>
            </a:r>
            <a:r>
              <a:rPr lang="sr-Latn-ME" dirty="0" smtClean="0">
                <a:solidFill>
                  <a:srgbClr val="FF0000"/>
                </a:solidFill>
              </a:rPr>
              <a:t>e</a:t>
            </a:r>
            <a:r>
              <a:rPr lang="sr-Latn-ME" dirty="0" smtClean="0"/>
              <a:t>zda ─ Crvena st</a:t>
            </a:r>
            <a:r>
              <a:rPr lang="sr-Latn-ME" dirty="0" smtClean="0">
                <a:solidFill>
                  <a:srgbClr val="FF0000"/>
                </a:solidFill>
              </a:rPr>
              <a:t>ije</a:t>
            </a:r>
            <a:r>
              <a:rPr lang="sr-Latn-ME" dirty="0" smtClean="0"/>
              <a:t>na (klubovi)</a:t>
            </a:r>
          </a:p>
          <a:p>
            <a:r>
              <a:rPr lang="sr-Latn-ME" dirty="0" smtClean="0"/>
              <a:t>Gorski v</a:t>
            </a:r>
            <a:r>
              <a:rPr lang="sr-Latn-ME" dirty="0" smtClean="0">
                <a:solidFill>
                  <a:srgbClr val="FF0000"/>
                </a:solidFill>
              </a:rPr>
              <a:t>ije</a:t>
            </a:r>
            <a:r>
              <a:rPr lang="sr-Latn-ME" dirty="0" smtClean="0"/>
              <a:t>nac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Latn-ME" dirty="0" smtClean="0"/>
              <a:t>Vježba- provjeri sebe!</a:t>
            </a:r>
          </a:p>
          <a:p>
            <a:r>
              <a:rPr lang="sr-Latn-ME" dirty="0" smtClean="0">
                <a:solidFill>
                  <a:srgbClr val="C00000"/>
                </a:solidFill>
              </a:rPr>
              <a:t>Izgovori pa napiši oblike</a:t>
            </a:r>
            <a:r>
              <a:rPr lang="sr-Latn-ME" dirty="0" smtClean="0"/>
              <a:t>:</a:t>
            </a:r>
            <a:endParaRPr lang="en-US" dirty="0" smtClean="0"/>
          </a:p>
          <a:p>
            <a:pPr>
              <a:buNone/>
            </a:pPr>
            <a:endParaRPr lang="sr-Latn-ME" dirty="0" smtClean="0"/>
          </a:p>
          <a:p>
            <a:r>
              <a:rPr lang="sr-Latn-ME" dirty="0"/>
              <a:t>p</a:t>
            </a:r>
            <a:r>
              <a:rPr lang="sr-Latn-ME" dirty="0" smtClean="0"/>
              <a:t>ripovetka, pripovest, pripovedanje, </a:t>
            </a:r>
          </a:p>
          <a:p>
            <a:r>
              <a:rPr lang="sr-Latn-ME" dirty="0" smtClean="0"/>
              <a:t>pripovedaka, propovedač, pripovedački, </a:t>
            </a:r>
          </a:p>
          <a:p>
            <a:r>
              <a:rPr lang="sr-Latn-ME" dirty="0" smtClean="0"/>
              <a:t>pripovedati, pripovediti.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Rješenje: </a:t>
            </a:r>
            <a:endParaRPr lang="en-US" dirty="0" smtClean="0"/>
          </a:p>
          <a:p>
            <a:endParaRPr lang="sr-Latn-ME" dirty="0" smtClean="0"/>
          </a:p>
          <a:p>
            <a:r>
              <a:rPr lang="sr-Latn-ME" dirty="0" smtClean="0"/>
              <a:t> pripovijetka, pripovijest, pripovijedanje,</a:t>
            </a:r>
          </a:p>
          <a:p>
            <a:r>
              <a:rPr lang="sr-Latn-ME" dirty="0"/>
              <a:t>p</a:t>
            </a:r>
            <a:r>
              <a:rPr lang="sr-Latn-ME" dirty="0" smtClean="0"/>
              <a:t>ripovjedaka, propovjedač, pripovjedački,</a:t>
            </a:r>
          </a:p>
          <a:p>
            <a:r>
              <a:rPr lang="sr-Latn-ME" dirty="0"/>
              <a:t>p</a:t>
            </a:r>
            <a:r>
              <a:rPr lang="sr-Latn-ME" dirty="0" smtClean="0"/>
              <a:t>ripovijedati, pripovjediti.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D</a:t>
            </a:r>
            <a:r>
              <a:rPr lang="sr-Latn-ME" dirty="0" smtClean="0"/>
              <a:t>omaći zadatak:</a:t>
            </a:r>
          </a:p>
          <a:p>
            <a:endParaRPr lang="sr-Latn-ME" dirty="0" smtClean="0"/>
          </a:p>
          <a:p>
            <a:r>
              <a:rPr lang="sr-Latn-ME" dirty="0" smtClean="0"/>
              <a:t>Pročitati  lekciju “Pisanje ijekavice” iz </a:t>
            </a:r>
            <a:r>
              <a:rPr lang="sr-Latn-ME" i="1" dirty="0" smtClean="0"/>
              <a:t>Svijeta jezika </a:t>
            </a:r>
            <a:r>
              <a:rPr lang="sr-Latn-ME" dirty="0" smtClean="0"/>
              <a:t>od 66 do 70 strane.</a:t>
            </a:r>
          </a:p>
          <a:p>
            <a:r>
              <a:rPr lang="sr-Latn-ME" dirty="0" smtClean="0"/>
              <a:t>Na 70-oj strani ijekavizuj tekst!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393</TotalTime>
  <Words>412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Pisanje ijekavice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Mirko</dc:creator>
  <cp:lastModifiedBy>Mirko</cp:lastModifiedBy>
  <cp:revision>26</cp:revision>
  <dcterms:created xsi:type="dcterms:W3CDTF">2015-04-18T14:52:54Z</dcterms:created>
  <dcterms:modified xsi:type="dcterms:W3CDTF">2015-04-19T22:34:25Z</dcterms:modified>
</cp:coreProperties>
</file>