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60" r:id="rId12"/>
    <p:sldId id="262" r:id="rId13"/>
    <p:sldId id="261" r:id="rId14"/>
    <p:sldId id="263" r:id="rId15"/>
    <p:sldId id="265" r:id="rId16"/>
    <p:sldId id="268" r:id="rId17"/>
    <p:sldId id="266" r:id="rId18"/>
    <p:sldId id="269" r:id="rId19"/>
    <p:sldId id="264" r:id="rId20"/>
    <p:sldId id="267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4"/>
          <p:cNvGraphicFramePr>
            <a:graphicFrameLocks noChangeAspect="1"/>
          </p:cNvGraphicFramePr>
          <p:nvPr/>
        </p:nvGraphicFramePr>
        <p:xfrm>
          <a:off x="0" y="0"/>
          <a:ext cx="3429000" cy="1676400"/>
        </p:xfrm>
        <a:graphic>
          <a:graphicData uri="http://schemas.openxmlformats.org/presentationml/2006/ole">
            <p:oleObj spid="_x0000_s2050" name="MS Org Chart" r:id="rId3" imgW="7772400" imgH="3663720" progId="">
              <p:embed followColorScheme="full"/>
            </p:oleObj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8610600" cy="4343400"/>
          </a:xfrm>
        </p:spPr>
        <p:txBody>
          <a:bodyPr/>
          <a:lstStyle/>
          <a:p>
            <a:pPr algn="l"/>
            <a:r>
              <a:rPr lang="sr-Latn-CS" sz="6000" dirty="0" smtClean="0">
                <a:solidFill>
                  <a:srgbClr val="FF0066"/>
                </a:solidFill>
                <a:latin typeface="Kristen ITC" pitchFamily="66" charset="0"/>
              </a:rPr>
              <a:t>Miroslav Krleža:</a:t>
            </a:r>
            <a:br>
              <a:rPr lang="sr-Latn-CS" sz="6000" dirty="0" smtClean="0">
                <a:solidFill>
                  <a:srgbClr val="FF0066"/>
                </a:solidFill>
                <a:latin typeface="Kristen ITC" pitchFamily="66" charset="0"/>
              </a:rPr>
            </a:br>
            <a:r>
              <a:rPr lang="sr-Latn-CS" sz="6000" dirty="0" smtClean="0">
                <a:solidFill>
                  <a:srgbClr val="FF0066"/>
                </a:solidFill>
                <a:latin typeface="Kristen ITC" pitchFamily="66" charset="0"/>
              </a:rPr>
              <a:t>,,Gospoda  Glembajevi’’</a:t>
            </a:r>
            <a:endParaRPr lang="en-US" dirty="0">
              <a:solidFill>
                <a:srgbClr val="FF0066"/>
              </a:solidFill>
            </a:endParaRPr>
          </a:p>
        </p:txBody>
      </p:sp>
      <p:pic>
        <p:nvPicPr>
          <p:cNvPr id="2052" name="Picture 4" descr="Miroslav Krleža - Mudre misli i citat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0"/>
            <a:ext cx="5562600" cy="3829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dirty="0" smtClean="0"/>
              <a:t>Sociološki roman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Socijalni momenat drame jeste u samoj porodici Glembajevih, u njihovom porijeklu i porijeklu njihovog bogatstva, u porodičnim odnosima i odnosima sa spoljašnjim svijetom.</a:t>
            </a:r>
          </a:p>
          <a:p>
            <a:pPr algn="just"/>
            <a:r>
              <a:rPr lang="sr-Latn-CS" dirty="0" smtClean="0"/>
              <a:t>Glembajevština, a pod tim se podrazumijeva skup naravi člavova porodice iz više generacija, ima socijalnu osnovu.</a:t>
            </a:r>
          </a:p>
          <a:p>
            <a:pPr algn="just"/>
            <a:r>
              <a:rPr lang="sr-Latn-CS" dirty="0" smtClean="0"/>
              <a:t>U drami je socijalni momenat snažno naglašen uvođenjem priče o porodici Rupert, koja je tragično završila, a takav završetak povezan je sa porodicom Glembaj.</a:t>
            </a:r>
            <a:endParaRPr lang="en-US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Gospoda</a:t>
            </a:r>
            <a:r>
              <a:rPr lang="en-US" dirty="0" smtClean="0"/>
              <a:t> </a:t>
            </a:r>
            <a:r>
              <a:rPr lang="en-US" dirty="0" err="1" smtClean="0"/>
              <a:t>Glembajevi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Drama se zasniva na sukobu oca i sina. U podtekstu sukoba je hamletovski motiv – osveta zbog majčine smrti.</a:t>
            </a:r>
          </a:p>
          <a:p>
            <a:r>
              <a:rPr lang="sr-Latn-CS" dirty="0" smtClean="0"/>
              <a:t>U osnovi njihovog sukoba su moralne razlike, različito gledanje oca i sina na porodično stanje i odnose, prošlost i sadašnjost porodice.</a:t>
            </a:r>
          </a:p>
          <a:p>
            <a:r>
              <a:rPr lang="en-US" dirty="0" smtClean="0"/>
              <a:t>Drama se </a:t>
            </a:r>
            <a:r>
              <a:rPr lang="en-US" dirty="0" err="1" smtClean="0"/>
              <a:t>odvija</a:t>
            </a:r>
            <a:r>
              <a:rPr lang="en-US" dirty="0" smtClean="0"/>
              <a:t> u tri </a:t>
            </a:r>
            <a:r>
              <a:rPr lang="sr-Latn-CS" dirty="0" err="1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- I </a:t>
            </a:r>
            <a:r>
              <a:rPr lang="sr-Latn-CS" dirty="0" err="1" smtClean="0"/>
              <a:t>č</a:t>
            </a:r>
            <a:r>
              <a:rPr lang="en-US" dirty="0" smtClean="0"/>
              <a:t>in</a:t>
            </a:r>
            <a:r>
              <a:rPr lang="sr-Latn-CS" dirty="0" smtClean="0"/>
              <a:t>  - </a:t>
            </a:r>
            <a:r>
              <a:rPr lang="en-US" dirty="0" smtClean="0"/>
              <a:t>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 smtClean="0"/>
              <a:t>sukob</a:t>
            </a:r>
            <a:r>
              <a:rPr lang="en-US" dirty="0" smtClean="0"/>
              <a:t> Leona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glembajevskom</a:t>
            </a:r>
            <a:r>
              <a:rPr lang="en-US" dirty="0" smtClean="0"/>
              <a:t> </a:t>
            </a:r>
            <a:r>
              <a:rPr lang="en-US" dirty="0" err="1" smtClean="0"/>
              <a:t>sredinom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II </a:t>
            </a:r>
            <a:r>
              <a:rPr lang="sr-Latn-CS" dirty="0" smtClean="0"/>
              <a:t>čin  - </a:t>
            </a:r>
            <a:r>
              <a:rPr lang="en-US" dirty="0" err="1" smtClean="0"/>
              <a:t>sukob</a:t>
            </a:r>
            <a:r>
              <a:rPr lang="en-US" dirty="0" smtClean="0"/>
              <a:t> Leona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oca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III</a:t>
            </a:r>
            <a:r>
              <a:rPr lang="sr-Latn-CS" dirty="0" smtClean="0"/>
              <a:t> čin –</a:t>
            </a:r>
            <a:r>
              <a:rPr lang="en-US" dirty="0" smtClean="0"/>
              <a:t> </a:t>
            </a:r>
            <a:r>
              <a:rPr lang="sr-Latn-CS" dirty="0" smtClean="0"/>
              <a:t>sukob čiji su akteri </a:t>
            </a:r>
            <a:r>
              <a:rPr lang="en-US" dirty="0" smtClean="0"/>
              <a:t>Leone</a:t>
            </a:r>
            <a:r>
              <a:rPr lang="sr-Latn-CS" dirty="0" smtClean="0"/>
              <a:t> ,</a:t>
            </a:r>
            <a:r>
              <a:rPr lang="en-US" dirty="0" smtClean="0"/>
              <a:t> </a:t>
            </a:r>
            <a:r>
              <a:rPr lang="en-US" dirty="0" err="1" smtClean="0"/>
              <a:t>barunica</a:t>
            </a:r>
            <a:r>
              <a:rPr lang="en-US" dirty="0" smtClean="0"/>
              <a:t> </a:t>
            </a:r>
            <a:r>
              <a:rPr lang="en-US" dirty="0" err="1" smtClean="0"/>
              <a:t>Kasteli</a:t>
            </a:r>
            <a:r>
              <a:rPr lang="sr-Latn-CS" dirty="0" smtClean="0"/>
              <a:t>  i</a:t>
            </a:r>
            <a:r>
              <a:rPr lang="en-US" dirty="0" smtClean="0"/>
              <a:t> </a:t>
            </a:r>
            <a:r>
              <a:rPr lang="sr-Latn-CS" dirty="0" smtClean="0"/>
              <a:t>Angelika.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5943600" y="0"/>
          <a:ext cx="2971800" cy="1666875"/>
        </p:xfrm>
        <a:graphic>
          <a:graphicData uri="http://schemas.openxmlformats.org/presentationml/2006/ole">
            <p:oleObj spid="_x0000_s1026" name="MS Org Chart" r:id="rId3" imgW="7772400" imgH="3663720" progId="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3505200"/>
          </a:xfrm>
        </p:spPr>
        <p:txBody>
          <a:bodyPr/>
          <a:lstStyle/>
          <a:p>
            <a:r>
              <a:rPr lang="en-US" sz="2400" dirty="0" err="1" smtClean="0"/>
              <a:t>Ignjat</a:t>
            </a:r>
            <a:r>
              <a:rPr lang="en-US" sz="2400" dirty="0" smtClean="0"/>
              <a:t> </a:t>
            </a:r>
            <a:r>
              <a:rPr lang="en-US" sz="2400" dirty="0" err="1" smtClean="0"/>
              <a:t>Glembaj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err="1" smtClean="0"/>
              <a:t>bankar</a:t>
            </a:r>
            <a:r>
              <a:rPr lang="sr-Latn-CS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direktor</a:t>
            </a:r>
            <a:r>
              <a:rPr lang="en-US" sz="2400" dirty="0" smtClean="0"/>
              <a:t> </a:t>
            </a:r>
            <a:r>
              <a:rPr lang="en-US" sz="2400" dirty="0" err="1" smtClean="0"/>
              <a:t>preduze</a:t>
            </a:r>
            <a:r>
              <a:rPr lang="sr-Latn-CS" sz="2400" dirty="0" smtClean="0"/>
              <a:t>ć</a:t>
            </a:r>
            <a:r>
              <a:rPr lang="en-US" sz="2400" dirty="0" smtClean="0"/>
              <a:t>a </a:t>
            </a:r>
            <a:r>
              <a:rPr lang="en-US" sz="2400" dirty="0" err="1" smtClean="0"/>
              <a:t>Glembaj</a:t>
            </a:r>
            <a:r>
              <a:rPr lang="sr-Latn-CS" sz="2400" dirty="0" smtClean="0"/>
              <a:t> </a:t>
            </a:r>
            <a:r>
              <a:rPr lang="en-US" sz="2400" dirty="0" smtClean="0"/>
              <a:t>(69 </a:t>
            </a:r>
            <a:r>
              <a:rPr lang="en-US" sz="2400" dirty="0" err="1" smtClean="0"/>
              <a:t>godina</a:t>
            </a:r>
            <a:r>
              <a:rPr lang="en-US" sz="2400" dirty="0" smtClean="0"/>
              <a:t>),</a:t>
            </a:r>
          </a:p>
          <a:p>
            <a:r>
              <a:rPr lang="en-US" sz="2400" dirty="0" err="1" smtClean="0"/>
              <a:t>Barunica</a:t>
            </a:r>
            <a:r>
              <a:rPr lang="en-US" sz="2400" dirty="0" smtClean="0"/>
              <a:t> </a:t>
            </a:r>
            <a:r>
              <a:rPr lang="en-US" sz="2400" dirty="0" err="1" smtClean="0"/>
              <a:t>Kasteli-Glembaj</a:t>
            </a:r>
            <a:r>
              <a:rPr lang="en-US" sz="2400" dirty="0" smtClean="0"/>
              <a:t>,</a:t>
            </a:r>
            <a:r>
              <a:rPr lang="sr-Latn-CS" sz="2400" dirty="0" smtClean="0"/>
              <a:t>  </a:t>
            </a:r>
            <a:r>
              <a:rPr lang="en-US" sz="2400" dirty="0" err="1" smtClean="0"/>
              <a:t>njegova</a:t>
            </a:r>
            <a:r>
              <a:rPr lang="en-US" sz="2400" dirty="0" smtClean="0"/>
              <a:t> </a:t>
            </a:r>
            <a:r>
              <a:rPr lang="en-US" sz="2400" dirty="0" err="1" smtClean="0"/>
              <a:t>druga</a:t>
            </a:r>
            <a:r>
              <a:rPr lang="en-US" sz="2400" dirty="0" smtClean="0"/>
              <a:t> </a:t>
            </a:r>
            <a:r>
              <a:rPr lang="en-US" sz="2400" dirty="0" err="1" smtClean="0"/>
              <a:t>zena</a:t>
            </a:r>
            <a:r>
              <a:rPr lang="sr-Latn-CS" sz="2400" dirty="0" smtClean="0"/>
              <a:t> </a:t>
            </a:r>
            <a:r>
              <a:rPr lang="en-US" sz="2400" dirty="0" smtClean="0"/>
              <a:t>(45 </a:t>
            </a:r>
            <a:r>
              <a:rPr lang="en-US" sz="2400" dirty="0" err="1" smtClean="0"/>
              <a:t>godina</a:t>
            </a:r>
            <a:r>
              <a:rPr lang="en-US" sz="2400" dirty="0" smtClean="0"/>
              <a:t>),</a:t>
            </a:r>
          </a:p>
          <a:p>
            <a:r>
              <a:rPr lang="en-US" sz="2400" dirty="0" smtClean="0"/>
              <a:t>Dr Leone </a:t>
            </a:r>
            <a:r>
              <a:rPr lang="en-US" sz="2400" dirty="0" err="1" smtClean="0"/>
              <a:t>Glembaj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smtClean="0"/>
              <a:t>sin </a:t>
            </a:r>
            <a:r>
              <a:rPr lang="en-US" sz="2400" dirty="0" err="1" smtClean="0"/>
              <a:t>Ignjata</a:t>
            </a:r>
            <a:r>
              <a:rPr lang="en-US" sz="2400" dirty="0" smtClean="0"/>
              <a:t> </a:t>
            </a:r>
            <a:r>
              <a:rPr lang="en-US" sz="2400" dirty="0" err="1" smtClean="0"/>
              <a:t>Glembaja</a:t>
            </a:r>
            <a:r>
              <a:rPr lang="en-US" sz="2400" dirty="0" smtClean="0"/>
              <a:t> </a:t>
            </a:r>
            <a:r>
              <a:rPr lang="sr-Latn-C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njegove</a:t>
            </a:r>
            <a:r>
              <a:rPr lang="en-US" sz="2400" dirty="0" smtClean="0"/>
              <a:t> </a:t>
            </a:r>
            <a:r>
              <a:rPr lang="en-US" sz="2400" dirty="0" err="1" smtClean="0"/>
              <a:t>prve</a:t>
            </a:r>
            <a:r>
              <a:rPr lang="en-US" sz="2400" dirty="0" smtClean="0"/>
              <a:t> </a:t>
            </a:r>
            <a:r>
              <a:rPr lang="sr-Latn-CS" sz="2400" dirty="0" smtClean="0"/>
              <a:t>ž</a:t>
            </a:r>
            <a:r>
              <a:rPr lang="en-US" sz="2400" dirty="0" err="1" smtClean="0"/>
              <a:t>ene</a:t>
            </a:r>
            <a:r>
              <a:rPr lang="sr-Latn-CS" sz="2400" dirty="0" smtClean="0"/>
              <a:t>( 38 godina),</a:t>
            </a:r>
            <a:endParaRPr lang="en-US" sz="2400" dirty="0" smtClean="0"/>
          </a:p>
          <a:p>
            <a:r>
              <a:rPr lang="en-US" sz="2400" dirty="0" smtClean="0"/>
              <a:t>Angelika </a:t>
            </a:r>
            <a:r>
              <a:rPr lang="en-US" sz="2400" dirty="0" err="1" smtClean="0"/>
              <a:t>Glembaj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err="1" smtClean="0"/>
              <a:t>udovica</a:t>
            </a:r>
            <a:r>
              <a:rPr lang="en-US" sz="2400" dirty="0" smtClean="0"/>
              <a:t> </a:t>
            </a:r>
            <a:r>
              <a:rPr lang="en-US" sz="2400" dirty="0" err="1" smtClean="0"/>
              <a:t>Ignjatovog</a:t>
            </a:r>
            <a:r>
              <a:rPr lang="en-US" sz="2400" dirty="0" smtClean="0"/>
              <a:t> </a:t>
            </a:r>
            <a:r>
              <a:rPr lang="en-US" sz="2400" dirty="0" err="1" smtClean="0"/>
              <a:t>prvog</a:t>
            </a:r>
            <a:r>
              <a:rPr lang="en-US" sz="2400" dirty="0" smtClean="0"/>
              <a:t> </a:t>
            </a:r>
            <a:r>
              <a:rPr lang="en-US" sz="2400" dirty="0" err="1" smtClean="0"/>
              <a:t>sina</a:t>
            </a:r>
            <a:r>
              <a:rPr lang="en-US" sz="2400" dirty="0" smtClean="0"/>
              <a:t>, </a:t>
            </a:r>
            <a:r>
              <a:rPr lang="en-US" sz="2400" dirty="0" err="1" smtClean="0"/>
              <a:t>Ivana</a:t>
            </a:r>
            <a:r>
              <a:rPr lang="sr-Latn-CS" sz="2400" dirty="0" smtClean="0"/>
              <a:t> (29 godina)</a:t>
            </a:r>
            <a:endParaRPr lang="en-US" sz="2400" dirty="0" smtClean="0"/>
          </a:p>
          <a:p>
            <a:r>
              <a:rPr lang="en-US" sz="2400" dirty="0" err="1" smtClean="0"/>
              <a:t>Fabrici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err="1" smtClean="0"/>
              <a:t>bankar</a:t>
            </a:r>
            <a:r>
              <a:rPr lang="en-US" sz="2400" dirty="0" smtClean="0"/>
              <a:t> </a:t>
            </a:r>
            <a:r>
              <a:rPr lang="en-US" sz="2400" dirty="0" err="1" smtClean="0"/>
              <a:t>Glembaja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err="1" smtClean="0"/>
              <a:t>veliki</a:t>
            </a:r>
            <a:r>
              <a:rPr lang="en-US" sz="2400" dirty="0" smtClean="0"/>
              <a:t> </a:t>
            </a:r>
            <a:r>
              <a:rPr lang="sr-Latn-CS" sz="2400" dirty="0" smtClean="0"/>
              <a:t>ž</a:t>
            </a:r>
            <a:r>
              <a:rPr lang="en-US" sz="2400" dirty="0" err="1" smtClean="0"/>
              <a:t>upan</a:t>
            </a:r>
            <a:r>
              <a:rPr lang="sr-Latn-CS" sz="2400" dirty="0" smtClean="0"/>
              <a:t> (69 godina),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800600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534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Dr </a:t>
            </a:r>
            <a:r>
              <a:rPr lang="en-US" sz="2400" dirty="0" err="1" smtClean="0"/>
              <a:t>Puba</a:t>
            </a:r>
            <a:r>
              <a:rPr lang="en-US" sz="2400" dirty="0" smtClean="0"/>
              <a:t> </a:t>
            </a:r>
            <a:r>
              <a:rPr lang="en-US" sz="2400" dirty="0" err="1" smtClean="0"/>
              <a:t>Fabrici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err="1" smtClean="0"/>
              <a:t>advokat</a:t>
            </a:r>
            <a:r>
              <a:rPr lang="sr-Latn-CS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pravni</a:t>
            </a:r>
            <a:r>
              <a:rPr lang="en-US" sz="2400" dirty="0" smtClean="0"/>
              <a:t> </a:t>
            </a:r>
            <a:r>
              <a:rPr lang="en-US" sz="2400" dirty="0" err="1" smtClean="0"/>
              <a:t>savjetnik</a:t>
            </a:r>
            <a:r>
              <a:rPr lang="en-US" sz="2400" dirty="0" smtClean="0"/>
              <a:t> </a:t>
            </a:r>
            <a:r>
              <a:rPr lang="en-US" sz="2400" dirty="0" err="1" smtClean="0"/>
              <a:t>porodice</a:t>
            </a:r>
            <a:r>
              <a:rPr lang="en-US" sz="2400" dirty="0" smtClean="0"/>
              <a:t> </a:t>
            </a:r>
            <a:r>
              <a:rPr lang="en-US" sz="2400" dirty="0" err="1" smtClean="0"/>
              <a:t>Glembaj</a:t>
            </a:r>
            <a:r>
              <a:rPr lang="sr-Latn-CS" sz="2400" dirty="0" smtClean="0"/>
              <a:t> ( 28 godina),</a:t>
            </a:r>
            <a:endParaRPr lang="en-US" sz="2400" dirty="0" smtClean="0"/>
          </a:p>
          <a:p>
            <a:r>
              <a:rPr lang="en-US" sz="2400" dirty="0" smtClean="0"/>
              <a:t>D</a:t>
            </a:r>
            <a:r>
              <a:rPr lang="sr-Latn-CS" sz="2400" dirty="0" smtClean="0"/>
              <a:t>oktor </a:t>
            </a:r>
            <a:r>
              <a:rPr lang="en-US" sz="2400" dirty="0" smtClean="0"/>
              <a:t> Altman,</a:t>
            </a:r>
            <a:r>
              <a:rPr lang="sr-Latn-CS" sz="2400" dirty="0" smtClean="0"/>
              <a:t> porodični </a:t>
            </a:r>
            <a:r>
              <a:rPr lang="en-US" sz="2400" dirty="0" err="1" smtClean="0"/>
              <a:t>ljekar</a:t>
            </a:r>
            <a:r>
              <a:rPr lang="sr-Latn-CS" sz="2400" dirty="0" smtClean="0"/>
              <a:t> (51 godina),</a:t>
            </a:r>
            <a:endParaRPr lang="en-US" sz="2400" dirty="0" smtClean="0"/>
          </a:p>
          <a:p>
            <a:r>
              <a:rPr lang="en-US" sz="2400" dirty="0" smtClean="0"/>
              <a:t>Dr </a:t>
            </a:r>
            <a:r>
              <a:rPr lang="sr-Latn-CS" sz="2400" dirty="0" smtClean="0"/>
              <a:t> </a:t>
            </a:r>
            <a:r>
              <a:rPr lang="en-US" sz="2400" dirty="0" err="1" smtClean="0"/>
              <a:t>teologije</a:t>
            </a:r>
            <a:r>
              <a:rPr lang="en-US" sz="2400" dirty="0" smtClean="0"/>
              <a:t> </a:t>
            </a:r>
            <a:r>
              <a:rPr lang="sr-Latn-C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filozofije</a:t>
            </a:r>
            <a:r>
              <a:rPr lang="en-US" sz="2400" dirty="0" smtClean="0"/>
              <a:t> </a:t>
            </a:r>
            <a:r>
              <a:rPr lang="en-US" sz="2400" dirty="0" err="1" smtClean="0"/>
              <a:t>Silberbrand</a:t>
            </a:r>
            <a:r>
              <a:rPr lang="sr-Latn-CS" sz="2400" dirty="0" smtClean="0"/>
              <a:t>t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smtClean="0"/>
              <a:t>bar</a:t>
            </a:r>
            <a:r>
              <a:rPr lang="sr-Latn-CS" sz="2400" dirty="0" smtClean="0"/>
              <a:t>u</a:t>
            </a:r>
            <a:r>
              <a:rPr lang="en-US" sz="2400" dirty="0" err="1" smtClean="0"/>
              <a:t>ni</a:t>
            </a:r>
            <a:r>
              <a:rPr lang="sr-Latn-CS" sz="2400" dirty="0" smtClean="0"/>
              <a:t>č</a:t>
            </a:r>
            <a:r>
              <a:rPr lang="en-US" sz="2400" dirty="0" smtClean="0"/>
              <a:t>in </a:t>
            </a:r>
            <a:r>
              <a:rPr lang="en-US" sz="2400" dirty="0" err="1" smtClean="0"/>
              <a:t>ispovjednik</a:t>
            </a:r>
            <a:r>
              <a:rPr lang="sr-Latn-CS" sz="2400" dirty="0" smtClean="0"/>
              <a:t> i informator njenog sina Olivera (39 godina).</a:t>
            </a:r>
            <a:endParaRPr lang="en-US" sz="2400" dirty="0" smtClean="0"/>
          </a:p>
          <a:p>
            <a:r>
              <a:rPr lang="en-US" sz="2400" dirty="0" smtClean="0"/>
              <a:t>Oliver </a:t>
            </a:r>
            <a:r>
              <a:rPr lang="en-US" sz="2400" dirty="0" err="1" smtClean="0"/>
              <a:t>Glembaj</a:t>
            </a:r>
            <a:r>
              <a:rPr lang="en-US" sz="2400" dirty="0" smtClean="0"/>
              <a:t>,</a:t>
            </a:r>
            <a:r>
              <a:rPr lang="sr-Latn-CS" sz="2400" dirty="0" smtClean="0"/>
              <a:t> </a:t>
            </a:r>
            <a:r>
              <a:rPr lang="en-US" sz="2400" dirty="0" smtClean="0"/>
              <a:t>sin </a:t>
            </a:r>
            <a:r>
              <a:rPr lang="en-US" sz="2400" dirty="0" err="1" smtClean="0"/>
              <a:t>barunice</a:t>
            </a:r>
            <a:r>
              <a:rPr lang="en-US" sz="2400" dirty="0" smtClean="0"/>
              <a:t> </a:t>
            </a:r>
            <a:r>
              <a:rPr lang="en-US" sz="2400" dirty="0" err="1" smtClean="0"/>
              <a:t>Kasteli</a:t>
            </a:r>
            <a:r>
              <a:rPr lang="en-US" sz="2400" dirty="0" smtClean="0"/>
              <a:t> </a:t>
            </a:r>
            <a:r>
              <a:rPr lang="sr-Latn-C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Ignjata</a:t>
            </a:r>
            <a:r>
              <a:rPr lang="en-US" sz="2400" dirty="0" smtClean="0"/>
              <a:t> </a:t>
            </a:r>
            <a:r>
              <a:rPr lang="en-US" sz="2400" dirty="0" err="1" smtClean="0"/>
              <a:t>Glembaja</a:t>
            </a:r>
            <a:r>
              <a:rPr lang="en-US" sz="2400" dirty="0" smtClean="0"/>
              <a:t>(17god)</a:t>
            </a:r>
            <a:r>
              <a:rPr lang="sr-Latn-CS" sz="2400" dirty="0" smtClean="0"/>
              <a:t>.</a:t>
            </a:r>
            <a:endParaRPr lang="en-US" sz="2400" dirty="0"/>
          </a:p>
        </p:txBody>
      </p:sp>
      <p:pic>
        <p:nvPicPr>
          <p:cNvPr id="4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8768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283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 err="1" smtClean="0"/>
              <a:t>geneologije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Glembajevi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pripadnici</a:t>
            </a:r>
            <a:r>
              <a:rPr lang="en-US" dirty="0" smtClean="0"/>
              <a:t> </a:t>
            </a:r>
            <a:r>
              <a:rPr lang="en-US" dirty="0" err="1" smtClean="0"/>
              <a:t>hrvatskog</a:t>
            </a:r>
            <a:r>
              <a:rPr lang="en-US" dirty="0" smtClean="0"/>
              <a:t> </a:t>
            </a:r>
            <a:r>
              <a:rPr lang="en-US" dirty="0" err="1" smtClean="0"/>
              <a:t>plemstva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CS" dirty="0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uspon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kmetskog</a:t>
            </a:r>
            <a:r>
              <a:rPr lang="en-US" dirty="0" smtClean="0"/>
              <a:t> stale</a:t>
            </a:r>
            <a:r>
              <a:rPr lang="sr-Latn-CS" dirty="0" smtClean="0"/>
              <a:t>ž</a:t>
            </a:r>
            <a:r>
              <a:rPr lang="en-US" dirty="0" smtClean="0"/>
              <a:t>a </a:t>
            </a:r>
            <a:r>
              <a:rPr lang="en-US" dirty="0" err="1" smtClean="0"/>
              <a:t>ostvari</a:t>
            </a:r>
            <a:r>
              <a:rPr lang="sr-Latn-CS" dirty="0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sr-Latn-CS" dirty="0" err="1" smtClean="0"/>
              <a:t>š</a:t>
            </a:r>
            <a:r>
              <a:rPr lang="en-US" dirty="0" smtClean="0"/>
              <a:t>to se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predak</a:t>
            </a:r>
            <a:r>
              <a:rPr lang="en-US" dirty="0" smtClean="0"/>
              <a:t> </a:t>
            </a:r>
            <a:r>
              <a:rPr lang="en-US" dirty="0" err="1" smtClean="0"/>
              <a:t>obogatio</a:t>
            </a:r>
            <a:r>
              <a:rPr lang="en-US" dirty="0" smtClean="0"/>
              <a:t> </a:t>
            </a:r>
            <a:r>
              <a:rPr lang="en-US" dirty="0" err="1" smtClean="0"/>
              <a:t>plja</a:t>
            </a:r>
            <a:r>
              <a:rPr lang="sr-Latn-CS" dirty="0" smtClean="0"/>
              <a:t>č</a:t>
            </a:r>
            <a:r>
              <a:rPr lang="en-US" dirty="0" err="1" smtClean="0"/>
              <a:t>kom</a:t>
            </a:r>
            <a:r>
              <a:rPr lang="sr-Latn-CS" dirty="0" smtClean="0"/>
              <a:t> ( i ubistvom!) </a:t>
            </a:r>
            <a:r>
              <a:rPr lang="en-US" dirty="0" smtClean="0"/>
              <a:t> </a:t>
            </a:r>
            <a:r>
              <a:rPr lang="en-US" dirty="0" err="1" smtClean="0"/>
              <a:t>mjesnog</a:t>
            </a:r>
            <a:r>
              <a:rPr lang="en-US" dirty="0" smtClean="0"/>
              <a:t> </a:t>
            </a:r>
            <a:r>
              <a:rPr lang="en-US" dirty="0" err="1" smtClean="0"/>
              <a:t>zlatara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Glembajeve</a:t>
            </a:r>
            <a:r>
              <a:rPr lang="en-US" dirty="0" smtClean="0"/>
              <a:t> se </a:t>
            </a:r>
            <a:r>
              <a:rPr lang="en-US" dirty="0" err="1" smtClean="0"/>
              <a:t>moze</a:t>
            </a:r>
            <a:r>
              <a:rPr lang="en-US" dirty="0" smtClean="0"/>
              <a:t> re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dvostruki</a:t>
            </a:r>
            <a:r>
              <a:rPr lang="en-US" dirty="0" smtClean="0"/>
              <a:t> </a:t>
            </a:r>
            <a:r>
              <a:rPr lang="sr-Latn-CS" dirty="0" err="1" smtClean="0"/>
              <a:t>ž</a:t>
            </a:r>
            <a:r>
              <a:rPr lang="en-US" dirty="0" err="1" smtClean="0"/>
              <a:t>ivot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Oni </a:t>
            </a:r>
            <a:r>
              <a:rPr lang="en-US" dirty="0" err="1" smtClean="0"/>
              <a:t>su</a:t>
            </a:r>
            <a:r>
              <a:rPr lang="en-US" dirty="0" smtClean="0"/>
              <a:t> mo</a:t>
            </a:r>
            <a:r>
              <a:rPr lang="sr-Latn-CS" dirty="0" smtClean="0"/>
              <a:t>ć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sr-Latn-CS" dirty="0" err="1" smtClean="0"/>
              <a:t>č</a:t>
            </a:r>
            <a:r>
              <a:rPr lang="en-US" dirty="0" err="1" smtClean="0"/>
              <a:t>inilac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CS" dirty="0" smtClean="0"/>
              <a:t>š</a:t>
            </a:r>
            <a:r>
              <a:rPr lang="en-US" dirty="0" err="1" smtClean="0"/>
              <a:t>tvenog</a:t>
            </a:r>
            <a:r>
              <a:rPr lang="en-US" dirty="0" smtClean="0"/>
              <a:t> </a:t>
            </a:r>
            <a:r>
              <a:rPr lang="sr-Latn-CS" dirty="0" err="1" smtClean="0"/>
              <a:t>ž</a:t>
            </a:r>
            <a:r>
              <a:rPr lang="en-US" dirty="0" err="1" smtClean="0"/>
              <a:t>ivota</a:t>
            </a:r>
            <a:r>
              <a:rPr lang="en-US" dirty="0" smtClean="0"/>
              <a:t> ,u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rukama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industrija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banke</a:t>
            </a:r>
            <a:r>
              <a:rPr lang="sr-Latn-CS" dirty="0" smtClean="0"/>
              <a:t>, </a:t>
            </a:r>
            <a:r>
              <a:rPr lang="en-US" dirty="0" err="1" smtClean="0"/>
              <a:t>trgovina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razna</a:t>
            </a:r>
            <a:r>
              <a:rPr lang="en-US" dirty="0" smtClean="0"/>
              <a:t> </a:t>
            </a:r>
            <a:r>
              <a:rPr lang="en-US" dirty="0" err="1" smtClean="0"/>
              <a:t>udru</a:t>
            </a:r>
            <a:r>
              <a:rPr lang="sr-Latn-CS" dirty="0" smtClean="0"/>
              <a:t>ž</a:t>
            </a:r>
            <a:r>
              <a:rPr lang="en-US" dirty="0" err="1" smtClean="0"/>
              <a:t>enja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intimni</a:t>
            </a:r>
            <a:r>
              <a:rPr lang="en-US" dirty="0" smtClean="0"/>
              <a:t> </a:t>
            </a:r>
            <a:r>
              <a:rPr lang="sr-Latn-CS" dirty="0" err="1" smtClean="0"/>
              <a:t>ž</a:t>
            </a:r>
            <a:r>
              <a:rPr lang="en-US" dirty="0" err="1" smtClean="0"/>
              <a:t>ivot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je </a:t>
            </a:r>
            <a:r>
              <a:rPr lang="en-US" dirty="0" err="1" smtClean="0"/>
              <a:t>obilje</a:t>
            </a:r>
            <a:r>
              <a:rPr lang="sr-Latn-CS" dirty="0" smtClean="0"/>
              <a:t>ž</a:t>
            </a:r>
            <a:r>
              <a:rPr lang="en-US" dirty="0" smtClean="0"/>
              <a:t>en </a:t>
            </a:r>
            <a:r>
              <a:rPr lang="en-US" dirty="0" err="1" smtClean="0"/>
              <a:t>duhom</a:t>
            </a:r>
            <a:r>
              <a:rPr lang="en-US" dirty="0" smtClean="0"/>
              <a:t> </a:t>
            </a:r>
            <a:r>
              <a:rPr lang="en-US" dirty="0" err="1" smtClean="0"/>
              <a:t>otu</a:t>
            </a:r>
            <a:r>
              <a:rPr lang="sr-Latn-CS" dirty="0" smtClean="0"/>
              <a:t>đ</a:t>
            </a:r>
            <a:r>
              <a:rPr lang="en-US" dirty="0" err="1" smtClean="0"/>
              <a:t>enosti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zlo</a:t>
            </a:r>
            <a:r>
              <a:rPr lang="sr-Latn-CS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. </a:t>
            </a:r>
            <a:r>
              <a:rPr lang="sr-Latn-CS" dirty="0" smtClean="0"/>
              <a:t> </a:t>
            </a:r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svega</a:t>
            </a:r>
            <a:r>
              <a:rPr lang="en-US" dirty="0" smtClean="0"/>
              <a:t> toga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 err="1" smtClean="0"/>
              <a:t>zavr</a:t>
            </a:r>
            <a:r>
              <a:rPr lang="sr-Latn-CS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ubistvima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samoubistvima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vegetiranjem</a:t>
            </a:r>
            <a:r>
              <a:rPr lang="en-US" dirty="0" smtClean="0"/>
              <a:t> u </a:t>
            </a:r>
            <a:r>
              <a:rPr lang="en-US" dirty="0" err="1" smtClean="0"/>
              <a:t>sanatorijumima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03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 err="1" smtClean="0"/>
              <a:t>geneologije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Koliko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mo</a:t>
            </a:r>
            <a:r>
              <a:rPr lang="sr-Latn-CS" dirty="0" smtClean="0"/>
              <a:t>ć</a:t>
            </a:r>
            <a:r>
              <a:rPr lang="en-US" dirty="0" err="1" smtClean="0"/>
              <a:t>ni</a:t>
            </a:r>
            <a:r>
              <a:rPr lang="en-US" dirty="0" smtClean="0"/>
              <a:t> u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sr-Latn-CS" dirty="0" smtClean="0"/>
              <a:t>ž</a:t>
            </a:r>
            <a:r>
              <a:rPr lang="en-US" dirty="0" err="1" smtClean="0"/>
              <a:t>ivotu</a:t>
            </a:r>
            <a:r>
              <a:rPr lang="sr-Latn-CS" dirty="0" smtClean="0"/>
              <a:t>,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svaku</a:t>
            </a:r>
            <a:r>
              <a:rPr lang="en-US" dirty="0" smtClean="0"/>
              <a:t> </a:t>
            </a:r>
            <a:r>
              <a:rPr lang="en-US" dirty="0" err="1" smtClean="0"/>
              <a:t>novu</a:t>
            </a:r>
            <a:r>
              <a:rPr lang="en-US" dirty="0" smtClean="0"/>
              <a:t> </a:t>
            </a:r>
            <a:r>
              <a:rPr lang="en-US" dirty="0" err="1" smtClean="0"/>
              <a:t>generaciju</a:t>
            </a:r>
            <a:r>
              <a:rPr lang="en-US" dirty="0" smtClean="0"/>
              <a:t> </a:t>
            </a:r>
            <a:r>
              <a:rPr lang="en-US" dirty="0" err="1" smtClean="0"/>
              <a:t>susti</a:t>
            </a:r>
            <a:r>
              <a:rPr lang="sr-Latn-CS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CS" dirty="0" smtClean="0"/>
              <a:t>ć</a:t>
            </a:r>
            <a:r>
              <a:rPr lang="en-US" dirty="0" smtClean="0"/>
              <a:t>a </a:t>
            </a:r>
            <a:r>
              <a:rPr lang="en-US" dirty="0" err="1" smtClean="0"/>
              <a:t>kazna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zlodjela</a:t>
            </a:r>
            <a:r>
              <a:rPr lang="en-US" dirty="0" smtClean="0"/>
              <a:t> </a:t>
            </a:r>
            <a:r>
              <a:rPr lang="sr-Latn-CS" dirty="0" err="1" smtClean="0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napravili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uslovljeni</a:t>
            </a:r>
            <a:r>
              <a:rPr lang="en-US" dirty="0" smtClean="0"/>
              <a:t> ne</a:t>
            </a:r>
            <a:r>
              <a:rPr lang="sr-Latn-CS" dirty="0" smtClean="0"/>
              <a:t>č</a:t>
            </a:r>
            <a:r>
              <a:rPr lang="en-US" dirty="0" err="1" smtClean="0"/>
              <a:t>istim</a:t>
            </a:r>
            <a:r>
              <a:rPr lang="en-US" dirty="0" smtClean="0"/>
              <a:t> </a:t>
            </a:r>
            <a:r>
              <a:rPr lang="en-US" dirty="0" err="1" smtClean="0"/>
              <a:t>duhom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genetskim</a:t>
            </a:r>
            <a:r>
              <a:rPr lang="en-US" dirty="0" smtClean="0"/>
              <a:t> </a:t>
            </a:r>
            <a:r>
              <a:rPr lang="en-US" dirty="0" err="1" smtClean="0"/>
              <a:t>nasle</a:t>
            </a:r>
            <a:r>
              <a:rPr lang="sr-Latn-CS" dirty="0" smtClean="0"/>
              <a:t>đ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predaka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191000"/>
            <a:ext cx="4038600" cy="234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2421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Dramski</a:t>
            </a:r>
            <a:r>
              <a:rPr lang="en-US" dirty="0" smtClean="0"/>
              <a:t> </a:t>
            </a:r>
            <a:r>
              <a:rPr lang="en-US" dirty="0" err="1" smtClean="0"/>
              <a:t>sukobi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Sukobi</a:t>
            </a:r>
            <a:r>
              <a:rPr lang="en-US" dirty="0" smtClean="0"/>
              <a:t> u </a:t>
            </a:r>
            <a:r>
              <a:rPr lang="en-US" dirty="0" err="1" smtClean="0"/>
              <a:t>drami</a:t>
            </a:r>
            <a:r>
              <a:rPr lang="en-US" dirty="0" smtClean="0"/>
              <a:t> </a:t>
            </a:r>
            <a:r>
              <a:rPr lang="en-US" dirty="0" err="1" smtClean="0"/>
              <a:t>razvijaju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:</a:t>
            </a:r>
          </a:p>
          <a:p>
            <a:r>
              <a:rPr lang="sr-Latn-CS" dirty="0" err="1" smtClean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prvom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se o </a:t>
            </a:r>
            <a:r>
              <a:rPr lang="en-US" dirty="0" err="1" smtClean="0"/>
              <a:t>Leoneovom</a:t>
            </a:r>
            <a:r>
              <a:rPr lang="en-US" dirty="0" smtClean="0"/>
              <a:t> </a:t>
            </a:r>
            <a:r>
              <a:rPr lang="en-US" dirty="0" err="1" smtClean="0"/>
              <a:t>sukobu</a:t>
            </a:r>
            <a:r>
              <a:rPr lang="en-US" dirty="0" smtClean="0"/>
              <a:t>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glembajevskom</a:t>
            </a:r>
            <a:r>
              <a:rPr lang="en-US" dirty="0" smtClean="0"/>
              <a:t> </a:t>
            </a:r>
            <a:r>
              <a:rPr lang="en-US" dirty="0" err="1" smtClean="0"/>
              <a:t>sredinom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licemjerjem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sferama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sr-Latn-CS" dirty="0" smtClean="0"/>
              <a:t>ž</a:t>
            </a:r>
            <a:r>
              <a:rPr lang="en-US" dirty="0" err="1" smtClean="0"/>
              <a:t>ivota</a:t>
            </a:r>
            <a:r>
              <a:rPr lang="sr-Latn-CS" dirty="0" smtClean="0"/>
              <a:t>;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Leona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oca</a:t>
            </a:r>
            <a:r>
              <a:rPr lang="en-US" dirty="0" smtClean="0"/>
              <a:t> </a:t>
            </a:r>
            <a:r>
              <a:rPr lang="en-US" dirty="0" err="1" smtClean="0"/>
              <a:t>Ignjata</a:t>
            </a:r>
            <a:r>
              <a:rPr lang="en-US" dirty="0" smtClean="0"/>
              <a:t> </a:t>
            </a:r>
            <a:r>
              <a:rPr lang="en-US" dirty="0" err="1" smtClean="0"/>
              <a:t>Glembaja</a:t>
            </a:r>
            <a:r>
              <a:rPr lang="en-US" dirty="0" smtClean="0"/>
              <a:t>,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sr-Latn-CS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sr-Latn-CS" dirty="0" smtClean="0"/>
              <a:t>imamo sukob</a:t>
            </a:r>
            <a:r>
              <a:rPr lang="en-US" dirty="0" smtClean="0"/>
              <a:t> Leone</a:t>
            </a:r>
            <a:r>
              <a:rPr lang="sr-Latn-CS" dirty="0" smtClean="0"/>
              <a:t> </a:t>
            </a:r>
            <a:r>
              <a:rPr lang="en-US" dirty="0" smtClean="0"/>
              <a:t>-</a:t>
            </a:r>
            <a:r>
              <a:rPr lang="sr-Latn-CS" dirty="0" smtClean="0"/>
              <a:t> </a:t>
            </a:r>
            <a:r>
              <a:rPr lang="en-US" dirty="0" err="1" smtClean="0"/>
              <a:t>barunica</a:t>
            </a:r>
            <a:r>
              <a:rPr lang="en-US" dirty="0" smtClean="0"/>
              <a:t> </a:t>
            </a:r>
            <a:r>
              <a:rPr lang="en-US" dirty="0" err="1" smtClean="0"/>
              <a:t>Kasteli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endParaRPr lang="en-US" dirty="0" smtClean="0"/>
          </a:p>
          <a:p>
            <a:r>
              <a:rPr lang="sr-Latn-CS" dirty="0" err="1" smtClean="0"/>
              <a:t>č</a:t>
            </a:r>
            <a:r>
              <a:rPr lang="en-US" dirty="0" err="1" smtClean="0"/>
              <a:t>etvrti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en-US" dirty="0" smtClean="0"/>
              <a:t> je </a:t>
            </a:r>
            <a:r>
              <a:rPr lang="en-US" dirty="0" err="1" smtClean="0"/>
              <a:t>onaj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Leone pre</a:t>
            </a:r>
            <a:r>
              <a:rPr lang="sr-Latn-CS" dirty="0" smtClean="0"/>
              <a:t>ž</a:t>
            </a:r>
            <a:r>
              <a:rPr lang="en-US" dirty="0" err="1" smtClean="0"/>
              <a:t>ivlj</a:t>
            </a:r>
            <a:r>
              <a:rPr lang="sr-Latn-CS" dirty="0" smtClean="0"/>
              <a:t>a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samim</a:t>
            </a:r>
            <a:r>
              <a:rPr lang="en-US" dirty="0" smtClean="0"/>
              <a:t> </a:t>
            </a:r>
            <a:r>
              <a:rPr lang="en-US" dirty="0" err="1" smtClean="0"/>
              <a:t>sobom</a:t>
            </a:r>
            <a:r>
              <a:rPr lang="en-US" dirty="0" smtClean="0"/>
              <a:t>.</a:t>
            </a:r>
            <a:r>
              <a:rPr lang="sr-Latn-C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njemu</a:t>
            </a:r>
            <a:r>
              <a:rPr lang="en-US" dirty="0" smtClean="0"/>
              <a:t> </a:t>
            </a:r>
            <a:r>
              <a:rPr lang="en-US" dirty="0" err="1" smtClean="0"/>
              <a:t>samom</a:t>
            </a:r>
            <a:r>
              <a:rPr lang="en-US" dirty="0" smtClean="0"/>
              <a:t> je </a:t>
            </a:r>
            <a:r>
              <a:rPr lang="en-US" dirty="0" err="1" smtClean="0"/>
              <a:t>borba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sirovih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lembajevskih</a:t>
            </a:r>
            <a:r>
              <a:rPr lang="en-US" dirty="0" smtClean="0"/>
              <a:t> </a:t>
            </a:r>
            <a:r>
              <a:rPr lang="en-US" dirty="0" err="1" smtClean="0"/>
              <a:t>gena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produhovljenih</a:t>
            </a:r>
            <a:r>
              <a:rPr lang="en-US" dirty="0" smtClean="0"/>
              <a:t> </a:t>
            </a:r>
            <a:r>
              <a:rPr lang="en-US" dirty="0" err="1" smtClean="0"/>
              <a:t>danijelijevskih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4" descr="j00956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-228600"/>
            <a:ext cx="122871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j00957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0"/>
            <a:ext cx="1066800" cy="1143000"/>
          </a:xfrm>
          <a:prstGeom prst="rect">
            <a:avLst/>
          </a:prstGeom>
          <a:noFill/>
        </p:spPr>
      </p:pic>
      <p:pic>
        <p:nvPicPr>
          <p:cNvPr id="6" name="Picture 6" descr="j009567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0"/>
            <a:ext cx="7620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j009571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228600"/>
            <a:ext cx="1447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09567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28600"/>
            <a:ext cx="9906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ag00371_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228600"/>
            <a:ext cx="24384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8686800" cy="1143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sr-Latn-CS" sz="5400" dirty="0" smtClean="0">
                <a:solidFill>
                  <a:srgbClr val="6699FF"/>
                </a:solidFill>
                <a:latin typeface="Kristen ITC" pitchFamily="66" charset="0"/>
              </a:rPr>
              <a:t> </a:t>
            </a:r>
            <a:r>
              <a:rPr lang="sr-Latn-CS" sz="4800" b="1" dirty="0" smtClean="0">
                <a:solidFill>
                  <a:srgbClr val="6699FF"/>
                </a:solidFill>
                <a:latin typeface="Kristen ITC" pitchFamily="66" charset="0"/>
              </a:rPr>
              <a:t>Leone</a:t>
            </a:r>
            <a:r>
              <a:rPr lang="en-US" sz="4800" b="1" dirty="0" smtClean="0">
                <a:solidFill>
                  <a:srgbClr val="6699FF"/>
                </a:solidFill>
                <a:latin typeface="Kristen ITC" pitchFamily="66" charset="0"/>
              </a:rPr>
              <a:t> </a:t>
            </a:r>
            <a:r>
              <a:rPr lang="sr-Latn-CS" sz="4800" b="1" dirty="0" smtClean="0">
                <a:solidFill>
                  <a:srgbClr val="6699FF"/>
                </a:solidFill>
                <a:latin typeface="Kristen ITC" pitchFamily="66" charset="0"/>
              </a:rPr>
              <a:t>– Ignjat Glembaj</a:t>
            </a:r>
            <a:r>
              <a:rPr lang="en-US" sz="4800" b="1" dirty="0" smtClean="0"/>
              <a:t>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CS" dirty="0" smtClean="0"/>
              <a:t>- </a:t>
            </a:r>
            <a:r>
              <a:rPr lang="en-US" dirty="0" smtClean="0"/>
              <a:t> U </a:t>
            </a:r>
            <a:r>
              <a:rPr lang="en-US" dirty="0" err="1" smtClean="0"/>
              <a:t>drami</a:t>
            </a:r>
            <a:r>
              <a:rPr lang="en-US" dirty="0" smtClean="0"/>
              <a:t> je </a:t>
            </a:r>
            <a:r>
              <a:rPr lang="en-US" dirty="0" err="1" smtClean="0"/>
              <a:t>prikazan</a:t>
            </a:r>
            <a:r>
              <a:rPr lang="en-US" dirty="0" smtClean="0"/>
              <a:t> </a:t>
            </a:r>
            <a:r>
              <a:rPr lang="en-US" dirty="0" err="1" smtClean="0"/>
              <a:t>dubok</a:t>
            </a:r>
            <a:r>
              <a:rPr lang="en-US" dirty="0" smtClean="0"/>
              <a:t> </a:t>
            </a:r>
            <a:r>
              <a:rPr lang="en-US" dirty="0" err="1" smtClean="0"/>
              <a:t>jaz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oca</a:t>
            </a:r>
            <a:r>
              <a:rPr lang="en-US" dirty="0" smtClean="0"/>
              <a:t> </a:t>
            </a:r>
            <a:r>
              <a:rPr lang="en-US" dirty="0" err="1" smtClean="0"/>
              <a:t>Ignjata</a:t>
            </a:r>
            <a:r>
              <a:rPr lang="en-US" dirty="0" smtClean="0"/>
              <a:t> </a:t>
            </a:r>
            <a:r>
              <a:rPr lang="sr-Latn-CS" dirty="0" smtClean="0"/>
              <a:t>i </a:t>
            </a:r>
            <a:r>
              <a:rPr lang="en-US" dirty="0" err="1" smtClean="0"/>
              <a:t>sina</a:t>
            </a:r>
            <a:r>
              <a:rPr lang="en-US" dirty="0" smtClean="0"/>
              <a:t> </a:t>
            </a:r>
            <a:r>
              <a:rPr lang="en-US" dirty="0" err="1" smtClean="0"/>
              <a:t>Leonea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CS" dirty="0" smtClean="0"/>
              <a:t>- </a:t>
            </a:r>
            <a:r>
              <a:rPr lang="en-US" dirty="0" err="1" smtClean="0"/>
              <a:t>Ignjat</a:t>
            </a:r>
            <a:r>
              <a:rPr lang="en-US" dirty="0" smtClean="0"/>
              <a:t> </a:t>
            </a:r>
            <a:r>
              <a:rPr lang="en-US" dirty="0" err="1" smtClean="0"/>
              <a:t>Glembaj</a:t>
            </a:r>
            <a:r>
              <a:rPr lang="en-US" dirty="0" smtClean="0"/>
              <a:t> –</a:t>
            </a:r>
            <a:r>
              <a:rPr lang="sr-Latn-CS" dirty="0" smtClean="0"/>
              <a:t> </a:t>
            </a:r>
            <a:r>
              <a:rPr lang="en-US" dirty="0" err="1" smtClean="0"/>
              <a:t>materijalist</a:t>
            </a:r>
            <a:r>
              <a:rPr lang="sr-Latn-C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je </a:t>
            </a:r>
            <a:r>
              <a:rPr lang="en-US" dirty="0" err="1" smtClean="0"/>
              <a:t>gomilanje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jedini</a:t>
            </a:r>
            <a:r>
              <a:rPr lang="en-US" dirty="0" smtClean="0"/>
              <a:t> </a:t>
            </a:r>
            <a:r>
              <a:rPr lang="en-US" dirty="0" err="1" smtClean="0"/>
              <a:t>preduslov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sre</a:t>
            </a:r>
            <a:r>
              <a:rPr lang="sr-Latn-CS" dirty="0" smtClean="0"/>
              <a:t>ć</a:t>
            </a:r>
            <a:r>
              <a:rPr lang="en-US" dirty="0" smtClean="0"/>
              <a:t>u,</a:t>
            </a:r>
            <a:r>
              <a:rPr lang="sr-Latn-C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je Leone </a:t>
            </a:r>
            <a:r>
              <a:rPr lang="en-US" dirty="0" err="1" smtClean="0"/>
              <a:t>suptilan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produhovljen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sr-Latn-CS" dirty="0" smtClean="0"/>
              <a:t>- </a:t>
            </a:r>
            <a:r>
              <a:rPr lang="en-US" dirty="0" err="1" smtClean="0"/>
              <a:t>Otac</a:t>
            </a:r>
            <a:r>
              <a:rPr lang="en-US" dirty="0" smtClean="0"/>
              <a:t> je </a:t>
            </a:r>
            <a:r>
              <a:rPr lang="en-US" dirty="0" err="1" smtClean="0"/>
              <a:t>bankar</a:t>
            </a:r>
            <a:r>
              <a:rPr lang="sr-Latn-CS" dirty="0" smtClean="0"/>
              <a:t> 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smtClean="0"/>
              <a:t>a sin </a:t>
            </a:r>
            <a:r>
              <a:rPr lang="en-US" dirty="0" err="1" smtClean="0"/>
              <a:t>slikar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umjetnik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sr-Latn-CS" dirty="0" smtClean="0"/>
              <a:t>- </a:t>
            </a:r>
            <a:r>
              <a:rPr lang="en-US" dirty="0" err="1" smtClean="0"/>
              <a:t>Ignjat</a:t>
            </a:r>
            <a:r>
              <a:rPr lang="en-US" dirty="0" smtClean="0"/>
              <a:t> je </a:t>
            </a:r>
            <a:r>
              <a:rPr lang="en-US" dirty="0" err="1" smtClean="0"/>
              <a:t>pravi</a:t>
            </a:r>
            <a:r>
              <a:rPr lang="en-US" dirty="0" smtClean="0"/>
              <a:t> </a:t>
            </a:r>
            <a:r>
              <a:rPr lang="en-US" dirty="0" err="1" smtClean="0"/>
              <a:t>Glembaj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vjeran</a:t>
            </a:r>
            <a:r>
              <a:rPr lang="en-US" dirty="0" smtClean="0"/>
              <a:t> </a:t>
            </a:r>
            <a:r>
              <a:rPr lang="en-US" dirty="0" err="1" smtClean="0"/>
              <a:t>predstavnik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prethodnika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7086600" y="0"/>
          <a:ext cx="2057400" cy="1371600"/>
        </p:xfrm>
        <a:graphic>
          <a:graphicData uri="http://schemas.openxmlformats.org/presentationml/2006/ole">
            <p:oleObj spid="_x0000_s3074" name="MS Org Chart" r:id="rId3" imgW="7772400" imgH="3663720" progId="">
              <p:embed followColorScheme="full"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019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Sukob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barunice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Leonea</a:t>
            </a:r>
            <a:r>
              <a:rPr lang="en-US" dirty="0" smtClean="0"/>
              <a:t> </a:t>
            </a:r>
            <a:r>
              <a:rPr lang="en-US" dirty="0" err="1" smtClean="0"/>
              <a:t>datira</a:t>
            </a:r>
            <a:r>
              <a:rPr lang="en-US" dirty="0" smtClean="0"/>
              <a:t> od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1</a:t>
            </a:r>
            <a:r>
              <a:rPr lang="sr-Latn-CS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sreli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odrom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majke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animoziteta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osje</a:t>
            </a:r>
            <a:r>
              <a:rPr lang="sr-Latn-CS" dirty="0" smtClean="0"/>
              <a:t>ć</a:t>
            </a:r>
            <a:r>
              <a:rPr lang="en-US" dirty="0" smtClean="0"/>
              <a:t>a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njoj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smtClean="0"/>
              <a:t>Leone </a:t>
            </a:r>
            <a:r>
              <a:rPr lang="en-US" dirty="0" err="1" smtClean="0"/>
              <a:t>ipak</a:t>
            </a:r>
            <a:r>
              <a:rPr lang="en-US" dirty="0" smtClean="0"/>
              <a:t> u </a:t>
            </a:r>
            <a:r>
              <a:rPr lang="en-US" dirty="0" err="1" smtClean="0"/>
              <a:t>mladosti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u </a:t>
            </a:r>
            <a:r>
              <a:rPr lang="en-US" dirty="0" err="1" smtClean="0"/>
              <a:t>nizu</a:t>
            </a:r>
            <a:r>
              <a:rPr lang="en-US" dirty="0" smtClean="0"/>
              <a:t>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odoljeli</a:t>
            </a:r>
            <a:r>
              <a:rPr lang="en-US" dirty="0" smtClean="0"/>
              <a:t> </a:t>
            </a:r>
            <a:r>
              <a:rPr lang="sr-Latn-CS" dirty="0" err="1" smtClean="0"/>
              <a:t>č</a:t>
            </a:r>
            <a:r>
              <a:rPr lang="en-US" dirty="0" err="1" smtClean="0"/>
              <a:t>arima</a:t>
            </a:r>
            <a:r>
              <a:rPr lang="en-US" dirty="0" smtClean="0"/>
              <a:t> </a:t>
            </a:r>
            <a:r>
              <a:rPr lang="en-US" dirty="0" err="1" smtClean="0"/>
              <a:t>barunice</a:t>
            </a:r>
            <a:r>
              <a:rPr lang="en-US" dirty="0" smtClean="0"/>
              <a:t> </a:t>
            </a:r>
            <a:r>
              <a:rPr lang="en-US" dirty="0" err="1" smtClean="0"/>
              <a:t>Kasteli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grijeh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du</a:t>
            </a:r>
            <a:r>
              <a:rPr lang="sr-Latn-CS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sr-Latn-CS" dirty="0" smtClean="0"/>
              <a:t>š</a:t>
            </a:r>
            <a:r>
              <a:rPr lang="en-US" dirty="0" smtClean="0"/>
              <a:t> vi</a:t>
            </a:r>
            <a:r>
              <a:rPr lang="sr-Latn-C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produbljuje</a:t>
            </a:r>
            <a:r>
              <a:rPr lang="en-US" dirty="0" smtClean="0"/>
              <a:t> </a:t>
            </a:r>
            <a:r>
              <a:rPr lang="en-US" dirty="0" err="1" smtClean="0"/>
              <a:t>jaz</a:t>
            </a:r>
            <a:r>
              <a:rPr lang="en-US" dirty="0" smtClean="0"/>
              <a:t> 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njima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0"/>
            <a:ext cx="8001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6699FF"/>
                </a:solidFill>
                <a:latin typeface="Kristen ITC" pitchFamily="66" charset="0"/>
              </a:rPr>
              <a:t>Drama is a</a:t>
            </a:r>
            <a:r>
              <a:rPr lang="sr-Latn-CS" sz="2000" dirty="0" smtClean="0">
                <a:solidFill>
                  <a:srgbClr val="6699FF"/>
                </a:solidFill>
                <a:latin typeface="Kristen ITC" pitchFamily="66" charset="0"/>
              </a:rPr>
              <a:t> ...</a:t>
            </a:r>
          </a:p>
          <a:p>
            <a:pPr algn="ctr">
              <a:spcBef>
                <a:spcPct val="50000"/>
              </a:spcBef>
            </a:pPr>
            <a:r>
              <a:rPr lang="sr-Latn-CS" sz="4800" dirty="0" smtClean="0">
                <a:solidFill>
                  <a:srgbClr val="6699FF"/>
                </a:solidFill>
                <a:latin typeface="Kristen ITC" pitchFamily="66" charset="0"/>
              </a:rPr>
              <a:t>Barunica Kasteli - Leone</a:t>
            </a:r>
            <a:r>
              <a:rPr lang="en-US" sz="4800" dirty="0" smtClean="0">
                <a:solidFill>
                  <a:srgbClr val="6699FF"/>
                </a:solidFill>
                <a:latin typeface="Kristen ITC" pitchFamily="66" charset="0"/>
              </a:rPr>
              <a:t> 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10512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Leoneu</a:t>
            </a:r>
            <a:r>
              <a:rPr lang="en-US" dirty="0" smtClean="0"/>
              <a:t> se </a:t>
            </a:r>
            <a:r>
              <a:rPr lang="en-US" dirty="0" err="1" smtClean="0"/>
              <a:t>mije</a:t>
            </a:r>
            <a:r>
              <a:rPr lang="sr-Latn-CS" dirty="0" smtClean="0"/>
              <a:t>š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krvi</a:t>
            </a:r>
            <a:r>
              <a:rPr lang="en-US" dirty="0" smtClean="0"/>
              <a:t>:</a:t>
            </a:r>
          </a:p>
          <a:p>
            <a:pPr algn="just"/>
            <a:r>
              <a:rPr lang="sr-Latn-CS" dirty="0" smtClean="0"/>
              <a:t>s</a:t>
            </a:r>
            <a:r>
              <a:rPr lang="en-US" dirty="0" err="1" smtClean="0"/>
              <a:t>irova</a:t>
            </a:r>
            <a:r>
              <a:rPr lang="sr-Latn-CS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glembajevska</a:t>
            </a:r>
            <a:r>
              <a:rPr lang="sr-Latn-CS" dirty="0" smtClean="0"/>
              <a:t> </a:t>
            </a:r>
            <a:r>
              <a:rPr lang="en-US" dirty="0" smtClean="0"/>
              <a:t>-</a:t>
            </a:r>
            <a:r>
              <a:rPr lang="sr-Latn-C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ocu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endParaRPr lang="en-US" dirty="0" smtClean="0"/>
          </a:p>
          <a:p>
            <a:pPr algn="just"/>
            <a:r>
              <a:rPr lang="sr-Latn-CS" dirty="0" err="1" smtClean="0"/>
              <a:t>p</a:t>
            </a:r>
            <a:r>
              <a:rPr lang="en-US" dirty="0" err="1" smtClean="0"/>
              <a:t>roduhovljena</a:t>
            </a:r>
            <a:r>
              <a:rPr lang="sr-Latn-CS" dirty="0" smtClean="0"/>
              <a:t>, </a:t>
            </a:r>
            <a:r>
              <a:rPr lang="en-US" dirty="0" err="1" smtClean="0"/>
              <a:t>plemenita</a:t>
            </a:r>
            <a:r>
              <a:rPr lang="en-US" dirty="0" smtClean="0"/>
              <a:t> </a:t>
            </a:r>
            <a:r>
              <a:rPr lang="en-US" dirty="0" err="1" smtClean="0"/>
              <a:t>gr</a:t>
            </a:r>
            <a:r>
              <a:rPr lang="sr-Latn-CS" dirty="0" smtClean="0"/>
              <a:t>č</a:t>
            </a:r>
            <a:r>
              <a:rPr lang="en-US" dirty="0" err="1" smtClean="0"/>
              <a:t>ko-venecijanska</a:t>
            </a:r>
            <a:r>
              <a:rPr lang="sr-Latn-CS" dirty="0" smtClean="0"/>
              <a:t> - po</a:t>
            </a:r>
            <a:r>
              <a:rPr lang="en-US" dirty="0" smtClean="0"/>
              <a:t> </a:t>
            </a:r>
            <a:r>
              <a:rPr lang="en-US" dirty="0" err="1" smtClean="0"/>
              <a:t>majci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Leone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prezire</a:t>
            </a:r>
            <a:r>
              <a:rPr lang="en-US" dirty="0" smtClean="0"/>
              <a:t> </a:t>
            </a:r>
            <a:r>
              <a:rPr lang="en-US" dirty="0" err="1" smtClean="0"/>
              <a:t>licemjerje</a:t>
            </a:r>
            <a:r>
              <a:rPr lang="en-US" dirty="0" smtClean="0"/>
              <a:t> </a:t>
            </a:r>
            <a:r>
              <a:rPr lang="en-US" dirty="0" err="1" smtClean="0"/>
              <a:t>Glembajevih</a:t>
            </a:r>
            <a:r>
              <a:rPr lang="en-US" dirty="0" smtClean="0"/>
              <a:t>. On </a:t>
            </a:r>
            <a:r>
              <a:rPr lang="en-US" dirty="0" err="1" smtClean="0"/>
              <a:t>demaskira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pretke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savremenike</a:t>
            </a:r>
            <a:r>
              <a:rPr lang="en-US" dirty="0" smtClean="0"/>
              <a:t>.</a:t>
            </a:r>
            <a:endParaRPr lang="sr-Latn-CS" dirty="0" smtClean="0">
              <a:solidFill>
                <a:srgbClr val="6699FF"/>
              </a:solidFill>
              <a:latin typeface="Kristen ITC" pitchFamily="66" charset="0"/>
            </a:endParaRPr>
          </a:p>
          <a:p>
            <a:endParaRPr lang="sr-Latn-CS" dirty="0" smtClean="0">
              <a:solidFill>
                <a:srgbClr val="6699FF"/>
              </a:solidFill>
              <a:latin typeface="Kristen ITC" pitchFamily="66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8450" y="210622"/>
            <a:ext cx="6827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sr-Latn-CS" sz="4400" b="1" dirty="0" smtClean="0">
                <a:solidFill>
                  <a:srgbClr val="6699FF"/>
                </a:solidFill>
                <a:latin typeface="Kristen ITC" pitchFamily="66" charset="0"/>
              </a:rPr>
              <a:t> Leoneov sukob sa samim sobom</a:t>
            </a:r>
            <a:r>
              <a:rPr lang="en-US" sz="4400" b="1" dirty="0" smtClean="0">
                <a:solidFill>
                  <a:srgbClr val="6699FF"/>
                </a:solidFill>
                <a:latin typeface="Kristen ITC" pitchFamily="66" charset="0"/>
              </a:rPr>
              <a:t> </a:t>
            </a:r>
            <a:r>
              <a:rPr lang="en-US" sz="4400" b="1" dirty="0" smtClean="0">
                <a:solidFill>
                  <a:prstClr val="black"/>
                </a:solidFill>
              </a:rPr>
              <a:t> </a:t>
            </a:r>
            <a:endParaRPr lang="en-US" sz="4400" b="1" dirty="0">
              <a:solidFill>
                <a:prstClr val="black"/>
              </a:solidFill>
            </a:endParaRPr>
          </a:p>
        </p:txBody>
      </p:sp>
      <p:pic>
        <p:nvPicPr>
          <p:cNvPr id="6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28600"/>
            <a:ext cx="24384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822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Miroslav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Krle</a:t>
            </a:r>
            <a:r>
              <a:rPr lang="sr-Latn-CS" sz="4400" dirty="0" smtClean="0">
                <a:solidFill>
                  <a:srgbClr val="FF0000"/>
                </a:solidFill>
              </a:rPr>
              <a:t>ž</a:t>
            </a:r>
            <a:r>
              <a:rPr lang="en-US" sz="4400" dirty="0" smtClean="0">
                <a:solidFill>
                  <a:srgbClr val="FF0000"/>
                </a:solidFill>
              </a:rPr>
              <a:t>a  </a:t>
            </a:r>
            <a:r>
              <a:rPr lang="sr-Latn-CS" sz="4400" dirty="0" smtClean="0">
                <a:solidFill>
                  <a:srgbClr val="FF0000"/>
                </a:solidFill>
              </a:rPr>
              <a:t>(1893-1981)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sr-Latn-CS" sz="4400" dirty="0" smtClean="0">
                <a:solidFill>
                  <a:srgbClr val="FF0000"/>
                </a:solidFill>
              </a:rPr>
              <a:t/>
            </a:r>
            <a:br>
              <a:rPr lang="sr-Latn-CS" sz="44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 smtClean="0"/>
              <a:t>Smatra</a:t>
            </a:r>
            <a:r>
              <a:rPr lang="en-US" sz="2400" dirty="0" smtClean="0"/>
              <a:t> se </a:t>
            </a:r>
            <a:r>
              <a:rPr lang="en-US" sz="2400" dirty="0" err="1" smtClean="0"/>
              <a:t>najve</a:t>
            </a:r>
            <a:r>
              <a:rPr lang="sr-Latn-CS" sz="2400" dirty="0" smtClean="0"/>
              <a:t>ć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hrvatskim</a:t>
            </a:r>
            <a:r>
              <a:rPr lang="en-US" sz="2400" dirty="0" smtClean="0"/>
              <a:t> </a:t>
            </a:r>
            <a:r>
              <a:rPr lang="en-US" sz="2400" dirty="0" err="1" smtClean="0"/>
              <a:t>knji</a:t>
            </a:r>
            <a:r>
              <a:rPr lang="sr-Latn-CS" sz="2400" dirty="0" smtClean="0"/>
              <a:t>ž</a:t>
            </a:r>
            <a:r>
              <a:rPr lang="en-US" sz="2400" dirty="0" err="1" smtClean="0"/>
              <a:t>evnikom</a:t>
            </a:r>
            <a:r>
              <a:rPr lang="en-US" sz="2400" dirty="0" smtClean="0"/>
              <a:t> 20. v</a:t>
            </a:r>
            <a:r>
              <a:rPr lang="sr-Latn-CS" sz="2400" dirty="0" smtClean="0"/>
              <a:t>ijeka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 algn="just"/>
            <a:r>
              <a:rPr lang="sr-Latn-CS" sz="2400" dirty="0" smtClean="0"/>
              <a:t>Njegov bogati književni opus odlikuju moderna tematika, raznovrsnost oblika i vrsta i široka erudicija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Ro</a:t>
            </a:r>
            <a:r>
              <a:rPr lang="sr-Latn-CS" sz="2400" dirty="0" smtClean="0"/>
              <a:t>đ</a:t>
            </a:r>
            <a:r>
              <a:rPr lang="en-US" sz="2400" dirty="0" smtClean="0"/>
              <a:t>en je u </a:t>
            </a:r>
            <a:r>
              <a:rPr lang="en-US" sz="2400" dirty="0" err="1" smtClean="0"/>
              <a:t>Zagrebu</a:t>
            </a:r>
            <a:r>
              <a:rPr lang="en-US" sz="2400" dirty="0" smtClean="0"/>
              <a:t> </a:t>
            </a:r>
            <a:r>
              <a:rPr lang="en-US" sz="2400" dirty="0" err="1" smtClean="0"/>
              <a:t>gdje</a:t>
            </a:r>
            <a:r>
              <a:rPr lang="en-US" sz="2400" dirty="0" smtClean="0"/>
              <a:t> se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sr-Latn-CS" sz="2400" dirty="0" smtClean="0"/>
              <a:t>š</a:t>
            </a:r>
            <a:r>
              <a:rPr lang="en-US" sz="2400" dirty="0" err="1" smtClean="0"/>
              <a:t>kolovao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Poha</a:t>
            </a:r>
            <a:r>
              <a:rPr lang="sr-Latn-CS" sz="2400" dirty="0" smtClean="0"/>
              <a:t>đ</a:t>
            </a:r>
            <a:r>
              <a:rPr lang="en-US" sz="2400" dirty="0" err="1" smtClean="0"/>
              <a:t>ao</a:t>
            </a:r>
            <a:r>
              <a:rPr lang="en-US" sz="2400" dirty="0" smtClean="0"/>
              <a:t> je u </a:t>
            </a:r>
            <a:r>
              <a:rPr lang="en-US" sz="2400" dirty="0" err="1" smtClean="0"/>
              <a:t>Budimpe</a:t>
            </a:r>
            <a:r>
              <a:rPr lang="sr-Latn-CS" sz="2400" dirty="0" smtClean="0"/>
              <a:t>š</a:t>
            </a:r>
            <a:r>
              <a:rPr lang="en-US" sz="2400" dirty="0" err="1" smtClean="0"/>
              <a:t>ti</a:t>
            </a:r>
            <a:r>
              <a:rPr lang="en-US" sz="2400" dirty="0" smtClean="0"/>
              <a:t> vi</a:t>
            </a:r>
            <a:r>
              <a:rPr lang="sr-Latn-CS" sz="2400" dirty="0" smtClean="0"/>
              <a:t>š</a:t>
            </a:r>
            <a:r>
              <a:rPr lang="en-US" sz="2400" dirty="0" smtClean="0"/>
              <a:t>u </a:t>
            </a:r>
            <a:r>
              <a:rPr lang="en-US" sz="2400" dirty="0" err="1" smtClean="0"/>
              <a:t>vojnu</a:t>
            </a:r>
            <a:r>
              <a:rPr lang="en-US" sz="2400" dirty="0" smtClean="0"/>
              <a:t> </a:t>
            </a:r>
            <a:r>
              <a:rPr lang="en-US" sz="2400" dirty="0" err="1" smtClean="0"/>
              <a:t>akademiju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 algn="just"/>
            <a:r>
              <a:rPr lang="sr-Latn-CS" sz="2400" dirty="0" smtClean="0"/>
              <a:t>Pokretač je i osnivač mnogih književnih časopisa u periodu između 1918. i 1941. godine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 algn="just"/>
            <a:r>
              <a:rPr lang="sr-Latn-CS" sz="2400" dirty="0" smtClean="0"/>
              <a:t>Osnivač i direktor Leksikografskog zavoda u Zagrebu kao značajne institucije kulture.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Primjer je svestranog pisca koji je dao značajne  rezultate skoro u svakoj oblasti književnosti – bio je pjesnik, romansijer, novelista, dramski pisac, putopisac, esejista</a:t>
            </a:r>
            <a:r>
              <a:rPr lang="en-US" sz="2400" dirty="0" smtClean="0"/>
              <a:t>..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5" descr="bd0503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0"/>
            <a:ext cx="213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njemu</a:t>
            </a:r>
            <a:r>
              <a:rPr lang="en-US" dirty="0" smtClean="0"/>
              <a:t> se </a:t>
            </a:r>
            <a:r>
              <a:rPr lang="en-US" dirty="0" err="1" smtClean="0"/>
              <a:t>mije</a:t>
            </a:r>
            <a:r>
              <a:rPr lang="sr-Latn-CS" dirty="0" smtClean="0"/>
              <a:t>š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krvi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sr-Latn-CS" dirty="0" smtClean="0"/>
              <a:t>č</a:t>
            </a:r>
            <a:r>
              <a:rPr lang="en-US" dirty="0" err="1" smtClean="0"/>
              <a:t>nosti</a:t>
            </a:r>
            <a:r>
              <a:rPr lang="sr-Latn-CS" dirty="0" smtClean="0"/>
              <a:t> </a:t>
            </a:r>
            <a:r>
              <a:rPr lang="en-US" dirty="0" smtClean="0"/>
              <a:t>.Leone </a:t>
            </a:r>
            <a:r>
              <a:rPr lang="sr-Latn-CS" dirty="0" err="1" smtClean="0"/>
              <a:t>č</a:t>
            </a:r>
            <a:r>
              <a:rPr lang="en-US" dirty="0" err="1" smtClean="0"/>
              <a:t>itavog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sr-Latn-CS" dirty="0" err="1" smtClean="0"/>
              <a:t>ž</a:t>
            </a:r>
            <a:r>
              <a:rPr lang="en-US" dirty="0" err="1" smtClean="0"/>
              <a:t>ivota</a:t>
            </a:r>
            <a:r>
              <a:rPr lang="en-US" dirty="0" smtClean="0"/>
              <a:t> </a:t>
            </a:r>
            <a:r>
              <a:rPr lang="en-US" dirty="0" err="1" smtClean="0"/>
              <a:t>poku</a:t>
            </a:r>
            <a:r>
              <a:rPr lang="sr-Latn-CS" dirty="0" smtClean="0"/>
              <a:t>š</a:t>
            </a:r>
            <a:r>
              <a:rPr lang="en-US" dirty="0" err="1" smtClean="0"/>
              <a:t>ava</a:t>
            </a:r>
            <a:r>
              <a:rPr lang="en-US" dirty="0" smtClean="0"/>
              <a:t> da </a:t>
            </a:r>
            <a:r>
              <a:rPr lang="en-US" dirty="0" err="1" smtClean="0"/>
              <a:t>potisne</a:t>
            </a:r>
            <a:r>
              <a:rPr lang="en-US" dirty="0" smtClean="0"/>
              <a:t> </a:t>
            </a:r>
            <a:r>
              <a:rPr lang="en-US" dirty="0" err="1" smtClean="0"/>
              <a:t>ono</a:t>
            </a:r>
            <a:r>
              <a:rPr lang="en-US" dirty="0" smtClean="0"/>
              <a:t> </a:t>
            </a:r>
            <a:r>
              <a:rPr lang="en-US" dirty="0" err="1" smtClean="0"/>
              <a:t>glembajevsko</a:t>
            </a:r>
            <a:r>
              <a:rPr lang="en-US" dirty="0" smtClean="0"/>
              <a:t> u </a:t>
            </a:r>
            <a:r>
              <a:rPr lang="en-US" dirty="0" err="1" smtClean="0"/>
              <a:t>sebi</a:t>
            </a:r>
            <a:r>
              <a:rPr lang="en-US" dirty="0" smtClean="0"/>
              <a:t>:</a:t>
            </a:r>
            <a:endParaRPr lang="sr-Latn-CS" dirty="0" smtClean="0"/>
          </a:p>
          <a:p>
            <a:pPr algn="just">
              <a:buNone/>
            </a:pPr>
            <a:r>
              <a:rPr lang="sr-Latn-CS" i="1" dirty="0" smtClean="0"/>
              <a:t>,,</a:t>
            </a:r>
            <a:r>
              <a:rPr lang="en-US" i="1" dirty="0" err="1" smtClean="0"/>
              <a:t>Od</a:t>
            </a:r>
            <a:r>
              <a:rPr lang="en-US" i="1" dirty="0" smtClean="0"/>
              <a:t> </a:t>
            </a:r>
            <a:r>
              <a:rPr lang="en-US" i="1" dirty="0" err="1" smtClean="0"/>
              <a:t>prvog</a:t>
            </a:r>
            <a:r>
              <a:rPr lang="en-US" i="1" dirty="0" smtClean="0"/>
              <a:t> </a:t>
            </a:r>
            <a:r>
              <a:rPr lang="en-US" i="1" dirty="0" err="1" smtClean="0"/>
              <a:t>dana</a:t>
            </a:r>
            <a:r>
              <a:rPr lang="en-US" i="1" dirty="0" smtClean="0"/>
              <a:t> ,</a:t>
            </a:r>
            <a:r>
              <a:rPr lang="sr-Latn-CS" i="1" dirty="0" smtClean="0"/>
              <a:t> </a:t>
            </a:r>
            <a:r>
              <a:rPr lang="en-US" i="1" dirty="0" err="1" smtClean="0"/>
              <a:t>kad</a:t>
            </a:r>
            <a:r>
              <a:rPr lang="en-US" i="1" dirty="0" smtClean="0"/>
              <a:t> </a:t>
            </a:r>
            <a:r>
              <a:rPr lang="en-US" i="1" dirty="0" err="1" smtClean="0"/>
              <a:t>sam</a:t>
            </a:r>
            <a:r>
              <a:rPr lang="en-US" i="1" dirty="0" smtClean="0"/>
              <a:t> </a:t>
            </a:r>
            <a:r>
              <a:rPr lang="en-US" i="1" dirty="0" err="1" smtClean="0"/>
              <a:t>po</a:t>
            </a:r>
            <a:r>
              <a:rPr lang="sr-Latn-CS" i="1" dirty="0" smtClean="0"/>
              <a:t>č</a:t>
            </a:r>
            <a:r>
              <a:rPr lang="en-US" i="1" dirty="0" err="1" smtClean="0"/>
              <a:t>eo</a:t>
            </a:r>
            <a:r>
              <a:rPr lang="en-US" i="1" dirty="0" smtClean="0"/>
              <a:t> </a:t>
            </a:r>
            <a:r>
              <a:rPr lang="en-US" i="1" dirty="0" err="1" smtClean="0"/>
              <a:t>misliti</a:t>
            </a:r>
            <a:r>
              <a:rPr lang="en-US" i="1" dirty="0" smtClean="0"/>
              <a:t>,</a:t>
            </a:r>
            <a:r>
              <a:rPr lang="sr-Latn-CS" i="1" dirty="0" smtClean="0"/>
              <a:t> </a:t>
            </a:r>
            <a:r>
              <a:rPr lang="en-US" i="1" dirty="0" smtClean="0"/>
              <a:t>ne </a:t>
            </a:r>
            <a:r>
              <a:rPr lang="en-US" i="1" dirty="0" err="1" smtClean="0"/>
              <a:t>radim</a:t>
            </a:r>
            <a:r>
              <a:rPr lang="en-US" i="1" dirty="0" smtClean="0"/>
              <a:t> </a:t>
            </a:r>
            <a:r>
              <a:rPr lang="en-US" i="1" dirty="0" err="1" smtClean="0"/>
              <a:t>drugo</a:t>
            </a:r>
            <a:r>
              <a:rPr lang="en-US" i="1" dirty="0" smtClean="0"/>
              <a:t>,</a:t>
            </a:r>
            <a:r>
              <a:rPr lang="sr-Latn-CS" i="1" dirty="0" smtClean="0"/>
              <a:t> </a:t>
            </a:r>
            <a:r>
              <a:rPr lang="en-US" i="1" dirty="0" err="1" smtClean="0"/>
              <a:t>nego</a:t>
            </a:r>
            <a:r>
              <a:rPr lang="en-US" i="1" dirty="0" smtClean="0"/>
              <a:t> se </a:t>
            </a:r>
            <a:r>
              <a:rPr lang="en-US" i="1" dirty="0" err="1" smtClean="0"/>
              <a:t>borim</a:t>
            </a:r>
            <a:r>
              <a:rPr lang="en-US" i="1" dirty="0" smtClean="0"/>
              <a:t> </a:t>
            </a:r>
            <a:r>
              <a:rPr lang="en-US" i="1" dirty="0" err="1" smtClean="0"/>
              <a:t>protiv</a:t>
            </a:r>
            <a:r>
              <a:rPr lang="en-US" i="1" dirty="0" smtClean="0"/>
              <a:t> </a:t>
            </a:r>
            <a:r>
              <a:rPr lang="en-US" i="1" dirty="0" err="1" smtClean="0"/>
              <a:t>Glembaja</a:t>
            </a:r>
            <a:r>
              <a:rPr lang="en-US" i="1" dirty="0" smtClean="0"/>
              <a:t> u </a:t>
            </a:r>
            <a:r>
              <a:rPr lang="en-US" i="1" dirty="0" err="1" smtClean="0"/>
              <a:t>sebi</a:t>
            </a:r>
            <a:r>
              <a:rPr lang="en-US" i="1" dirty="0" smtClean="0"/>
              <a:t>”.</a:t>
            </a:r>
          </a:p>
          <a:p>
            <a:pPr algn="just"/>
            <a:r>
              <a:rPr lang="en-US" dirty="0" smtClean="0"/>
              <a:t>Sam </a:t>
            </a:r>
            <a:r>
              <a:rPr lang="en-US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drame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on </a:t>
            </a:r>
            <a:r>
              <a:rPr lang="en-US" dirty="0" err="1" smtClean="0"/>
              <a:t>ubija</a:t>
            </a:r>
            <a:r>
              <a:rPr lang="en-US" dirty="0" smtClean="0"/>
              <a:t> </a:t>
            </a:r>
            <a:r>
              <a:rPr lang="en-US" dirty="0" err="1" smtClean="0"/>
              <a:t>barunicu</a:t>
            </a:r>
            <a:r>
              <a:rPr lang="en-US" dirty="0" smtClean="0"/>
              <a:t> </a:t>
            </a:r>
            <a:r>
              <a:rPr lang="en-US" dirty="0" err="1" smtClean="0"/>
              <a:t>Kasteli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 err="1" smtClean="0"/>
              <a:t>razrje</a:t>
            </a:r>
            <a:r>
              <a:rPr lang="sr-Latn-C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en-US" dirty="0" smtClean="0"/>
              <a:t>:</a:t>
            </a:r>
            <a:r>
              <a:rPr lang="sr-Latn-CS" dirty="0" smtClean="0"/>
              <a:t>  </a:t>
            </a:r>
          </a:p>
          <a:p>
            <a:pPr algn="just"/>
            <a:r>
              <a:rPr lang="en-US" dirty="0" err="1" smtClean="0"/>
              <a:t>onaj</a:t>
            </a:r>
            <a:r>
              <a:rPr lang="en-US" dirty="0" smtClean="0"/>
              <a:t> </a:t>
            </a:r>
            <a:r>
              <a:rPr lang="en-US" dirty="0" err="1" smtClean="0"/>
              <a:t>mra</a:t>
            </a:r>
            <a:r>
              <a:rPr lang="sr-Latn-C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,</a:t>
            </a:r>
            <a:r>
              <a:rPr lang="sr-Latn-CS" dirty="0" smtClean="0"/>
              <a:t> </a:t>
            </a:r>
            <a:r>
              <a:rPr lang="en-US" dirty="0" err="1" smtClean="0"/>
              <a:t>glembajevski</a:t>
            </a:r>
            <a:r>
              <a:rPr lang="en-US" dirty="0" smtClean="0"/>
              <a:t> </a:t>
            </a:r>
            <a:r>
              <a:rPr lang="en-US" dirty="0" err="1" smtClean="0"/>
              <a:t>imperativ</a:t>
            </a:r>
            <a:r>
              <a:rPr lang="en-US" dirty="0" smtClean="0"/>
              <a:t> </a:t>
            </a:r>
            <a:r>
              <a:rPr lang="en-US" dirty="0" err="1" smtClean="0"/>
              <a:t>nadvlada</a:t>
            </a:r>
            <a:r>
              <a:rPr lang="en-US" dirty="0" smtClean="0"/>
              <a:t> </a:t>
            </a:r>
            <a:r>
              <a:rPr lang="sr-Latn-CS" dirty="0" smtClean="0"/>
              <a:t>i </a:t>
            </a:r>
            <a:r>
              <a:rPr lang="en-US" dirty="0" smtClean="0"/>
              <a:t>pot</a:t>
            </a:r>
            <a:r>
              <a:rPr lang="sr-Latn-CS" dirty="0" smtClean="0"/>
              <a:t>i</a:t>
            </a:r>
            <a:r>
              <a:rPr lang="en-US" dirty="0" smtClean="0"/>
              <a:t>re </a:t>
            </a:r>
            <a:r>
              <a:rPr lang="en-US" dirty="0" err="1" smtClean="0"/>
              <a:t>ono</a:t>
            </a:r>
            <a:r>
              <a:rPr lang="en-US" dirty="0" smtClean="0"/>
              <a:t> </a:t>
            </a:r>
            <a:r>
              <a:rPr lang="en-US" dirty="0" err="1" smtClean="0"/>
              <a:t>plemenito</a:t>
            </a:r>
            <a:r>
              <a:rPr lang="en-US" dirty="0" smtClean="0"/>
              <a:t> u </a:t>
            </a:r>
            <a:r>
              <a:rPr lang="en-US" dirty="0" err="1" smtClean="0"/>
              <a:t>njemu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60960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3600" b="1" dirty="0" smtClean="0">
                <a:solidFill>
                  <a:srgbClr val="6699FF"/>
                </a:solidFill>
                <a:latin typeface="Kristen ITC" pitchFamily="66" charset="0"/>
              </a:rPr>
              <a:t>Leoneov sukob sa samim sobom</a:t>
            </a:r>
            <a:r>
              <a:rPr lang="en-US" sz="3600" b="1" dirty="0" smtClean="0">
                <a:solidFill>
                  <a:srgbClr val="6699FF"/>
                </a:solidFill>
                <a:latin typeface="Kristen ITC" pitchFamily="66" charset="0"/>
              </a:rPr>
              <a:t> 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7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572000"/>
            <a:ext cx="403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56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 domaći: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/>
          <a:lstStyle/>
          <a:p>
            <a:r>
              <a:rPr lang="sr-Latn-CS" dirty="0" smtClean="0"/>
              <a:t>Ukoliko je moguće, odgledaj ekranizaciju drame ,, Gospoda Glembajevi’’ (reditelj Antun Vrdoljak, 1988.) i uporedi ga sa dramom.</a:t>
            </a:r>
          </a:p>
          <a:p>
            <a:r>
              <a:rPr lang="sr-Latn-CS" dirty="0" smtClean="0"/>
              <a:t>U pisanoj formi (esej) predstavi svoje doživljaje i utiske povodom pročitanog djela.</a:t>
            </a:r>
            <a:endParaRPr lang="en-US" dirty="0"/>
          </a:p>
        </p:txBody>
      </p:sp>
      <p:pic>
        <p:nvPicPr>
          <p:cNvPr id="4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9624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458200" cy="12192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Miroslav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Krle</a:t>
            </a:r>
            <a:r>
              <a:rPr lang="sr-Latn-CS" sz="4000" dirty="0" smtClean="0">
                <a:solidFill>
                  <a:srgbClr val="FF0000"/>
                </a:solidFill>
              </a:rPr>
              <a:t>ž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600" dirty="0" err="1" smtClean="0">
                <a:solidFill>
                  <a:srgbClr val="FF0000"/>
                </a:solidFill>
              </a:rPr>
              <a:t>Djela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sr-Latn-CS" dirty="0" smtClean="0"/>
              <a:t>Za života je napisao oko pedeset djela, obuhvativši sve oblike književnog izražavanja.</a:t>
            </a:r>
          </a:p>
          <a:p>
            <a:r>
              <a:rPr lang="sr-Latn-CS" dirty="0" smtClean="0"/>
              <a:t>Među najpoznatija spadaju:  </a:t>
            </a:r>
          </a:p>
          <a:p>
            <a:endParaRPr lang="en-US" dirty="0" smtClean="0"/>
          </a:p>
          <a:p>
            <a:r>
              <a:rPr lang="en-US" dirty="0" err="1" smtClean="0"/>
              <a:t>Balade</a:t>
            </a:r>
            <a:r>
              <a:rPr lang="en-US" dirty="0" smtClean="0"/>
              <a:t> </a:t>
            </a:r>
            <a:r>
              <a:rPr lang="en-US" dirty="0" err="1" smtClean="0"/>
              <a:t>Petrice</a:t>
            </a:r>
            <a:r>
              <a:rPr lang="en-US" dirty="0" smtClean="0"/>
              <a:t> </a:t>
            </a:r>
            <a:r>
              <a:rPr lang="en-US" dirty="0" err="1" smtClean="0"/>
              <a:t>Krempu</a:t>
            </a:r>
            <a:r>
              <a:rPr lang="sr-Latn-CS" dirty="0" smtClean="0"/>
              <a:t>h</a:t>
            </a:r>
            <a:r>
              <a:rPr lang="en-US" dirty="0" smtClean="0"/>
              <a:t>a</a:t>
            </a:r>
            <a:r>
              <a:rPr lang="sr-Latn-CS" dirty="0" smtClean="0"/>
              <a:t> </a:t>
            </a:r>
            <a:endParaRPr lang="en-US" dirty="0" smtClean="0"/>
          </a:p>
          <a:p>
            <a:r>
              <a:rPr lang="en-US" dirty="0" err="1" smtClean="0"/>
              <a:t>Hrvatski</a:t>
            </a:r>
            <a:r>
              <a:rPr lang="en-US" dirty="0" smtClean="0"/>
              <a:t> bog Mars</a:t>
            </a:r>
            <a:r>
              <a:rPr lang="sr-Latn-CS" dirty="0" smtClean="0"/>
              <a:t> </a:t>
            </a:r>
            <a:endParaRPr lang="en-US" dirty="0" smtClean="0"/>
          </a:p>
          <a:p>
            <a:r>
              <a:rPr lang="en-US" dirty="0" err="1" smtClean="0"/>
              <a:t>Povratak</a:t>
            </a:r>
            <a:r>
              <a:rPr lang="en-US" dirty="0" smtClean="0"/>
              <a:t> </a:t>
            </a:r>
            <a:r>
              <a:rPr lang="en-US" dirty="0" err="1" smtClean="0"/>
              <a:t>Filipa</a:t>
            </a:r>
            <a:r>
              <a:rPr lang="en-US" dirty="0" smtClean="0"/>
              <a:t> </a:t>
            </a:r>
            <a:r>
              <a:rPr lang="en-US" dirty="0" err="1" smtClean="0"/>
              <a:t>Latinovi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</a:p>
          <a:p>
            <a:r>
              <a:rPr lang="en-US" dirty="0" smtClean="0"/>
              <a:t>Vu</a:t>
            </a:r>
            <a:r>
              <a:rPr lang="sr-Latn-ME" dirty="0" smtClean="0"/>
              <a:t>č</a:t>
            </a:r>
            <a:r>
              <a:rPr lang="en-US" dirty="0" err="1" smtClean="0"/>
              <a:t>jak</a:t>
            </a:r>
            <a:endParaRPr lang="en-US" dirty="0" smtClean="0"/>
          </a:p>
          <a:p>
            <a:r>
              <a:rPr lang="en-US" dirty="0" err="1" smtClean="0"/>
              <a:t>Gospoda</a:t>
            </a:r>
            <a:r>
              <a:rPr lang="en-US" dirty="0" smtClean="0"/>
              <a:t> </a:t>
            </a:r>
            <a:r>
              <a:rPr lang="en-US" dirty="0" err="1" smtClean="0"/>
              <a:t>Glembajevi</a:t>
            </a:r>
            <a:r>
              <a:rPr lang="sr-Latn-CS" dirty="0" smtClean="0"/>
              <a:t>      </a:t>
            </a:r>
            <a:endParaRPr lang="en-US" dirty="0" smtClean="0"/>
          </a:p>
          <a:p>
            <a:r>
              <a:rPr lang="en-US" dirty="0" smtClean="0"/>
              <a:t>U </a:t>
            </a:r>
            <a:r>
              <a:rPr lang="en-US" dirty="0" err="1" smtClean="0"/>
              <a:t>agoniji</a:t>
            </a:r>
            <a:r>
              <a:rPr lang="en-US" dirty="0" smtClean="0"/>
              <a:t> </a:t>
            </a:r>
            <a:r>
              <a:rPr lang="sr-Latn-CS" dirty="0" smtClean="0"/>
              <a:t>                          dramski ciklus o Glembajevima</a:t>
            </a:r>
            <a:endParaRPr lang="en-US" dirty="0" smtClean="0"/>
          </a:p>
          <a:p>
            <a:r>
              <a:rPr lang="en-US" dirty="0" smtClean="0"/>
              <a:t>Leda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886200" y="525780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bd0503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0"/>
            <a:ext cx="2971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Gospoda</a:t>
            </a:r>
            <a:r>
              <a:rPr lang="en-US" dirty="0" smtClean="0"/>
              <a:t> </a:t>
            </a:r>
            <a:r>
              <a:rPr lang="en-US" dirty="0" err="1" smtClean="0"/>
              <a:t>Glembajevi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Knji</a:t>
            </a:r>
            <a:r>
              <a:rPr lang="sr-Latn-ME" dirty="0" smtClean="0"/>
              <a:t>ž</a:t>
            </a:r>
            <a:r>
              <a:rPr lang="en-US" dirty="0" err="1" smtClean="0"/>
              <a:t>evni</a:t>
            </a:r>
            <a:r>
              <a:rPr lang="en-US" dirty="0" smtClean="0"/>
              <a:t> rod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djela</a:t>
            </a:r>
            <a:r>
              <a:rPr lang="en-US" dirty="0" smtClean="0"/>
              <a:t>:</a:t>
            </a:r>
          </a:p>
          <a:p>
            <a:r>
              <a:rPr lang="sr-Latn-CS" dirty="0" smtClean="0"/>
              <a:t>d</a:t>
            </a:r>
            <a:r>
              <a:rPr lang="en-US" dirty="0" err="1" smtClean="0"/>
              <a:t>rama</a:t>
            </a:r>
            <a:r>
              <a:rPr lang="en-US" dirty="0" smtClean="0"/>
              <a:t> u tri 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sr-Latn-CS" dirty="0" smtClean="0"/>
              <a:t> koji nijesu podijeljeni na pojave</a:t>
            </a:r>
            <a:r>
              <a:rPr lang="en-US" dirty="0" smtClean="0"/>
              <a:t> (</a:t>
            </a:r>
            <a:r>
              <a:rPr lang="en-US" dirty="0" err="1" smtClean="0"/>
              <a:t>psiholo</a:t>
            </a:r>
            <a:r>
              <a:rPr lang="sr-Latn-CS" dirty="0" smtClean="0"/>
              <a:t>š</a:t>
            </a:r>
            <a:r>
              <a:rPr lang="en-US" dirty="0" err="1" smtClean="0"/>
              <a:t>ko-socijalna</a:t>
            </a:r>
            <a:r>
              <a:rPr lang="en-US" dirty="0" smtClean="0"/>
              <a:t>)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sr-Latn-CS" dirty="0" smtClean="0"/>
              <a:t> </a:t>
            </a:r>
            <a:r>
              <a:rPr lang="en-US" dirty="0" smtClean="0"/>
              <a:t>– Zagreb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err="1" smtClean="0"/>
              <a:t>Vrijeme</a:t>
            </a:r>
            <a:r>
              <a:rPr lang="sr-Latn-CS" dirty="0" smtClean="0"/>
              <a:t> </a:t>
            </a:r>
            <a:r>
              <a:rPr lang="en-US" dirty="0" smtClean="0"/>
              <a:t>- no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proslave</a:t>
            </a:r>
            <a:r>
              <a:rPr lang="en-US" dirty="0" smtClean="0"/>
              <a:t> </a:t>
            </a:r>
            <a:r>
              <a:rPr lang="en-US" dirty="0" err="1" smtClean="0"/>
              <a:t>jubileja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Glembaj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err="1" smtClean="0"/>
              <a:t>Tema</a:t>
            </a:r>
            <a:r>
              <a:rPr lang="en-US" dirty="0" smtClean="0"/>
              <a:t>: </a:t>
            </a:r>
            <a:r>
              <a:rPr lang="en-US" dirty="0" err="1" smtClean="0"/>
              <a:t>Propast</a:t>
            </a:r>
            <a:r>
              <a:rPr lang="en-US" dirty="0" smtClean="0"/>
              <a:t> </a:t>
            </a:r>
            <a:r>
              <a:rPr lang="en-US" dirty="0" err="1" smtClean="0"/>
              <a:t>ugledne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bogate</a:t>
            </a:r>
            <a:r>
              <a:rPr lang="en-US" dirty="0" smtClean="0"/>
              <a:t> </a:t>
            </a:r>
            <a:r>
              <a:rPr lang="en-US" dirty="0" err="1" smtClean="0"/>
              <a:t>porodice</a:t>
            </a:r>
            <a:r>
              <a:rPr lang="en-US" dirty="0" smtClean="0"/>
              <a:t> </a:t>
            </a:r>
            <a:r>
              <a:rPr lang="en-US" dirty="0" err="1" smtClean="0"/>
              <a:t>Glembaj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smtClean="0"/>
              <a:t>Drama je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o </a:t>
            </a:r>
            <a:r>
              <a:rPr lang="en-US" dirty="0" err="1" smtClean="0"/>
              <a:t>Glembajevima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err="1" smtClean="0"/>
              <a:t>Temelji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sukobu</a:t>
            </a:r>
            <a:r>
              <a:rPr lang="en-US" dirty="0" smtClean="0"/>
              <a:t> Leone- </a:t>
            </a:r>
            <a:r>
              <a:rPr lang="en-US" dirty="0" err="1" smtClean="0"/>
              <a:t>otac</a:t>
            </a:r>
            <a:r>
              <a:rPr lang="sr-Latn-C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barunica</a:t>
            </a:r>
            <a:r>
              <a:rPr lang="en-US" dirty="0" smtClean="0"/>
              <a:t> </a:t>
            </a:r>
            <a:r>
              <a:rPr lang="en-US" dirty="0" err="1" smtClean="0"/>
              <a:t>Kasteli</a:t>
            </a:r>
            <a:r>
              <a:rPr lang="sr-Latn-CS" dirty="0" smtClean="0"/>
              <a:t>.</a:t>
            </a:r>
            <a:endParaRPr lang="en-US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286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 </a:t>
            </a:r>
            <a:r>
              <a:rPr lang="sr-Latn-CS" i="1" dirty="0" smtClean="0"/>
              <a:t>Zbiva se jedne noći, kasnog ljeta, godinu dana prije Rata 1914-18. Prvi čin u noći između jedan i pola tri. Drugi čin između pola tri i pola četiri. Treći čin oko pet.</a:t>
            </a:r>
            <a:endParaRPr lang="en-US" i="1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28600"/>
            <a:ext cx="342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400" dirty="0" smtClean="0"/>
              <a:t>Psihološka drama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Otac i sin se nalaze u psihičkom brodolomu, svaki u svom svijetu;</a:t>
            </a:r>
          </a:p>
          <a:p>
            <a:pPr algn="just"/>
            <a:r>
              <a:rPr lang="sr-Latn-CS" dirty="0" smtClean="0"/>
              <a:t>Ignjat Glembaj krije imovinsku katastrofu kojom je opterećen. Tome se dodaje njegova lična katastrofa – saznanje da ga je žena u čiju ljubav i odanost vjeruje – izdala i </a:t>
            </a:r>
            <a:r>
              <a:rPr lang="sr-Latn-CS" dirty="0" smtClean="0"/>
              <a:t>iznevjerila.</a:t>
            </a:r>
            <a:endParaRPr lang="sr-Latn-CS" dirty="0" smtClean="0"/>
          </a:p>
          <a:p>
            <a:pPr algn="just"/>
            <a:r>
              <a:rPr lang="sr-Latn-CS" dirty="0" smtClean="0"/>
              <a:t>Leon Glembaj u sebi nosi duboku tugu, od dana majčine smrti. Mračne sjenke te tragike i strah od glembajevskog u sebi opterećuju njegovu psihu.</a:t>
            </a:r>
            <a:endParaRPr lang="en-US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28600"/>
            <a:ext cx="312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dirty="0" smtClean="0"/>
              <a:t>Psihološko se predočava na četiri načina: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epskim sredstvima – didaskalijama;</a:t>
            </a:r>
          </a:p>
          <a:p>
            <a:r>
              <a:rPr lang="sr-Latn-CS" dirty="0" smtClean="0"/>
              <a:t>dramskim sredstvima – dijalogom i verbalnim sukobima;</a:t>
            </a:r>
          </a:p>
          <a:p>
            <a:r>
              <a:rPr lang="sr-Latn-CS" dirty="0" smtClean="0"/>
              <a:t>lirskim sredstvima – snažna preživljavanja i unutrašnji lomovi ;</a:t>
            </a:r>
          </a:p>
          <a:p>
            <a:r>
              <a:rPr lang="sr-Latn-CS" dirty="0" smtClean="0"/>
              <a:t>metaforičko-simboličkim sredstvima – gromovi, munje, vjetar.</a:t>
            </a:r>
            <a:endParaRPr lang="en-US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dirty="0" smtClean="0"/>
              <a:t>Didaskalije</a:t>
            </a:r>
            <a:br>
              <a:rPr lang="sr-Latn-C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u  ovoj drami su detaljne i bogate raznovrsnom sadržinom.</a:t>
            </a:r>
          </a:p>
          <a:p>
            <a:pPr algn="just"/>
            <a:r>
              <a:rPr lang="sr-Latn-CS" dirty="0" smtClean="0"/>
              <a:t>U sadržinu didaskalija ulaze: sasvim jednostavna upotstva glumcu ili reditelju, opisi scene i scenografije, ambijenta, detaljni opisi ličnosti koje se najavljuju – portret, karakter, moralne skice, psihologija i informacije o društvenom statusu ličnosti, njenom obrazovanju i mentalitetu.</a:t>
            </a:r>
          </a:p>
          <a:p>
            <a:pPr algn="just"/>
            <a:r>
              <a:rPr lang="sr-Latn-CS" dirty="0" smtClean="0"/>
              <a:t>Na početku čina dramske priče, autor detaljno opisuje scenu sa svim pojedinostima ( namještaj, prozori, vrata, slike).</a:t>
            </a:r>
          </a:p>
          <a:p>
            <a:endParaRPr lang="en-US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86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dirty="0" smtClean="0"/>
              <a:t>Metaforičko – simbolička sredstva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predočavanja psihološkog stanja su prirodne pojave gromovi, munje, vjetar, kiša.</a:t>
            </a:r>
          </a:p>
          <a:p>
            <a:pPr algn="just"/>
            <a:r>
              <a:rPr lang="sr-Latn-CS" dirty="0" smtClean="0"/>
              <a:t>Upravo u ovoj drami imamo primjer umjetničkog funkcionisanja zvučnih i svjetlosnih efekata. Autor ih u dramski tekst unosi postupno, u skladu sa nastajanjem i razvijanjem psihološkog i dramskog sukoba.</a:t>
            </a:r>
          </a:p>
          <a:p>
            <a:r>
              <a:rPr lang="sr-Latn-CS" sz="2000" i="1" dirty="0" smtClean="0"/>
              <a:t>U daljini grmljavina koja polako dolazi bliže.</a:t>
            </a:r>
          </a:p>
          <a:p>
            <a:r>
              <a:rPr lang="sr-Latn-CS" sz="2000" i="1" dirty="0" smtClean="0"/>
              <a:t>Grmljavina dolazi bliže.</a:t>
            </a:r>
          </a:p>
          <a:p>
            <a:r>
              <a:rPr lang="sr-Latn-CS" sz="2000" i="1" dirty="0" smtClean="0"/>
              <a:t>U daljini grmljavima.</a:t>
            </a:r>
          </a:p>
          <a:p>
            <a:r>
              <a:rPr lang="sr-Latn-CS" sz="2000" i="1" dirty="0" smtClean="0"/>
              <a:t>Ode do otvorene terase i sluša grmljavinu.</a:t>
            </a:r>
          </a:p>
          <a:p>
            <a:r>
              <a:rPr lang="sr-Latn-CS" sz="2000" i="1" dirty="0" smtClean="0"/>
              <a:t>Grmi? Čuješ li?</a:t>
            </a:r>
          </a:p>
          <a:p>
            <a:endParaRPr lang="en-US" sz="2400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700</TotalTime>
  <Words>1382</Words>
  <Application>Microsoft Office PowerPoint</Application>
  <PresentationFormat>On-screen Show (4:3)</PresentationFormat>
  <Paragraphs>116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Flow</vt:lpstr>
      <vt:lpstr>MS Org Chart</vt:lpstr>
      <vt:lpstr>Miroslav Krleža: ,,Gospoda  Glembajevi’’</vt:lpstr>
      <vt:lpstr>Miroslav Krleža  (1893-1981)  </vt:lpstr>
      <vt:lpstr>Miroslav Krleža Djela</vt:lpstr>
      <vt:lpstr>Gospoda Glembajevi</vt:lpstr>
      <vt:lpstr>Slide 5</vt:lpstr>
      <vt:lpstr>Psihološka drama</vt:lpstr>
      <vt:lpstr>Psihološko se predočava na četiri načina:</vt:lpstr>
      <vt:lpstr>Didaskalije </vt:lpstr>
      <vt:lpstr>Metaforičko – simbolička sredstva </vt:lpstr>
      <vt:lpstr>Sociološki roman</vt:lpstr>
      <vt:lpstr>Gospoda Glembajevi </vt:lpstr>
      <vt:lpstr>LICA</vt:lpstr>
      <vt:lpstr>LICA</vt:lpstr>
      <vt:lpstr>Motiv geneologije</vt:lpstr>
      <vt:lpstr>Motiv geneologije</vt:lpstr>
      <vt:lpstr>Dramski sukobi</vt:lpstr>
      <vt:lpstr> Leone – Ignjat Glembaj </vt:lpstr>
      <vt:lpstr>Slide 18</vt:lpstr>
      <vt:lpstr>  </vt:lpstr>
      <vt:lpstr>Slide 20</vt:lpstr>
      <vt:lpstr>Za domaći: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Miroslav Krleza “Gospoda Glembejevi”</dc:title>
  <dc:creator/>
  <cp:lastModifiedBy>sadmin</cp:lastModifiedBy>
  <cp:revision>56</cp:revision>
  <dcterms:created xsi:type="dcterms:W3CDTF">2006-08-16T00:00:00Z</dcterms:created>
  <dcterms:modified xsi:type="dcterms:W3CDTF">2020-03-19T09:04:45Z</dcterms:modified>
</cp:coreProperties>
</file>