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170E7-9F0E-4496-AD01-55EEE90A56B3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3FAE8AC-FD9D-466E-94A2-7B7BF9B673D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170E7-9F0E-4496-AD01-55EEE90A56B3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AE8AC-FD9D-466E-94A2-7B7BF9B673D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C3FAE8AC-FD9D-466E-94A2-7B7BF9B673D2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170E7-9F0E-4496-AD01-55EEE90A56B3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170E7-9F0E-4496-AD01-55EEE90A56B3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C3FAE8AC-FD9D-466E-94A2-7B7BF9B673D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170E7-9F0E-4496-AD01-55EEE90A56B3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3FAE8AC-FD9D-466E-94A2-7B7BF9B673D2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974170E7-9F0E-4496-AD01-55EEE90A56B3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AE8AC-FD9D-466E-94A2-7B7BF9B673D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170E7-9F0E-4496-AD01-55EEE90A56B3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C3FAE8AC-FD9D-466E-94A2-7B7BF9B673D2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170E7-9F0E-4496-AD01-55EEE90A56B3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C3FAE8AC-FD9D-466E-94A2-7B7BF9B673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170E7-9F0E-4496-AD01-55EEE90A56B3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3FAE8AC-FD9D-466E-94A2-7B7BF9B673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3FAE8AC-FD9D-466E-94A2-7B7BF9B673D2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170E7-9F0E-4496-AD01-55EEE90A56B3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C3FAE8AC-FD9D-466E-94A2-7B7BF9B673D2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974170E7-9F0E-4496-AD01-55EEE90A56B3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974170E7-9F0E-4496-AD01-55EEE90A56B3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3FAE8AC-FD9D-466E-94A2-7B7BF9B673D2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13" Type="http://schemas.openxmlformats.org/officeDocument/2006/relationships/image" Target="../media/image26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12" Type="http://schemas.openxmlformats.org/officeDocument/2006/relationships/image" Target="../media/image25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png"/><Relationship Id="rId11" Type="http://schemas.openxmlformats.org/officeDocument/2006/relationships/image" Target="../media/image24.png"/><Relationship Id="rId5" Type="http://schemas.openxmlformats.org/officeDocument/2006/relationships/image" Target="../media/image18.png"/><Relationship Id="rId10" Type="http://schemas.openxmlformats.org/officeDocument/2006/relationships/image" Target="../media/image23.png"/><Relationship Id="rId4" Type="http://schemas.openxmlformats.org/officeDocument/2006/relationships/image" Target="../media/image17.png"/><Relationship Id="rId9" Type="http://schemas.openxmlformats.org/officeDocument/2006/relationships/image" Target="../media/image2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13" Type="http://schemas.openxmlformats.org/officeDocument/2006/relationships/image" Target="../media/image38.png"/><Relationship Id="rId3" Type="http://schemas.openxmlformats.org/officeDocument/2006/relationships/image" Target="../media/image28.png"/><Relationship Id="rId7" Type="http://schemas.openxmlformats.org/officeDocument/2006/relationships/image" Target="../media/image32.png"/><Relationship Id="rId12" Type="http://schemas.openxmlformats.org/officeDocument/2006/relationships/image" Target="../media/image37.png"/><Relationship Id="rId2" Type="http://schemas.openxmlformats.org/officeDocument/2006/relationships/image" Target="../media/image27.png"/><Relationship Id="rId16" Type="http://schemas.openxmlformats.org/officeDocument/2006/relationships/image" Target="../media/image4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1.png"/><Relationship Id="rId11" Type="http://schemas.openxmlformats.org/officeDocument/2006/relationships/image" Target="../media/image36.png"/><Relationship Id="rId5" Type="http://schemas.openxmlformats.org/officeDocument/2006/relationships/image" Target="../media/image30.png"/><Relationship Id="rId15" Type="http://schemas.openxmlformats.org/officeDocument/2006/relationships/image" Target="../media/image40.png"/><Relationship Id="rId10" Type="http://schemas.openxmlformats.org/officeDocument/2006/relationships/image" Target="../media/image35.png"/><Relationship Id="rId4" Type="http://schemas.openxmlformats.org/officeDocument/2006/relationships/image" Target="../media/image29.png"/><Relationship Id="rId9" Type="http://schemas.openxmlformats.org/officeDocument/2006/relationships/image" Target="../media/image34.png"/><Relationship Id="rId14" Type="http://schemas.openxmlformats.org/officeDocument/2006/relationships/image" Target="../media/image3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png"/><Relationship Id="rId3" Type="http://schemas.openxmlformats.org/officeDocument/2006/relationships/image" Target="../media/image43.png"/><Relationship Id="rId7" Type="http://schemas.openxmlformats.org/officeDocument/2006/relationships/image" Target="../media/image47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6.png"/><Relationship Id="rId5" Type="http://schemas.openxmlformats.org/officeDocument/2006/relationships/image" Target="../media/image45.png"/><Relationship Id="rId4" Type="http://schemas.openxmlformats.org/officeDocument/2006/relationships/image" Target="../media/image4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.png"/><Relationship Id="rId13" Type="http://schemas.openxmlformats.org/officeDocument/2006/relationships/image" Target="../media/image60.png"/><Relationship Id="rId3" Type="http://schemas.openxmlformats.org/officeDocument/2006/relationships/image" Target="../media/image50.png"/><Relationship Id="rId7" Type="http://schemas.openxmlformats.org/officeDocument/2006/relationships/image" Target="../media/image54.png"/><Relationship Id="rId12" Type="http://schemas.openxmlformats.org/officeDocument/2006/relationships/image" Target="../media/image59.png"/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3.png"/><Relationship Id="rId11" Type="http://schemas.openxmlformats.org/officeDocument/2006/relationships/image" Target="../media/image58.png"/><Relationship Id="rId5" Type="http://schemas.openxmlformats.org/officeDocument/2006/relationships/image" Target="../media/image52.png"/><Relationship Id="rId10" Type="http://schemas.openxmlformats.org/officeDocument/2006/relationships/image" Target="../media/image57.png"/><Relationship Id="rId4" Type="http://schemas.openxmlformats.org/officeDocument/2006/relationships/image" Target="../media/image51.png"/><Relationship Id="rId9" Type="http://schemas.openxmlformats.org/officeDocument/2006/relationships/image" Target="../media/image5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2.png"/><Relationship Id="rId2" Type="http://schemas.openxmlformats.org/officeDocument/2006/relationships/image" Target="../media/image6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PRIMJENA SINUSNE I KOSINUSNE TEOREME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490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Title 3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Autofit/>
              </a:bodyPr>
              <a:lstStyle/>
              <a:p>
                <a:pPr algn="l"/>
                <a:r>
                  <a:rPr lang="it-IT" sz="2400" b="1" i="1" dirty="0" smtClean="0">
                    <a:solidFill>
                      <a:schemeClr val="tx1"/>
                    </a:solidFill>
                    <a:latin typeface="Calibri" pitchFamily="34" charset="0"/>
                  </a:rPr>
                  <a:t>Zadatak 1. </a:t>
                </a:r>
                <a:r>
                  <a:rPr lang="en-US" sz="2400" b="1" i="1" dirty="0">
                    <a:solidFill>
                      <a:schemeClr val="tx1"/>
                    </a:solidFill>
                    <a:latin typeface="Calibri" pitchFamily="34" charset="0"/>
                  </a:rPr>
                  <a:t>R</a:t>
                </a:r>
                <a:r>
                  <a:rPr lang="sr-Latn-ME" sz="2400" b="1" i="1" dirty="0">
                    <a:solidFill>
                      <a:schemeClr val="tx1"/>
                    </a:solidFill>
                    <a:latin typeface="Calibri" pitchFamily="34" charset="0"/>
                  </a:rPr>
                  <a:t>iješiti trougao ABC ako je </a:t>
                </a:r>
                <a:r>
                  <a:rPr lang="sr-Latn-ME" sz="2400" b="1" i="1" dirty="0">
                    <a:solidFill>
                      <a:schemeClr val="tx1"/>
                    </a:solidFill>
                    <a:latin typeface="Calibri" pitchFamily="34" charset="0"/>
                  </a:rPr>
                  <a:t>poznato:</a:t>
                </a:r>
                <a:r>
                  <a:rPr lang="en-US" sz="2400" b="1" i="1" dirty="0">
                    <a:solidFill>
                      <a:schemeClr val="tx1"/>
                    </a:solidFill>
                    <a:latin typeface="Calibri" pitchFamily="34" charset="0"/>
                  </a:rPr>
                  <a:t/>
                </a:r>
                <a:br>
                  <a:rPr lang="en-US" sz="2400" b="1" i="1" dirty="0">
                    <a:solidFill>
                      <a:schemeClr val="tx1"/>
                    </a:solidFill>
                    <a:latin typeface="Calibri" pitchFamily="34" charset="0"/>
                  </a:rPr>
                </a:br>
                <a:r>
                  <a:rPr lang="en-US" sz="2400" b="1" i="1" dirty="0">
                    <a:solidFill>
                      <a:schemeClr val="tx1"/>
                    </a:solidFill>
                    <a:latin typeface="Calibri" pitchFamily="34" charset="0"/>
                  </a:rPr>
                  <a:t>                    </a:t>
                </a:r>
                <a14:m>
                  <m:oMath xmlns:m="http://schemas.openxmlformats.org/officeDocument/2006/math">
                    <m:r>
                      <a:rPr lang="en-US" sz="2400" b="1" i="1">
                        <a:solidFill>
                          <a:schemeClr val="tx1"/>
                        </a:solidFill>
                        <a:latin typeface="Cambria Math"/>
                      </a:rPr>
                      <m:t>𝒂</m:t>
                    </m:r>
                    <m:r>
                      <a:rPr lang="en-US" sz="2400" b="1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24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sz="24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𝟔</m:t>
                        </m:r>
                      </m:e>
                    </m:rad>
                    <m:r>
                      <a:rPr lang="en-US" sz="2400" b="1" i="1">
                        <a:solidFill>
                          <a:schemeClr val="tx1"/>
                        </a:solidFill>
                        <a:latin typeface="Cambria Math"/>
                      </a:rPr>
                      <m:t>, </m:t>
                    </m:r>
                    <m:r>
                      <a:rPr lang="en-US" sz="2400" b="1" i="1" smtClean="0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  <m:r>
                      <a:rPr lang="en-US" sz="2400" b="1" i="1">
                        <a:solidFill>
                          <a:schemeClr val="tx1"/>
                        </a:solidFill>
                        <a:latin typeface="Cambria Math"/>
                      </a:rPr>
                      <m:t>𝒃</m:t>
                    </m:r>
                    <m:r>
                      <a:rPr lang="en-US" sz="2400" b="1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en-US" sz="2400" b="1" i="1" smtClean="0">
                        <a:solidFill>
                          <a:schemeClr val="tx1"/>
                        </a:solidFill>
                        <a:latin typeface="Cambria Math"/>
                      </a:rPr>
                      <m:t>𝟐</m:t>
                    </m:r>
                    <m:rad>
                      <m:radPr>
                        <m:degHide m:val="on"/>
                        <m:ctrlPr>
                          <a:rPr lang="en-US" sz="2400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sz="2400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𝟑</m:t>
                        </m:r>
                        <m:r>
                          <a:rPr lang="en-US" sz="2400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 </m:t>
                        </m:r>
                      </m:e>
                    </m:rad>
                    <m:r>
                      <a:rPr lang="en-US" sz="2400" b="1" i="1">
                        <a:solidFill>
                          <a:schemeClr val="tx1"/>
                        </a:solidFill>
                        <a:latin typeface="Cambria Math"/>
                      </a:rPr>
                      <m:t>,  </m:t>
                    </m:r>
                    <m:r>
                      <a:rPr lang="en-US" sz="2400" b="1" i="1" smtClean="0">
                        <a:solidFill>
                          <a:schemeClr val="tx1"/>
                        </a:solidFill>
                        <a:latin typeface="Cambria Math"/>
                      </a:rPr>
                      <m:t>𝒄</m:t>
                    </m:r>
                    <m:r>
                      <a:rPr lang="en-US" sz="2400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en-US" sz="2400" b="1" i="1" smtClean="0">
                        <a:solidFill>
                          <a:schemeClr val="tx1"/>
                        </a:solidFill>
                        <a:latin typeface="Cambria Math"/>
                      </a:rPr>
                      <m:t>𝟑</m:t>
                    </m:r>
                    <m:r>
                      <a:rPr lang="en-US" sz="2400" b="1" i="1" smtClean="0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rad>
                      <m:radPr>
                        <m:degHide m:val="on"/>
                        <m:ctrlPr>
                          <a:rPr lang="en-US" sz="24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sz="24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𝟑</m:t>
                        </m:r>
                      </m:e>
                    </m:rad>
                  </m:oMath>
                </a14:m>
                <a:endParaRPr lang="en-US" sz="2400" b="1" dirty="0"/>
              </a:p>
            </p:txBody>
          </p:sp>
        </mc:Choice>
        <mc:Fallback>
          <p:sp>
            <p:nvSpPr>
              <p:cNvPr id="4" name="Tit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 l="-1143" t="-201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/>
          <p:cNvSpPr/>
          <p:nvPr/>
        </p:nvSpPr>
        <p:spPr>
          <a:xfrm>
            <a:off x="467544" y="1556792"/>
            <a:ext cx="147187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err="1" smtClean="0"/>
              <a:t>Rješenje</a:t>
            </a:r>
            <a:r>
              <a:rPr lang="en-US" sz="2000" b="1" dirty="0" smtClean="0"/>
              <a:t>: </a:t>
            </a:r>
            <a:endParaRPr lang="en-US" sz="2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5"/>
              <p:cNvSpPr/>
              <p:nvPr/>
            </p:nvSpPr>
            <p:spPr>
              <a:xfrm>
                <a:off x="2051720" y="1584407"/>
                <a:ext cx="4015715" cy="4019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𝑎</m:t>
                      </m:r>
                      <m:r>
                        <a:rPr lang="en-US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6</m:t>
                          </m:r>
                        </m:e>
                      </m:rad>
                      <m:r>
                        <a:rPr lang="en-US" i="1">
                          <a:solidFill>
                            <a:schemeClr val="tx1"/>
                          </a:solidFill>
                          <a:latin typeface="Cambria Math"/>
                        </a:rPr>
                        <m:t>, 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 </m:t>
                      </m:r>
                      <m:r>
                        <a:rPr lang="en-US" i="1">
                          <a:solidFill>
                            <a:schemeClr val="tx1"/>
                          </a:solidFill>
                          <a:latin typeface="Cambria Math"/>
                        </a:rPr>
                        <m:t>𝑏</m:t>
                      </m:r>
                      <m:r>
                        <a:rPr lang="en-US" i="1">
                          <a:solidFill>
                            <a:schemeClr val="tx1"/>
                          </a:solidFill>
                          <a:latin typeface="Cambria Math"/>
                        </a:rPr>
                        <m:t>=2</m:t>
                      </m:r>
                      <m:rad>
                        <m:radPr>
                          <m:degHide m:val="on"/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3 </m:t>
                          </m:r>
                        </m:e>
                      </m:rad>
                      <m:r>
                        <a:rPr lang="en-US" i="1">
                          <a:solidFill>
                            <a:schemeClr val="tx1"/>
                          </a:solidFill>
                          <a:latin typeface="Cambria Math"/>
                        </a:rPr>
                        <m:t>,  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𝑐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=3−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1720" y="1584407"/>
                <a:ext cx="4015715" cy="40197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6"/>
              <p:cNvSpPr/>
              <p:nvPr/>
            </p:nvSpPr>
            <p:spPr>
              <a:xfrm>
                <a:off x="323528" y="2204864"/>
                <a:ext cx="263944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𝑐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−2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𝑏𝑐𝑐𝑜𝑠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𝛼</m:t>
                      </m:r>
                    </m:oMath>
                  </m:oMathPara>
                </a14:m>
                <a:endParaRPr lang="en-US" dirty="0" smtClean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2204864"/>
                <a:ext cx="2639441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303490" y="2787134"/>
                <a:ext cx="263944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2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𝑏𝑐𝑐𝑜𝑠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𝑐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 smtClean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490" y="2787134"/>
                <a:ext cx="2639441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Rectangle 8"/>
              <p:cNvSpPr/>
              <p:nvPr/>
            </p:nvSpPr>
            <p:spPr>
              <a:xfrm>
                <a:off x="179512" y="3286441"/>
                <a:ext cx="2522061" cy="648191"/>
              </a:xfrm>
              <a:prstGeom prst="rect">
                <a:avLst/>
              </a:prstGeom>
              <a:solidFill>
                <a:srgbClr val="FFC000"/>
              </a:solidFill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𝑐𝑜𝑠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𝑐</m:t>
                              </m:r>
                            </m:e>
                            <m:sup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𝑏𝑐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3286441"/>
                <a:ext cx="2522061" cy="648191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Rectangle 9"/>
              <p:cNvSpPr/>
              <p:nvPr/>
            </p:nvSpPr>
            <p:spPr>
              <a:xfrm>
                <a:off x="117588" y="4169505"/>
                <a:ext cx="3942184" cy="83753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𝑐𝑜𝑠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en-US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3</m:t>
                                      </m:r>
                                    </m:e>
                                  </m:rad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3−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en-US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3</m:t>
                                      </m:r>
                                    </m:e>
                                  </m:rad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ad>
                                <m:radPr>
                                  <m:degHide m:val="on"/>
                                  <m:ctrlP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6</m:t>
                                  </m:r>
                                </m:e>
                              </m:rad>
                            </m:e>
                            <m:sup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∙2</m:t>
                          </m:r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e>
                          </m:rad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3−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3</m:t>
                                  </m:r>
                                </m:e>
                              </m:rad>
                            </m:e>
                          </m:d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588" y="4169505"/>
                <a:ext cx="3942184" cy="83753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Rectangle 10"/>
              <p:cNvSpPr/>
              <p:nvPr/>
            </p:nvSpPr>
            <p:spPr>
              <a:xfrm>
                <a:off x="303490" y="5085184"/>
                <a:ext cx="3175741" cy="7813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𝑐𝑜𝑠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12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9−6</m:t>
                          </m:r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3</m:t>
                              </m:r>
                            </m:e>
                          </m:rad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+3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6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4</m:t>
                          </m:r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e>
                          </m:rad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3−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3</m:t>
                                  </m:r>
                                </m:e>
                              </m:rad>
                            </m:e>
                          </m:d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490" y="5085184"/>
                <a:ext cx="3175741" cy="781304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Rectangle 11"/>
              <p:cNvSpPr/>
              <p:nvPr/>
            </p:nvSpPr>
            <p:spPr>
              <a:xfrm>
                <a:off x="4658843" y="2005830"/>
                <a:ext cx="2483116" cy="7813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𝑐𝑜𝑠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8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−6</m:t>
                          </m:r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4</m:t>
                          </m:r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e>
                          </m:rad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3−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3</m:t>
                                  </m:r>
                                </m:e>
                              </m:rad>
                            </m:e>
                          </m:d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8843" y="2005830"/>
                <a:ext cx="2483116" cy="781304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Rectangle 12"/>
              <p:cNvSpPr/>
              <p:nvPr/>
            </p:nvSpPr>
            <p:spPr>
              <a:xfrm>
                <a:off x="4658843" y="3013898"/>
                <a:ext cx="2483116" cy="7813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𝑐𝑜𝑠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6(3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</m:t>
                          </m:r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3</m:t>
                              </m:r>
                            </m:e>
                          </m:rad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4</m:t>
                          </m:r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e>
                          </m:rad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3−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3</m:t>
                                  </m:r>
                                </m:e>
                              </m:rad>
                            </m:e>
                          </m:d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8843" y="3013898"/>
                <a:ext cx="2483116" cy="781304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/>
              <p:cNvSpPr txBox="1"/>
              <p:nvPr/>
            </p:nvSpPr>
            <p:spPr>
              <a:xfrm>
                <a:off x="4767497" y="3946813"/>
                <a:ext cx="1431674" cy="6646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𝑐𝑜𝑠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7497" y="3946813"/>
                <a:ext cx="1431674" cy="664606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Rectangle 14"/>
              <p:cNvSpPr/>
              <p:nvPr/>
            </p:nvSpPr>
            <p:spPr>
              <a:xfrm>
                <a:off x="4701173" y="4762933"/>
                <a:ext cx="1303434" cy="6732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𝑐𝑜𝑠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1173" y="4762933"/>
                <a:ext cx="1303434" cy="673261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/>
              <p:cNvSpPr txBox="1"/>
              <p:nvPr/>
            </p:nvSpPr>
            <p:spPr>
              <a:xfrm>
                <a:off x="4828456" y="5692040"/>
                <a:ext cx="103002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=30°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8456" y="5692040"/>
                <a:ext cx="1030026" cy="369332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03321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 animBg="1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angle 2"/>
              <p:cNvSpPr/>
              <p:nvPr/>
            </p:nvSpPr>
            <p:spPr>
              <a:xfrm>
                <a:off x="467544" y="1844824"/>
                <a:ext cx="2281970" cy="648191"/>
              </a:xfrm>
              <a:prstGeom prst="rect">
                <a:avLst/>
              </a:prstGeom>
              <a:solidFill>
                <a:srgbClr val="FFC000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𝑐𝑜𝑠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𝛽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𝑐</m:t>
                              </m:r>
                            </m:e>
                            <m:sup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𝑎𝑐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1844824"/>
                <a:ext cx="2281970" cy="648191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467544" y="2609113"/>
                <a:ext cx="3683444" cy="83753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𝑐𝑜𝑠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𝛽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ad>
                                <m:radPr>
                                  <m:degHide m:val="on"/>
                                  <m:ctrlP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6</m:t>
                                  </m:r>
                                </m:e>
                              </m:rad>
                            </m:e>
                            <m:sup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3−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en-US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3</m:t>
                                      </m:r>
                                    </m:e>
                                  </m:rad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en-US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3</m:t>
                                      </m:r>
                                    </m:e>
                                  </m:rad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2∙</m:t>
                          </m:r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6</m:t>
                              </m:r>
                            </m:e>
                          </m:rad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3−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3</m:t>
                                  </m:r>
                                </m:e>
                              </m:rad>
                            </m:e>
                          </m:d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2609113"/>
                <a:ext cx="3683444" cy="83753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/>
              <p:cNvSpPr/>
              <p:nvPr/>
            </p:nvSpPr>
            <p:spPr>
              <a:xfrm>
                <a:off x="436565" y="3841097"/>
                <a:ext cx="3177345" cy="7813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𝑐𝑜𝑠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𝛽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6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+9−6</m:t>
                          </m:r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3</m:t>
                              </m:r>
                            </m:e>
                          </m:rad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+3−12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6</m:t>
                              </m:r>
                            </m:e>
                          </m:rad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3−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3</m:t>
                                  </m:r>
                                </m:e>
                              </m:rad>
                            </m:e>
                          </m:d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565" y="3841097"/>
                <a:ext cx="3177345" cy="78130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5"/>
              <p:cNvSpPr/>
              <p:nvPr/>
            </p:nvSpPr>
            <p:spPr>
              <a:xfrm>
                <a:off x="467544" y="4941168"/>
                <a:ext cx="2484719" cy="7813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𝑐𝑜𝑠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𝛽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6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−6</m:t>
                          </m:r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6</m:t>
                              </m:r>
                            </m:e>
                          </m:rad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3−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3</m:t>
                                  </m:r>
                                </m:e>
                              </m:rad>
                            </m:e>
                          </m:d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4941168"/>
                <a:ext cx="2484719" cy="78130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6"/>
              <p:cNvSpPr/>
              <p:nvPr/>
            </p:nvSpPr>
            <p:spPr>
              <a:xfrm>
                <a:off x="4427984" y="1711711"/>
                <a:ext cx="2924840" cy="7813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𝑐𝑜𝑠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𝛽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−6(</m:t>
                          </m:r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e>
                          </m:rad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−1)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6</m:t>
                              </m:r>
                            </m:e>
                          </m:rad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e>
                          </m:rad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ad>
                                <m:radPr>
                                  <m:degHide m:val="on"/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3</m:t>
                                  </m:r>
                                </m:e>
                              </m:rad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−1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984" y="1711711"/>
                <a:ext cx="2924840" cy="78130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Rectangle 7"/>
              <p:cNvSpPr/>
              <p:nvPr/>
            </p:nvSpPr>
            <p:spPr>
              <a:xfrm>
                <a:off x="4401941" y="2705918"/>
                <a:ext cx="1433277" cy="66460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𝑐𝑜𝑠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𝛽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18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1941" y="2705918"/>
                <a:ext cx="1433277" cy="664606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Rectangle 8"/>
              <p:cNvSpPr/>
              <p:nvPr/>
            </p:nvSpPr>
            <p:spPr>
              <a:xfrm>
                <a:off x="4458607" y="3740727"/>
                <a:ext cx="1433277" cy="66460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𝑐𝑜𝑠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𝛽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−3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3</m:t>
                          </m:r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8607" y="3740727"/>
                <a:ext cx="1433277" cy="664606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Rectangle 9"/>
              <p:cNvSpPr/>
              <p:nvPr/>
            </p:nvSpPr>
            <p:spPr>
              <a:xfrm>
                <a:off x="4481264" y="4622401"/>
                <a:ext cx="2080891" cy="7278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𝑐𝑜𝑠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𝛽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e>
                          </m:rad>
                        </m:den>
                      </m:f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1264" y="4622401"/>
                <a:ext cx="2080891" cy="727828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Rectangle 10"/>
              <p:cNvSpPr/>
              <p:nvPr/>
            </p:nvSpPr>
            <p:spPr>
              <a:xfrm>
                <a:off x="2861914" y="5722472"/>
                <a:ext cx="448930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ea typeface="Cambria Math"/>
                      </a:rPr>
                      <m:t>𝛽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  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𝑗𝑒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  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𝑡𝑢𝑝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𝑢𝑔𝑎𝑜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   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𝑖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  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𝛼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=180°−45°=135°</m:t>
                    </m:r>
                  </m:oMath>
                </a14:m>
                <a:r>
                  <a:rPr lang="en-US" dirty="0" smtClean="0"/>
                  <a:t>   </a:t>
                </a:r>
                <a:endParaRPr lang="en-US" dirty="0"/>
              </a:p>
            </p:txBody>
          </p:sp>
        </mc:Choice>
        <mc:Fallback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1914" y="5722472"/>
                <a:ext cx="4489306" cy="369332"/>
              </a:xfrm>
              <a:prstGeom prst="rect">
                <a:avLst/>
              </a:prstGeom>
              <a:blipFill rotWithShape="1">
                <a:blip r:embed="rId10"/>
                <a:stretch>
                  <a:fillRect l="-271" b="-1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Rectangle 11"/>
              <p:cNvSpPr/>
              <p:nvPr/>
            </p:nvSpPr>
            <p:spPr>
              <a:xfrm>
                <a:off x="6572205" y="2708288"/>
                <a:ext cx="198419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𝛽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𝛾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=180°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2205" y="2708288"/>
                <a:ext cx="1984197" cy="369332"/>
              </a:xfrm>
              <a:prstGeom prst="rect">
                <a:avLst/>
              </a:prstGeom>
              <a:blipFill rotWithShape="1">
                <a:blip r:embed="rId11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Rectangle 12"/>
              <p:cNvSpPr/>
              <p:nvPr/>
            </p:nvSpPr>
            <p:spPr>
              <a:xfrm>
                <a:off x="6374810" y="3185858"/>
                <a:ext cx="250722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30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°+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135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°+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𝛾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=180°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4810" y="3185858"/>
                <a:ext cx="2507225" cy="369332"/>
              </a:xfrm>
              <a:prstGeom prst="rect">
                <a:avLst/>
              </a:prstGeom>
              <a:blipFill rotWithShape="1">
                <a:blip r:embed="rId12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Rectangle 13"/>
              <p:cNvSpPr/>
              <p:nvPr/>
            </p:nvSpPr>
            <p:spPr>
              <a:xfrm>
                <a:off x="6844607" y="3656431"/>
                <a:ext cx="101322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  <a:ea typeface="Cambria Math"/>
                        </a:rPr>
                        <m:t>𝛾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15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°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44607" y="3656431"/>
                <a:ext cx="1013226" cy="369332"/>
              </a:xfrm>
              <a:prstGeom prst="rect">
                <a:avLst/>
              </a:prstGeom>
              <a:blipFill rotWithShape="1">
                <a:blip r:embed="rId13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42668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angle 2"/>
              <p:cNvSpPr/>
              <p:nvPr/>
            </p:nvSpPr>
            <p:spPr>
              <a:xfrm>
                <a:off x="323528" y="260648"/>
                <a:ext cx="7632848" cy="81708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it-IT" sz="2200" b="1" i="1" dirty="0" smtClean="0">
                    <a:solidFill>
                      <a:schemeClr val="tx1"/>
                    </a:solidFill>
                    <a:latin typeface="Calibri" pitchFamily="34" charset="0"/>
                  </a:rPr>
                  <a:t>Zadatak 2. </a:t>
                </a:r>
                <a:r>
                  <a:rPr lang="en-US" sz="2200" b="1" i="1" dirty="0">
                    <a:solidFill>
                      <a:schemeClr val="tx1"/>
                    </a:solidFill>
                    <a:latin typeface="Calibri" pitchFamily="34" charset="0"/>
                  </a:rPr>
                  <a:t>R</a:t>
                </a:r>
                <a:r>
                  <a:rPr lang="sr-Latn-ME" sz="2200" b="1" i="1" dirty="0">
                    <a:solidFill>
                      <a:schemeClr val="tx1"/>
                    </a:solidFill>
                    <a:latin typeface="Calibri" pitchFamily="34" charset="0"/>
                  </a:rPr>
                  <a:t>iješiti trougao ABC ako je poznato:</a:t>
                </a:r>
                <a:r>
                  <a:rPr lang="en-US" sz="2200" b="1" i="1" dirty="0">
                    <a:solidFill>
                      <a:schemeClr val="tx1"/>
                    </a:solidFill>
                    <a:latin typeface="Calibri" pitchFamily="34" charset="0"/>
                  </a:rPr>
                  <a:t/>
                </a:r>
                <a:br>
                  <a:rPr lang="en-US" sz="2200" b="1" i="1" dirty="0">
                    <a:solidFill>
                      <a:schemeClr val="tx1"/>
                    </a:solidFill>
                    <a:latin typeface="Calibri" pitchFamily="34" charset="0"/>
                  </a:rPr>
                </a:br>
                <a:r>
                  <a:rPr lang="en-US" sz="2200" b="1" i="1" dirty="0">
                    <a:solidFill>
                      <a:schemeClr val="tx1"/>
                    </a:solidFill>
                    <a:latin typeface="Calibri" pitchFamily="34" charset="0"/>
                  </a:rPr>
                  <a:t>                    </a:t>
                </a:r>
                <a14:m>
                  <m:oMath xmlns:m="http://schemas.openxmlformats.org/officeDocument/2006/math">
                    <m:r>
                      <a:rPr lang="en-US" sz="2200" b="1" i="1">
                        <a:solidFill>
                          <a:schemeClr val="tx1"/>
                        </a:solidFill>
                        <a:latin typeface="Cambria Math"/>
                      </a:rPr>
                      <m:t>𝒂</m:t>
                    </m:r>
                    <m:r>
                      <a:rPr lang="en-US" sz="2200" b="1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en-US" sz="2200" b="1" i="1" smtClean="0">
                        <a:solidFill>
                          <a:schemeClr val="tx1"/>
                        </a:solidFill>
                        <a:latin typeface="Cambria Math"/>
                      </a:rPr>
                      <m:t>𝟑</m:t>
                    </m:r>
                    <m:r>
                      <a:rPr lang="en-US" sz="2200" b="1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rad>
                      <m:radPr>
                        <m:degHide m:val="on"/>
                        <m:ctrlPr>
                          <a:rPr lang="en-US" sz="22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sz="22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𝟑</m:t>
                        </m:r>
                      </m:e>
                    </m:rad>
                    <m:r>
                      <a:rPr lang="en-US" sz="2200" b="1" i="1">
                        <a:solidFill>
                          <a:schemeClr val="tx1"/>
                        </a:solidFill>
                        <a:latin typeface="Cambria Math"/>
                      </a:rPr>
                      <m:t>, </m:t>
                    </m:r>
                    <m:r>
                      <a:rPr lang="en-US" sz="2200" b="1" i="1" smtClean="0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  <m:r>
                      <a:rPr lang="en-US" sz="2200" b="1" i="1">
                        <a:solidFill>
                          <a:schemeClr val="tx1"/>
                        </a:solidFill>
                        <a:latin typeface="Cambria Math"/>
                      </a:rPr>
                      <m:t>𝒃</m:t>
                    </m:r>
                    <m:r>
                      <a:rPr lang="en-US" sz="2200" b="1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en-US" sz="2200" b="1" i="1" smtClean="0">
                        <a:solidFill>
                          <a:schemeClr val="tx1"/>
                        </a:solidFill>
                        <a:latin typeface="Cambria Math"/>
                      </a:rPr>
                      <m:t>𝟑</m:t>
                    </m:r>
                    <m:rad>
                      <m:radPr>
                        <m:degHide m:val="on"/>
                        <m:ctrlPr>
                          <a:rPr lang="en-US" sz="2200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sz="22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  <m:r>
                          <a:rPr lang="en-US" sz="2200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 </m:t>
                        </m:r>
                      </m:e>
                    </m:rad>
                    <m:r>
                      <a:rPr lang="en-US" sz="2200" b="1" i="1">
                        <a:solidFill>
                          <a:schemeClr val="tx1"/>
                        </a:solidFill>
                        <a:latin typeface="Cambria Math"/>
                      </a:rPr>
                      <m:t>,  </m:t>
                    </m:r>
                    <m:r>
                      <a:rPr lang="en-US" sz="2200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𝜶</m:t>
                    </m:r>
                    <m:r>
                      <a:rPr lang="en-US" sz="2200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=</m:t>
                    </m:r>
                    <m:r>
                      <a:rPr lang="en-US" sz="2200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𝟕𝟓</m:t>
                    </m:r>
                    <m:r>
                      <a:rPr lang="en-US" sz="2200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°</m:t>
                    </m:r>
                  </m:oMath>
                </a14:m>
                <a:endParaRPr lang="en-US" sz="2200" b="1" dirty="0"/>
              </a:p>
            </p:txBody>
          </p:sp>
        </mc:Choice>
        <mc:Fallback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260648"/>
                <a:ext cx="7632848" cy="817083"/>
              </a:xfrm>
              <a:prstGeom prst="rect">
                <a:avLst/>
              </a:prstGeom>
              <a:blipFill rotWithShape="1">
                <a:blip r:embed="rId2"/>
                <a:stretch>
                  <a:fillRect l="-958" t="-44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395536" y="1556792"/>
            <a:ext cx="147187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err="1" smtClean="0"/>
              <a:t>Rješenje</a:t>
            </a:r>
            <a:r>
              <a:rPr lang="en-US" sz="2000" b="1" dirty="0" smtClean="0"/>
              <a:t>: </a:t>
            </a:r>
            <a:endParaRPr lang="en-US" sz="2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/>
              <p:cNvSpPr/>
              <p:nvPr/>
            </p:nvSpPr>
            <p:spPr>
              <a:xfrm>
                <a:off x="1867414" y="1584407"/>
                <a:ext cx="4110676" cy="4019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𝑎</m:t>
                      </m:r>
                      <m:r>
                        <a:rPr lang="en-US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=3+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3</m:t>
                          </m:r>
                        </m:e>
                      </m:rad>
                      <m:r>
                        <a:rPr lang="en-US" i="1">
                          <a:solidFill>
                            <a:schemeClr val="tx1"/>
                          </a:solidFill>
                          <a:latin typeface="Cambria Math"/>
                        </a:rPr>
                        <m:t>, 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 </m:t>
                      </m:r>
                      <m:r>
                        <a:rPr lang="en-US" i="1">
                          <a:solidFill>
                            <a:schemeClr val="tx1"/>
                          </a:solidFill>
                          <a:latin typeface="Cambria Math"/>
                        </a:rPr>
                        <m:t>𝑏</m:t>
                      </m:r>
                      <m:r>
                        <a:rPr lang="en-US" i="1">
                          <a:solidFill>
                            <a:schemeClr val="tx1"/>
                          </a:solidFill>
                          <a:latin typeface="Cambria Math"/>
                        </a:rPr>
                        <m:t>=3</m:t>
                      </m:r>
                      <m:rad>
                        <m:radPr>
                          <m:degHide m:val="on"/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 </m:t>
                          </m:r>
                        </m:e>
                      </m:rad>
                      <m:r>
                        <a:rPr lang="en-US" i="1">
                          <a:solidFill>
                            <a:schemeClr val="tx1"/>
                          </a:solidFill>
                          <a:latin typeface="Cambria Math"/>
                        </a:rPr>
                        <m:t>,  </m:t>
                      </m:r>
                      <m:r>
                        <a:rPr lang="en-US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=75°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7414" y="1584407"/>
                <a:ext cx="4110676" cy="40197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5"/>
              <p:cNvSpPr/>
              <p:nvPr/>
            </p:nvSpPr>
            <p:spPr>
              <a:xfrm>
                <a:off x="405604" y="2204864"/>
                <a:ext cx="1461810" cy="6649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𝑠𝑖𝑛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𝑏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𝑠𝑖𝑛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𝛽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604" y="2204864"/>
                <a:ext cx="1461810" cy="66492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6"/>
              <p:cNvSpPr/>
              <p:nvPr/>
            </p:nvSpPr>
            <p:spPr>
              <a:xfrm>
                <a:off x="405604" y="3103602"/>
                <a:ext cx="171508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𝑎𝑠𝑖𝑛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𝛽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𝑏𝑠𝑖𝑛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𝛼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604" y="3103602"/>
                <a:ext cx="1715085" cy="369332"/>
              </a:xfrm>
              <a:prstGeom prst="rect">
                <a:avLst/>
              </a:prstGeom>
              <a:blipFill rotWithShape="1">
                <a:blip r:embed="rId5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Rectangle 7"/>
              <p:cNvSpPr/>
              <p:nvPr/>
            </p:nvSpPr>
            <p:spPr>
              <a:xfrm>
                <a:off x="469723" y="3752161"/>
                <a:ext cx="1586845" cy="61824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𝑠𝑖𝑛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𝛽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𝑏𝑠𝑖𝑛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723" y="3752161"/>
                <a:ext cx="1586845" cy="618246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Rectangle 8"/>
              <p:cNvSpPr/>
              <p:nvPr/>
            </p:nvSpPr>
            <p:spPr>
              <a:xfrm>
                <a:off x="469723" y="4509120"/>
                <a:ext cx="2068067" cy="72789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𝑠𝑖𝑛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𝛽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e>
                          </m:rad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𝑠𝑖𝑛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75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°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723" y="4509120"/>
                <a:ext cx="2068067" cy="72789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Rectangle 9"/>
              <p:cNvSpPr/>
              <p:nvPr/>
            </p:nvSpPr>
            <p:spPr>
              <a:xfrm>
                <a:off x="2537790" y="2352661"/>
                <a:ext cx="290335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𝑠𝑖𝑛</m:t>
                      </m:r>
                      <m:r>
                        <a:rPr lang="en-US" b="0" i="1" smtClean="0">
                          <a:latin typeface="Cambria Math"/>
                        </a:rPr>
                        <m:t>75°=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𝑠𝑖𝑛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45°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30°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</m:oMath>
                  </m:oMathPara>
                </a14:m>
                <a:endParaRPr lang="en-US" b="0" i="1" dirty="0" smtClean="0">
                  <a:latin typeface="Cambria Math"/>
                  <a:ea typeface="Cambria Math"/>
                </a:endParaRPr>
              </a:p>
            </p:txBody>
          </p:sp>
        </mc:Choice>
        <mc:Fallback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37790" y="2352661"/>
                <a:ext cx="2903359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Rectangle 10"/>
              <p:cNvSpPr/>
              <p:nvPr/>
            </p:nvSpPr>
            <p:spPr>
              <a:xfrm>
                <a:off x="5292080" y="2352661"/>
                <a:ext cx="342754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𝑠𝑖𝑛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45°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30°+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𝑠𝑖𝑛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30°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45°=</m:t>
                      </m:r>
                    </m:oMath>
                  </m:oMathPara>
                </a14:m>
                <a:endParaRPr lang="en-US" b="0" dirty="0" smtClean="0">
                  <a:ea typeface="Cambria Math"/>
                </a:endParaRPr>
              </a:p>
            </p:txBody>
          </p:sp>
        </mc:Choice>
        <mc:Fallback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2080" y="2352661"/>
                <a:ext cx="3427541" cy="3693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Rectangle 11"/>
              <p:cNvSpPr/>
              <p:nvPr/>
            </p:nvSpPr>
            <p:spPr>
              <a:xfrm>
                <a:off x="2339752" y="2798775"/>
                <a:ext cx="5418586" cy="67415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 smtClean="0">
                              <a:latin typeface="Cambria Math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i="1" smtClean="0">
                          <a:latin typeface="Cambria Math"/>
                          <a:ea typeface="Cambria Math"/>
                        </a:rPr>
                        <m:t>∙</m:t>
                      </m:r>
                      <m:f>
                        <m:fPr>
                          <m:ctrlPr>
                            <a:rPr lang="en-US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i="1" smtClean="0">
                                  <a:latin typeface="Cambria Math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∙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e>
                          </m:rad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</m:den>
                      </m:f>
                      <m:d>
                        <m:d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e>
                          </m:rad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9752" y="2798775"/>
                <a:ext cx="5418586" cy="674159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Rectangle 12"/>
              <p:cNvSpPr/>
              <p:nvPr/>
            </p:nvSpPr>
            <p:spPr>
              <a:xfrm>
                <a:off x="2627784" y="3697370"/>
                <a:ext cx="2658741" cy="9517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𝑠𝑖𝑛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𝛽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e>
                          </m:rad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4</m:t>
                              </m:r>
                            </m:den>
                          </m:f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ad>
                                <m:radPr>
                                  <m:degHide m:val="on"/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3</m:t>
                                  </m:r>
                                </m:e>
                              </m:rad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+1</m:t>
                              </m:r>
                            </m:e>
                          </m: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e>
                          </m:rad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(</m:t>
                          </m:r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e>
                          </m:rad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+1)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7784" y="3697370"/>
                <a:ext cx="2658741" cy="951799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/>
              <p:cNvSpPr txBox="1"/>
              <p:nvPr/>
            </p:nvSpPr>
            <p:spPr>
              <a:xfrm>
                <a:off x="2627784" y="4867680"/>
                <a:ext cx="2000741" cy="8439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𝑠𝑖𝑛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𝛽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3∙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4</m:t>
                              </m:r>
                            </m:den>
                          </m:f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e>
                          </m:rad>
                        </m:den>
                      </m:f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7784" y="4867680"/>
                <a:ext cx="2000741" cy="843949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/>
              <p:cNvSpPr txBox="1"/>
              <p:nvPr/>
            </p:nvSpPr>
            <p:spPr>
              <a:xfrm>
                <a:off x="2537790" y="5877272"/>
                <a:ext cx="1074590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𝛽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6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0°</m:t>
                      </m:r>
                    </m:oMath>
                  </m:oMathPara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37790" y="5877272"/>
                <a:ext cx="1074590" cy="646331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Rectangle 15"/>
              <p:cNvSpPr/>
              <p:nvPr/>
            </p:nvSpPr>
            <p:spPr>
              <a:xfrm>
                <a:off x="6300192" y="3876618"/>
                <a:ext cx="198419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𝛽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𝛾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=180°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0192" y="3876618"/>
                <a:ext cx="1984197" cy="369332"/>
              </a:xfrm>
              <a:prstGeom prst="rect">
                <a:avLst/>
              </a:prstGeom>
              <a:blipFill rotWithShape="1">
                <a:blip r:embed="rId14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Rectangle 16"/>
              <p:cNvSpPr/>
              <p:nvPr/>
            </p:nvSpPr>
            <p:spPr>
              <a:xfrm>
                <a:off x="6171939" y="4372777"/>
                <a:ext cx="237898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</a:rPr>
                        <m:t>7</m:t>
                      </m:r>
                      <m:r>
                        <a:rPr lang="en-US" b="0" i="1" smtClean="0">
                          <a:latin typeface="Cambria Math"/>
                        </a:rPr>
                        <m:t>5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°+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60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°+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𝛾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=180°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1939" y="4372777"/>
                <a:ext cx="2378985" cy="369332"/>
              </a:xfrm>
              <a:prstGeom prst="rect">
                <a:avLst/>
              </a:prstGeom>
              <a:blipFill rotWithShape="1">
                <a:blip r:embed="rId15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Rectangle 17"/>
              <p:cNvSpPr/>
              <p:nvPr/>
            </p:nvSpPr>
            <p:spPr>
              <a:xfrm>
                <a:off x="6300192" y="4964256"/>
                <a:ext cx="101322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  <a:ea typeface="Cambria Math"/>
                        </a:rPr>
                        <m:t>𝛾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4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5°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0192" y="4964256"/>
                <a:ext cx="1013226" cy="369332"/>
              </a:xfrm>
              <a:prstGeom prst="rect">
                <a:avLst/>
              </a:prstGeom>
              <a:blipFill rotWithShape="1">
                <a:blip r:embed="rId16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45236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/>
              <p:cNvSpPr/>
              <p:nvPr/>
            </p:nvSpPr>
            <p:spPr>
              <a:xfrm>
                <a:off x="611560" y="1772816"/>
                <a:ext cx="1445011" cy="6649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𝑏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𝑠𝑖𝑛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𝛽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𝑐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𝑠𝑖𝑛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𝛾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1772816"/>
                <a:ext cx="1445011" cy="66492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angle 2"/>
              <p:cNvSpPr/>
              <p:nvPr/>
            </p:nvSpPr>
            <p:spPr>
              <a:xfrm>
                <a:off x="683568" y="2875002"/>
                <a:ext cx="167584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𝑏𝑠𝑖𝑛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𝛾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𝑐𝑠𝑖𝑛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𝛽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2875002"/>
                <a:ext cx="1675843" cy="369332"/>
              </a:xfrm>
              <a:prstGeom prst="rect">
                <a:avLst/>
              </a:prstGeom>
              <a:blipFill rotWithShape="1">
                <a:blip r:embed="rId3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683568" y="3442257"/>
                <a:ext cx="1222514" cy="6649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𝑐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𝑏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𝑠𝑖𝑛</m:t>
                          </m:r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𝛾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𝑠𝑖𝑛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𝛽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3442257"/>
                <a:ext cx="1222514" cy="66492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/>
              <p:cNvSpPr/>
              <p:nvPr/>
            </p:nvSpPr>
            <p:spPr>
              <a:xfrm>
                <a:off x="665229" y="4437112"/>
                <a:ext cx="1720535" cy="67601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𝑐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</m:rad>
                          <m:r>
                            <a:rPr lang="en-US" b="0" i="1" smtClean="0">
                              <a:latin typeface="Cambria Math"/>
                            </a:rPr>
                            <m:t>𝑠𝑖𝑛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45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°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𝑠𝑖𝑛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60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°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229" y="4437112"/>
                <a:ext cx="1720535" cy="67601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5"/>
              <p:cNvSpPr/>
              <p:nvPr/>
            </p:nvSpPr>
            <p:spPr>
              <a:xfrm>
                <a:off x="3347864" y="1788098"/>
                <a:ext cx="1503424" cy="117218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𝑐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</m:rad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den>
                          </m:f>
                        </m:num>
                        <m:den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3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den>
                          </m:f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7864" y="1788098"/>
                <a:ext cx="1503424" cy="117218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6"/>
              <p:cNvSpPr/>
              <p:nvPr/>
            </p:nvSpPr>
            <p:spPr>
              <a:xfrm>
                <a:off x="3378665" y="3059668"/>
                <a:ext cx="958146" cy="89678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𝑐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num>
                        <m:den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3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den>
                          </m:f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8665" y="3059668"/>
                <a:ext cx="958146" cy="896784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3378665" y="4014360"/>
                <a:ext cx="1063303" cy="4019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𝑐</m:t>
                      </m:r>
                      <m:r>
                        <a:rPr lang="en-US" b="0" i="1" smtClean="0">
                          <a:latin typeface="Cambria Math"/>
                        </a:rPr>
                        <m:t>=2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8665" y="4014360"/>
                <a:ext cx="1063303" cy="401970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84833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/>
              <p:cNvSpPr/>
              <p:nvPr/>
            </p:nvSpPr>
            <p:spPr>
              <a:xfrm>
                <a:off x="323528" y="260648"/>
                <a:ext cx="8568951" cy="80252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it-IT" sz="2200" b="1" i="1" dirty="0" smtClean="0">
                    <a:solidFill>
                      <a:schemeClr val="tx1"/>
                    </a:solidFill>
                    <a:latin typeface="Calibri" pitchFamily="34" charset="0"/>
                  </a:rPr>
                  <a:t>Zadatak 3. Odrediti manju dijagonalu paralelograma, ako su stranice paralelograma </a:t>
                </a:r>
                <a14:m>
                  <m:oMath xmlns:m="http://schemas.openxmlformats.org/officeDocument/2006/math">
                    <m:r>
                      <a:rPr lang="en-US" sz="2200" b="1" i="1" smtClean="0">
                        <a:solidFill>
                          <a:schemeClr val="tx1"/>
                        </a:solidFill>
                        <a:latin typeface="Cambria Math"/>
                      </a:rPr>
                      <m:t>𝒂</m:t>
                    </m:r>
                    <m:r>
                      <a:rPr lang="en-US" sz="2200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en-US" sz="2200" b="1" i="1" smtClean="0">
                        <a:solidFill>
                          <a:schemeClr val="tx1"/>
                        </a:solidFill>
                        <a:latin typeface="Cambria Math"/>
                      </a:rPr>
                      <m:t>𝟓</m:t>
                    </m:r>
                  </m:oMath>
                </a14:m>
                <a:r>
                  <a:rPr lang="en-US" sz="2200" b="1" dirty="0" smtClean="0">
                    <a:latin typeface="Calibri" panose="020F0502020204030204" pitchFamily="34" charset="0"/>
                  </a:rPr>
                  <a:t> </a:t>
                </a:r>
                <a:r>
                  <a:rPr lang="en-US" sz="2200" b="1" dirty="0" err="1" smtClean="0">
                    <a:latin typeface="Calibri" panose="020F0502020204030204" pitchFamily="34" charset="0"/>
                  </a:rPr>
                  <a:t>i</a:t>
                </a:r>
                <a:r>
                  <a:rPr lang="en-US" sz="2200" b="1" dirty="0" smtClean="0">
                    <a:latin typeface="Calibri" panose="020F050202020403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2200" b="1" i="1" smtClean="0">
                        <a:latin typeface="Cambria Math"/>
                      </a:rPr>
                      <m:t>𝒃</m:t>
                    </m:r>
                    <m:r>
                      <a:rPr lang="en-US" sz="2200" b="1" i="1" smtClean="0">
                        <a:latin typeface="Cambria Math"/>
                      </a:rPr>
                      <m:t>=</m:t>
                    </m:r>
                    <m:r>
                      <a:rPr lang="en-US" sz="2200" b="1" i="1" smtClean="0">
                        <a:latin typeface="Cambria Math"/>
                      </a:rPr>
                      <m:t>𝟐</m:t>
                    </m:r>
                    <m:rad>
                      <m:radPr>
                        <m:degHide m:val="on"/>
                        <m:ctrlPr>
                          <a:rPr lang="en-US" sz="2200" b="1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sz="2200" b="1" i="1" smtClean="0">
                            <a:latin typeface="Cambria Math"/>
                          </a:rPr>
                          <m:t>𝟐</m:t>
                        </m:r>
                      </m:e>
                    </m:rad>
                  </m:oMath>
                </a14:m>
                <a:r>
                  <a:rPr lang="en-US" sz="2200" b="1" dirty="0" smtClean="0">
                    <a:latin typeface="Calibri" panose="020F0502020204030204" pitchFamily="34" charset="0"/>
                  </a:rPr>
                  <a:t>  i </a:t>
                </a:r>
                <a:r>
                  <a:rPr lang="en-US" sz="2200" b="1" dirty="0" err="1" smtClean="0">
                    <a:latin typeface="Calibri" panose="020F0502020204030204" pitchFamily="34" charset="0"/>
                  </a:rPr>
                  <a:t>ugao</a:t>
                </a:r>
                <a:r>
                  <a:rPr lang="en-US" sz="2200" b="1" dirty="0" smtClean="0">
                    <a:latin typeface="Calibri" panose="020F0502020204030204" pitchFamily="34" charset="0"/>
                  </a:rPr>
                  <a:t> </a:t>
                </a:r>
                <a:r>
                  <a:rPr lang="en-US" sz="2200" b="1" dirty="0" err="1" smtClean="0">
                    <a:latin typeface="Calibri" panose="020F0502020204030204" pitchFamily="34" charset="0"/>
                  </a:rPr>
                  <a:t>paralelograma</a:t>
                </a:r>
                <a:r>
                  <a:rPr lang="en-US" sz="2200" b="1" dirty="0" smtClean="0">
                    <a:latin typeface="Calibri" panose="020F0502020204030204" pitchFamily="34" charset="0"/>
                  </a:rPr>
                  <a:t> </a:t>
                </a:r>
                <a:r>
                  <a:rPr lang="en-US" sz="2200" b="1" dirty="0" err="1" smtClean="0">
                    <a:latin typeface="Calibri" panose="020F0502020204030204" pitchFamily="34" charset="0"/>
                  </a:rPr>
                  <a:t>iznosi</a:t>
                </a:r>
                <a:r>
                  <a:rPr lang="en-US" sz="2200" b="1" dirty="0" smtClean="0">
                    <a:latin typeface="Calibri" panose="020F050202020403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2200" b="1" i="1" smtClean="0">
                        <a:latin typeface="Cambria Math"/>
                      </a:rPr>
                      <m:t>𝟒𝟓</m:t>
                    </m:r>
                    <m:r>
                      <a:rPr lang="en-US" sz="2200" b="1" i="1" smtClean="0">
                        <a:latin typeface="Cambria Math"/>
                        <a:ea typeface="Cambria Math"/>
                      </a:rPr>
                      <m:t>°</m:t>
                    </m:r>
                  </m:oMath>
                </a14:m>
                <a:endParaRPr lang="en-US" sz="2200" b="1" dirty="0">
                  <a:latin typeface="Calibri" panose="020F0502020204030204" pitchFamily="34" charset="0"/>
                </a:endParaRPr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260648"/>
                <a:ext cx="8568951" cy="802527"/>
              </a:xfrm>
              <a:prstGeom prst="rect">
                <a:avLst/>
              </a:prstGeom>
              <a:blipFill rotWithShape="1">
                <a:blip r:embed="rId2"/>
                <a:stretch>
                  <a:fillRect l="-853" t="-4580" b="-152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Parallelogram 2"/>
          <p:cNvSpPr/>
          <p:nvPr/>
        </p:nvSpPr>
        <p:spPr>
          <a:xfrm>
            <a:off x="335360" y="2580572"/>
            <a:ext cx="3528392" cy="1728192"/>
          </a:xfrm>
          <a:prstGeom prst="parallelogram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23528" y="1556792"/>
            <a:ext cx="147187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err="1" smtClean="0"/>
              <a:t>Rješenje</a:t>
            </a:r>
            <a:r>
              <a:rPr lang="en-US" sz="2000" b="1" dirty="0" smtClean="0"/>
              <a:t>: </a:t>
            </a:r>
            <a:endParaRPr lang="en-US" sz="2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/>
              <p:cNvSpPr/>
              <p:nvPr/>
            </p:nvSpPr>
            <p:spPr>
              <a:xfrm>
                <a:off x="1691680" y="1556792"/>
                <a:ext cx="5400600" cy="39632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/>
                      </a:rPr>
                      <m:t>𝒂</m:t>
                    </m:r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/>
                      </a:rPr>
                      <m:t>𝟓</m:t>
                    </m:r>
                  </m:oMath>
                </a14:m>
                <a:r>
                  <a:rPr lang="en-US" b="1" dirty="0" smtClean="0">
                    <a:latin typeface="Calibri" panose="020F0502020204030204" pitchFamily="34" charset="0"/>
                  </a:rPr>
                  <a:t> </a:t>
                </a:r>
                <a:r>
                  <a:rPr lang="en-US" b="1" dirty="0" smtClean="0">
                    <a:latin typeface="Calibri" panose="020F0502020204030204" pitchFamily="34" charset="0"/>
                  </a:rPr>
                  <a:t>i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</a:rPr>
                      <m:t>𝒃</m:t>
                    </m:r>
                    <m:r>
                      <a:rPr lang="en-US" b="1" i="1" smtClean="0">
                        <a:latin typeface="Cambria Math"/>
                      </a:rPr>
                      <m:t>=</m:t>
                    </m:r>
                    <m:r>
                      <a:rPr lang="en-US" b="1" i="1" smtClean="0">
                        <a:latin typeface="Cambria Math"/>
                      </a:rPr>
                      <m:t>𝟐</m:t>
                    </m:r>
                    <m:rad>
                      <m:radPr>
                        <m:degHide m:val="on"/>
                        <m:ctrlPr>
                          <a:rPr lang="en-US" b="1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b="1" i="1" smtClean="0">
                            <a:latin typeface="Cambria Math"/>
                          </a:rPr>
                          <m:t>𝟐</m:t>
                        </m:r>
                      </m:e>
                    </m:rad>
                  </m:oMath>
                </a14:m>
                <a:r>
                  <a:rPr lang="en-US" b="1" dirty="0" smtClean="0">
                    <a:latin typeface="Calibri" panose="020F0502020204030204" pitchFamily="34" charset="0"/>
                  </a:rPr>
                  <a:t>  </a:t>
                </a:r>
                <a:r>
                  <a:rPr lang="en-US" b="1" dirty="0" smtClean="0">
                    <a:latin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  <a:ea typeface="Cambria Math"/>
                      </a:rPr>
                      <m:t>𝛂</m:t>
                    </m:r>
                    <m:r>
                      <a:rPr lang="en-US" b="1" i="1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en-US" b="1" i="1" smtClean="0">
                        <a:latin typeface="Cambria Math"/>
                      </a:rPr>
                      <m:t>𝟒𝟓</m:t>
                    </m:r>
                    <m:r>
                      <a:rPr lang="en-US" b="1" i="1" smtClean="0">
                        <a:latin typeface="Cambria Math"/>
                        <a:ea typeface="Cambria Math"/>
                      </a:rPr>
                      <m:t>°</m:t>
                    </m:r>
                  </m:oMath>
                </a14:m>
                <a:endParaRPr lang="en-US" b="1" dirty="0">
                  <a:latin typeface="Calibri" panose="020F0502020204030204" pitchFamily="34" charset="0"/>
                </a:endParaRPr>
              </a:p>
            </p:txBody>
          </p:sp>
        </mc:Choice>
        <mc:Fallback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1680" y="1556792"/>
                <a:ext cx="5400600" cy="396327"/>
              </a:xfrm>
              <a:prstGeom prst="rect">
                <a:avLst/>
              </a:prstGeom>
              <a:blipFill rotWithShape="1">
                <a:blip r:embed="rId3"/>
                <a:stretch>
                  <a:fillRect b="-246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1608079" y="4315691"/>
                <a:ext cx="37465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8079" y="4315691"/>
                <a:ext cx="374653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149924" y="3075336"/>
                <a:ext cx="37087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𝑏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924" y="3075336"/>
                <a:ext cx="370871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/>
          <p:cNvCxnSpPr/>
          <p:nvPr/>
        </p:nvCxnSpPr>
        <p:spPr>
          <a:xfrm>
            <a:off x="827584" y="2580572"/>
            <a:ext cx="2664296" cy="173511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>
                <a:off x="2113500" y="3109972"/>
                <a:ext cx="38113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𝑑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3500" y="3109972"/>
                <a:ext cx="381130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/>
              <p:cNvSpPr txBox="1"/>
              <p:nvPr/>
            </p:nvSpPr>
            <p:spPr>
              <a:xfrm>
                <a:off x="548593" y="3789040"/>
                <a:ext cx="38561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  <a:ea typeface="Cambria Math"/>
                        </a:rPr>
                        <m:t>𝛼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593" y="3789040"/>
                <a:ext cx="385618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Rectangle 13"/>
              <p:cNvSpPr/>
              <p:nvPr/>
            </p:nvSpPr>
            <p:spPr>
              <a:xfrm>
                <a:off x="4635356" y="2269029"/>
                <a:ext cx="3073342" cy="4070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𝒅</m:t>
                          </m:r>
                        </m:e>
                        <m:sup>
                          <m:r>
                            <a:rPr lang="en-U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2000" b="1" i="1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𝒂</m:t>
                          </m:r>
                        </m:e>
                        <m:sup>
                          <m:r>
                            <a:rPr lang="en-U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2000" b="1" i="1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𝒃</m:t>
                          </m:r>
                        </m:e>
                        <m:sup>
                          <m:r>
                            <a:rPr lang="en-US" sz="2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2000" b="1" i="1">
                          <a:solidFill>
                            <a:schemeClr val="tx1"/>
                          </a:solidFill>
                          <a:latin typeface="Cambria Math"/>
                        </a:rPr>
                        <m:t>−</m:t>
                      </m:r>
                      <m:r>
                        <a:rPr lang="en-US" sz="2000" b="1" i="1">
                          <a:solidFill>
                            <a:schemeClr val="tx1"/>
                          </a:solidFill>
                          <a:latin typeface="Cambria Math"/>
                        </a:rPr>
                        <m:t>𝟐</m:t>
                      </m:r>
                      <m:r>
                        <a:rPr lang="en-US" sz="20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𝒂𝒃</m:t>
                      </m:r>
                      <m:r>
                        <a:rPr lang="en-US" sz="2000" b="1" i="1">
                          <a:solidFill>
                            <a:schemeClr val="tx1"/>
                          </a:solidFill>
                          <a:latin typeface="Cambria Math"/>
                        </a:rPr>
                        <m:t>𝒄𝒐𝒔</m:t>
                      </m:r>
                      <m:r>
                        <a:rPr lang="en-US" sz="2000" b="1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𝜸</m:t>
                      </m:r>
                    </m:oMath>
                  </m:oMathPara>
                </a14:m>
                <a:endParaRPr lang="en-US" sz="20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5356" y="2269029"/>
                <a:ext cx="3073342" cy="407099"/>
              </a:xfrm>
              <a:prstGeom prst="rect">
                <a:avLst/>
              </a:prstGeom>
              <a:blipFill rotWithShape="1">
                <a:blip r:embed="rId8"/>
                <a:stretch>
                  <a:fillRect b="-74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Rectangle 14"/>
              <p:cNvSpPr/>
              <p:nvPr/>
            </p:nvSpPr>
            <p:spPr>
              <a:xfrm>
                <a:off x="4635356" y="2939129"/>
                <a:ext cx="4101379" cy="48596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𝒅</m:t>
                          </m:r>
                        </m:e>
                        <m:sup>
                          <m:r>
                            <a:rPr lang="en-US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b="1" i="1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𝟓</m:t>
                          </m:r>
                        </m:e>
                        <m:sup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b="1" i="1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𝟐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b="1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b="1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𝟐</m:t>
                                  </m:r>
                                </m:e>
                              </m:rad>
                            </m:e>
                          </m:d>
                        </m:e>
                        <m:sup>
                          <m:r>
                            <a:rPr lang="en-US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b="1" i="1">
                          <a:solidFill>
                            <a:schemeClr val="tx1"/>
                          </a:solidFill>
                          <a:latin typeface="Cambria Math"/>
                        </a:rPr>
                        <m:t>−</m:t>
                      </m:r>
                      <m:r>
                        <a:rPr lang="en-US" b="1" i="1">
                          <a:solidFill>
                            <a:schemeClr val="tx1"/>
                          </a:solidFill>
                          <a:latin typeface="Cambria Math"/>
                        </a:rPr>
                        <m:t>𝟐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𝟓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𝟐</m:t>
                      </m:r>
                      <m:rad>
                        <m:radPr>
                          <m:degHide m:val="on"/>
                          <m:ctrlP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𝟐</m:t>
                          </m:r>
                        </m:e>
                      </m:rad>
                      <m:r>
                        <a:rPr lang="en-US" b="1" i="1">
                          <a:solidFill>
                            <a:schemeClr val="tx1"/>
                          </a:solidFill>
                          <a:latin typeface="Cambria Math"/>
                        </a:rPr>
                        <m:t>𝒄𝒐𝒔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𝟒𝟓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°</m:t>
                      </m:r>
                    </m:oMath>
                  </m:oMathPara>
                </a14:m>
                <a:endParaRPr lang="en-US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5356" y="2939129"/>
                <a:ext cx="4101379" cy="48596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Rectangle 15"/>
              <p:cNvSpPr/>
              <p:nvPr/>
            </p:nvSpPr>
            <p:spPr>
              <a:xfrm>
                <a:off x="4608003" y="3789040"/>
                <a:ext cx="2858603" cy="6860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𝒅</m:t>
                          </m:r>
                        </m:e>
                        <m:sup>
                          <m:r>
                            <a:rPr lang="en-US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b="1" i="1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𝟐𝟓</m:t>
                      </m:r>
                      <m:r>
                        <a:rPr lang="en-US" b="1" i="1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𝟖</m:t>
                      </m:r>
                      <m:r>
                        <a:rPr lang="en-US" b="1" i="1">
                          <a:solidFill>
                            <a:schemeClr val="tx1"/>
                          </a:solidFill>
                          <a:latin typeface="Cambria Math"/>
                        </a:rPr>
                        <m:t>−</m:t>
                      </m:r>
                      <m:r>
                        <a:rPr lang="en-US" b="1" i="1">
                          <a:solidFill>
                            <a:schemeClr val="tx1"/>
                          </a:solidFill>
                          <a:latin typeface="Cambria Math"/>
                        </a:rPr>
                        <m:t>𝟐𝟎</m:t>
                      </m:r>
                      <m:rad>
                        <m:radPr>
                          <m:degHide m:val="on"/>
                          <m:ctrlP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𝟐</m:t>
                          </m:r>
                        </m:e>
                      </m:rad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𝟐</m:t>
                              </m:r>
                            </m:e>
                          </m:rad>
                        </m:num>
                        <m:den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n-US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8003" y="3789040"/>
                <a:ext cx="2858603" cy="686085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Rectangle 16"/>
              <p:cNvSpPr/>
              <p:nvPr/>
            </p:nvSpPr>
            <p:spPr>
              <a:xfrm>
                <a:off x="4673642" y="4682653"/>
                <a:ext cx="1632113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𝒅</m:t>
                          </m:r>
                        </m:e>
                        <m:sup>
                          <m:r>
                            <a:rPr lang="en-US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b="1" i="1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𝟑𝟑</m:t>
                      </m:r>
                      <m:r>
                        <a:rPr lang="en-US" b="1" i="1">
                          <a:solidFill>
                            <a:schemeClr val="tx1"/>
                          </a:solidFill>
                          <a:latin typeface="Cambria Math"/>
                        </a:rPr>
                        <m:t>−</m:t>
                      </m:r>
                      <m:r>
                        <a:rPr lang="en-US" b="1" i="1">
                          <a:solidFill>
                            <a:schemeClr val="tx1"/>
                          </a:solidFill>
                          <a:latin typeface="Cambria Math"/>
                        </a:rPr>
                        <m:t>𝟐𝟎</m:t>
                      </m:r>
                    </m:oMath>
                  </m:oMathPara>
                </a14:m>
                <a:endParaRPr lang="en-US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3642" y="4682653"/>
                <a:ext cx="1632113" cy="375552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Rectangle 17"/>
              <p:cNvSpPr/>
              <p:nvPr/>
            </p:nvSpPr>
            <p:spPr>
              <a:xfrm>
                <a:off x="4677009" y="5229200"/>
                <a:ext cx="1080680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𝒅</m:t>
                          </m:r>
                        </m:e>
                        <m:sup>
                          <m:r>
                            <a:rPr lang="en-US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b="1" i="1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𝟏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𝟑</m:t>
                      </m:r>
                    </m:oMath>
                  </m:oMathPara>
                </a14:m>
                <a:endParaRPr lang="en-US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7009" y="5229200"/>
                <a:ext cx="1080680" cy="375552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/>
              <p:cNvSpPr txBox="1"/>
              <p:nvPr/>
            </p:nvSpPr>
            <p:spPr>
              <a:xfrm>
                <a:off x="4677009" y="5733256"/>
                <a:ext cx="1121717" cy="4019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𝒅</m:t>
                      </m:r>
                      <m:r>
                        <a:rPr lang="en-US" b="1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b="1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b="1" i="1" smtClean="0">
                              <a:latin typeface="Cambria Math"/>
                            </a:rPr>
                            <m:t>𝟏𝟑</m:t>
                          </m:r>
                        </m:e>
                      </m:rad>
                    </m:oMath>
                  </m:oMathPara>
                </a14:m>
                <a:endParaRPr lang="en-US" b="1" dirty="0"/>
              </a:p>
            </p:txBody>
          </p:sp>
        </mc:Choice>
        <mc:Fallback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7009" y="5733256"/>
                <a:ext cx="1121717" cy="401970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14328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/>
      <p:bldP spid="5" grpId="0"/>
      <p:bldP spid="6" grpId="0"/>
      <p:bldP spid="7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560" y="404664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5400" b="1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  <a:r>
              <a:rPr lang="en-US" sz="54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doma</a:t>
            </a:r>
            <a:r>
              <a:rPr lang="sr-Latn-ME" sz="54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ć</a:t>
            </a:r>
            <a:r>
              <a:rPr lang="en-US" sz="54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i:</a:t>
            </a:r>
            <a:br>
              <a:rPr lang="en-US" sz="54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5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179512" y="2281599"/>
                <a:ext cx="8064896" cy="8658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sz="2400" b="1" i="1" dirty="0" smtClean="0">
                    <a:latin typeface="Calibri" pitchFamily="34" charset="0"/>
                  </a:rPr>
                  <a:t>1</a:t>
                </a:r>
                <a:r>
                  <a:rPr lang="it-IT" sz="2400" b="1" i="1" dirty="0" smtClean="0">
                    <a:solidFill>
                      <a:schemeClr val="tx1"/>
                    </a:solidFill>
                    <a:latin typeface="Calibri" pitchFamily="34" charset="0"/>
                  </a:rPr>
                  <a:t>. </a:t>
                </a:r>
                <a:r>
                  <a:rPr lang="en-US" sz="2400" b="1" i="1" dirty="0">
                    <a:solidFill>
                      <a:schemeClr val="tx1"/>
                    </a:solidFill>
                    <a:latin typeface="Calibri" pitchFamily="34" charset="0"/>
                  </a:rPr>
                  <a:t>R</a:t>
                </a:r>
                <a:r>
                  <a:rPr lang="sr-Latn-ME" sz="2400" b="1" i="1" dirty="0">
                    <a:solidFill>
                      <a:schemeClr val="tx1"/>
                    </a:solidFill>
                    <a:latin typeface="Calibri" pitchFamily="34" charset="0"/>
                  </a:rPr>
                  <a:t>iješiti trougao ABC ako je poznato:</a:t>
                </a:r>
                <a:r>
                  <a:rPr lang="en-US" sz="2400" b="1" i="1" dirty="0">
                    <a:solidFill>
                      <a:schemeClr val="tx1"/>
                    </a:solidFill>
                    <a:latin typeface="Calibri" pitchFamily="34" charset="0"/>
                  </a:rPr>
                  <a:t/>
                </a:r>
                <a:br>
                  <a:rPr lang="en-US" sz="2400" b="1" i="1" dirty="0">
                    <a:solidFill>
                      <a:schemeClr val="tx1"/>
                    </a:solidFill>
                    <a:latin typeface="Calibri" pitchFamily="34" charset="0"/>
                  </a:rPr>
                </a:br>
                <a:r>
                  <a:rPr lang="en-US" sz="2400" b="1" i="1" dirty="0">
                    <a:solidFill>
                      <a:schemeClr val="tx1"/>
                    </a:solidFill>
                    <a:latin typeface="Calibri" pitchFamily="34" charset="0"/>
                  </a:rPr>
                  <a:t>                   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chemeClr val="tx1"/>
                        </a:solidFill>
                        <a:latin typeface="Cambria Math"/>
                      </a:rPr>
                      <m:t>𝒃</m:t>
                    </m:r>
                    <m:r>
                      <a:rPr lang="en-US" sz="2400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en-US" sz="2400" b="1" i="1" smtClean="0">
                        <a:solidFill>
                          <a:schemeClr val="tx1"/>
                        </a:solidFill>
                        <a:latin typeface="Cambria Math"/>
                      </a:rPr>
                      <m:t>𝟔</m:t>
                    </m:r>
                    <m:r>
                      <a:rPr lang="en-US" sz="2400" b="1" i="1" smtClean="0">
                        <a:solidFill>
                          <a:schemeClr val="tx1"/>
                        </a:solidFill>
                        <a:latin typeface="Cambria Math"/>
                      </a:rPr>
                      <m:t>      </m:t>
                    </m:r>
                    <m:r>
                      <a:rPr lang="en-US" sz="2400" b="1" i="1" smtClean="0">
                        <a:solidFill>
                          <a:schemeClr val="tx1"/>
                        </a:solidFill>
                        <a:latin typeface="Cambria Math"/>
                      </a:rPr>
                      <m:t>𝒄</m:t>
                    </m:r>
                    <m:r>
                      <a:rPr lang="en-US" sz="2400" b="1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en-US" sz="2400" b="1" i="1">
                        <a:solidFill>
                          <a:schemeClr val="tx1"/>
                        </a:solidFill>
                        <a:latin typeface="Cambria Math"/>
                      </a:rPr>
                      <m:t>𝟑</m:t>
                    </m:r>
                    <m:r>
                      <a:rPr lang="en-US" sz="2400" b="1" i="1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rad>
                      <m:radPr>
                        <m:degHide m:val="on"/>
                        <m:ctrlPr>
                          <a:rPr lang="en-US" sz="24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sz="24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𝟑</m:t>
                        </m:r>
                      </m:e>
                    </m:rad>
                    <m:r>
                      <a:rPr lang="en-US" sz="2400" b="1" i="1">
                        <a:solidFill>
                          <a:schemeClr val="tx1"/>
                        </a:solidFill>
                        <a:latin typeface="Cambria Math"/>
                      </a:rPr>
                      <m:t>, </m:t>
                    </m:r>
                    <m:r>
                      <a:rPr lang="en-US" sz="2400" b="1" i="1" smtClean="0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  <m:r>
                      <a:rPr lang="en-US" sz="2400" b="1" i="1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  <m:r>
                      <a:rPr lang="en-US" sz="2400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𝜶</m:t>
                    </m:r>
                    <m:r>
                      <a:rPr lang="en-US" sz="2400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=</m:t>
                    </m:r>
                    <m:r>
                      <a:rPr lang="en-US" sz="2400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𝟒</m:t>
                    </m:r>
                    <m:r>
                      <a:rPr lang="en-US" sz="2400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𝟓</m:t>
                    </m:r>
                    <m:r>
                      <a:rPr lang="en-US" sz="2400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°</m:t>
                    </m:r>
                  </m:oMath>
                </a14:m>
                <a:endParaRPr lang="en-US" sz="2400" b="1" dirty="0"/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2281599"/>
                <a:ext cx="8064896" cy="865814"/>
              </a:xfrm>
              <a:prstGeom prst="rect">
                <a:avLst/>
              </a:prstGeom>
              <a:blipFill rotWithShape="1">
                <a:blip r:embed="rId2"/>
                <a:stretch>
                  <a:fillRect l="-1134" t="-56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179512" y="3488664"/>
                <a:ext cx="9144000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it-IT" sz="2400" b="1" i="1" dirty="0" smtClean="0">
                    <a:latin typeface="Calibri" pitchFamily="34" charset="0"/>
                  </a:rPr>
                  <a:t>  2</a:t>
                </a:r>
                <a:r>
                  <a:rPr lang="it-IT" sz="2400" b="1" i="1" dirty="0" smtClean="0">
                    <a:solidFill>
                      <a:schemeClr val="tx1"/>
                    </a:solidFill>
                    <a:latin typeface="Calibri" pitchFamily="34" charset="0"/>
                  </a:rPr>
                  <a:t>. Odrediti manju dijagonalu paralelograma, ako su stranice paralelograma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chemeClr val="tx1"/>
                        </a:solidFill>
                        <a:latin typeface="Cambria Math"/>
                      </a:rPr>
                      <m:t>𝒂</m:t>
                    </m:r>
                    <m:r>
                      <a:rPr lang="en-US" sz="2400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en-US" sz="2400" b="1" i="1" smtClean="0">
                        <a:solidFill>
                          <a:schemeClr val="tx1"/>
                        </a:solidFill>
                        <a:latin typeface="Cambria Math"/>
                      </a:rPr>
                      <m:t>𝟖</m:t>
                    </m:r>
                  </m:oMath>
                </a14:m>
                <a:r>
                  <a:rPr lang="en-US" sz="2400" b="1" dirty="0" smtClean="0">
                    <a:latin typeface="Calibri" panose="020F0502020204030204" pitchFamily="34" charset="0"/>
                  </a:rPr>
                  <a:t> </a:t>
                </a:r>
                <a:r>
                  <a:rPr lang="en-US" sz="2400" b="1" dirty="0" err="1" smtClean="0">
                    <a:latin typeface="Calibri" panose="020F0502020204030204" pitchFamily="34" charset="0"/>
                  </a:rPr>
                  <a:t>i</a:t>
                </a:r>
                <a:r>
                  <a:rPr lang="en-US" sz="2400" b="1" dirty="0" smtClean="0">
                    <a:latin typeface="Calibri" panose="020F050202020403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latin typeface="Cambria Math"/>
                      </a:rPr>
                      <m:t>𝒃</m:t>
                    </m:r>
                    <m:r>
                      <a:rPr lang="en-US" sz="2400" b="1" i="1" smtClean="0">
                        <a:latin typeface="Cambria Math"/>
                      </a:rPr>
                      <m:t>=</m:t>
                    </m:r>
                    <m:r>
                      <a:rPr lang="en-US" sz="2400" b="1" i="1" smtClean="0">
                        <a:latin typeface="Cambria Math"/>
                      </a:rPr>
                      <m:t>𝟐</m:t>
                    </m:r>
                  </m:oMath>
                </a14:m>
                <a:r>
                  <a:rPr lang="en-US" sz="2400" b="1" dirty="0" smtClean="0">
                    <a:latin typeface="Calibri" panose="020F0502020204030204" pitchFamily="34" charset="0"/>
                  </a:rPr>
                  <a:t>  i </a:t>
                </a:r>
                <a:r>
                  <a:rPr lang="en-US" sz="2400" b="1" dirty="0" err="1" smtClean="0">
                    <a:latin typeface="Calibri" panose="020F0502020204030204" pitchFamily="34" charset="0"/>
                  </a:rPr>
                  <a:t>ugao</a:t>
                </a:r>
                <a:r>
                  <a:rPr lang="en-US" sz="2400" b="1" dirty="0" smtClean="0">
                    <a:latin typeface="Calibri" panose="020F0502020204030204" pitchFamily="34" charset="0"/>
                  </a:rPr>
                  <a:t> </a:t>
                </a:r>
                <a:r>
                  <a:rPr lang="en-US" sz="2400" b="1" dirty="0" err="1" smtClean="0">
                    <a:latin typeface="Calibri" panose="020F0502020204030204" pitchFamily="34" charset="0"/>
                  </a:rPr>
                  <a:t>paralelograma</a:t>
                </a:r>
                <a:r>
                  <a:rPr lang="en-US" sz="2400" b="1" dirty="0" smtClean="0">
                    <a:latin typeface="Calibri" panose="020F0502020204030204" pitchFamily="34" charset="0"/>
                  </a:rPr>
                  <a:t> </a:t>
                </a:r>
                <a:r>
                  <a:rPr lang="en-US" sz="2400" b="1" dirty="0" err="1" smtClean="0">
                    <a:latin typeface="Calibri" panose="020F0502020204030204" pitchFamily="34" charset="0"/>
                  </a:rPr>
                  <a:t>iznosi</a:t>
                </a:r>
                <a:r>
                  <a:rPr lang="en-US" sz="2400" b="1" dirty="0" smtClean="0">
                    <a:latin typeface="Calibri" panose="020F0502020204030204" pitchFamily="34" charset="0"/>
                  </a:rPr>
                  <a:t>  </a:t>
                </a:r>
                <a:r>
                  <a:rPr lang="en-US" sz="2400" b="1" dirty="0" smtClean="0">
                    <a:latin typeface="Calibri" panose="020F0502020204030204" pitchFamily="34" charset="0"/>
                  </a:rPr>
                  <a:t>60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latin typeface="Cambria Math"/>
                        <a:ea typeface="Cambria Math"/>
                      </a:rPr>
                      <m:t>°</m:t>
                    </m:r>
                  </m:oMath>
                </a14:m>
                <a:endParaRPr lang="en-US" sz="2400" b="1" dirty="0">
                  <a:latin typeface="Calibri" panose="020F0502020204030204" pitchFamily="34" charset="0"/>
                </a:endParaRPr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3488664"/>
                <a:ext cx="9144000" cy="830997"/>
              </a:xfrm>
              <a:prstGeom prst="rect">
                <a:avLst/>
              </a:prstGeom>
              <a:blipFill rotWithShape="1">
                <a:blip r:embed="rId3"/>
                <a:stretch>
                  <a:fillRect l="-1000" t="-5839" b="-153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70320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ustom 10">
      <a:dk1>
        <a:sysClr val="windowText" lastClr="000000"/>
      </a:dk1>
      <a:lt1>
        <a:sysClr val="window" lastClr="FFFFFF"/>
      </a:lt1>
      <a:dk2>
        <a:srgbClr val="00B050"/>
      </a:dk2>
      <a:lt2>
        <a:srgbClr val="DBF5F9"/>
      </a:lt2>
      <a:accent1>
        <a:srgbClr val="92D050"/>
      </a:accent1>
      <a:accent2>
        <a:srgbClr val="00B050"/>
      </a:accent2>
      <a:accent3>
        <a:srgbClr val="00B050"/>
      </a:accent3>
      <a:accent4>
        <a:srgbClr val="10CF9B"/>
      </a:accent4>
      <a:accent5>
        <a:srgbClr val="00B050"/>
      </a:accent5>
      <a:accent6>
        <a:srgbClr val="A5C249"/>
      </a:accent6>
      <a:hlink>
        <a:srgbClr val="F49100"/>
      </a:hlink>
      <a:folHlink>
        <a:srgbClr val="85DFD0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124</TotalTime>
  <Words>788</Words>
  <Application>Microsoft Office PowerPoint</Application>
  <PresentationFormat>On-screen Show (4:3)</PresentationFormat>
  <Paragraphs>65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Civic</vt:lpstr>
      <vt:lpstr>PRIMJENA SINUSNE I KOSINUSNE TEOREME</vt:lpstr>
      <vt:lpstr>Zadatak 1. Riješiti trougao ABC ako je poznato:                     a=√6,  b=2√(3 ),  c=3-√3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PRIMJENA SINUSNE I KOSINUSNE TEOREME</dc:title>
  <dc:creator>SVETLANA</dc:creator>
  <cp:lastModifiedBy>SVETLANA</cp:lastModifiedBy>
  <cp:revision>12</cp:revision>
  <dcterms:created xsi:type="dcterms:W3CDTF">2020-04-30T09:58:53Z</dcterms:created>
  <dcterms:modified xsi:type="dcterms:W3CDTF">2020-04-30T12:03:40Z</dcterms:modified>
</cp:coreProperties>
</file>