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763" r:id="rId4"/>
    <p:sldId id="266" r:id="rId5"/>
    <p:sldId id="853" r:id="rId6"/>
    <p:sldId id="855" r:id="rId7"/>
    <p:sldId id="773" r:id="rId8"/>
    <p:sldId id="854" r:id="rId9"/>
    <p:sldId id="856" r:id="rId10"/>
    <p:sldId id="859" r:id="rId11"/>
    <p:sldId id="912" r:id="rId12"/>
    <p:sldId id="764" r:id="rId13"/>
    <p:sldId id="862" r:id="rId14"/>
    <p:sldId id="858" r:id="rId15"/>
    <p:sldId id="865" r:id="rId16"/>
    <p:sldId id="863" r:id="rId17"/>
    <p:sldId id="874" r:id="rId18"/>
    <p:sldId id="879" r:id="rId19"/>
    <p:sldId id="898" r:id="rId20"/>
    <p:sldId id="896" r:id="rId21"/>
    <p:sldId id="906" r:id="rId22"/>
    <p:sldId id="907" r:id="rId23"/>
    <p:sldId id="264" r:id="rId24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CADA1-86A2-4889-8403-023DADB5AD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r-Latn-M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0732AF-D1AF-4F61-A3CF-DB6841AD2E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r-Latn-M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4A479C-B003-4F6B-9F08-2D0C20D91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54AD9-6897-44FC-80C9-B88A99D8470B}" type="datetimeFigureOut">
              <a:rPr lang="sr-Latn-ME" smtClean="0"/>
              <a:t>21.1.2019.</a:t>
            </a:fld>
            <a:endParaRPr lang="sr-Latn-M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C4BE37-BBA6-49BA-AFE6-5DB7F90E2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A28C7A-2419-403A-8990-DB4050232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B036-F5F1-413C-B8A9-1CB069433104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059126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D80BF-E3E4-4188-B9AD-80BD52E51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M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CD12B3-24AD-46FF-B411-766F6B150B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M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3BBEFF-D153-4A25-9EDB-3DEC27A55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54AD9-6897-44FC-80C9-B88A99D8470B}" type="datetimeFigureOut">
              <a:rPr lang="sr-Latn-ME" smtClean="0"/>
              <a:t>21.1.2019.</a:t>
            </a:fld>
            <a:endParaRPr lang="sr-Latn-M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B90EF9-6AF1-4771-8E29-8FAB77809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936A66-1BE6-4C87-8B43-33A098A98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B036-F5F1-413C-B8A9-1CB069433104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70732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F30D5B-BAF4-421D-907B-6C0A425BD2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r-Latn-M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760F0A-BC16-4EE3-9306-210D4940F8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M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8BD0A5-6F68-419D-8183-8F9B2715E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54AD9-6897-44FC-80C9-B88A99D8470B}" type="datetimeFigureOut">
              <a:rPr lang="sr-Latn-ME" smtClean="0"/>
              <a:t>21.1.2019.</a:t>
            </a:fld>
            <a:endParaRPr lang="sr-Latn-M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476C25-C063-4139-B119-332481FFD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EE68E3-609D-455B-A984-A28D38784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B036-F5F1-413C-B8A9-1CB069433104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6364568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rilagođeni izgled">
    <p:bg>
      <p:bgPr>
        <a:solidFill>
          <a:srgbClr val="0D13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defRPr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>
          <a:xfrm>
            <a:off x="285709" y="6357958"/>
            <a:ext cx="1682744" cy="280966"/>
          </a:xfrm>
        </p:spPr>
        <p:txBody>
          <a:bodyPr/>
          <a:lstStyle>
            <a:lvl1pPr>
              <a:defRPr b="1">
                <a:solidFill>
                  <a:srgbClr val="F6B941"/>
                </a:solidFill>
              </a:defRPr>
            </a:lvl1pPr>
          </a:lstStyle>
          <a:p>
            <a:pPr>
              <a:defRPr/>
            </a:pPr>
            <a:r>
              <a:rPr lang="en-US" dirty="0" err="1"/>
              <a:t>Sanda</a:t>
            </a:r>
            <a:r>
              <a:rPr lang="en-US" dirty="0"/>
              <a:t> 2015.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C000"/>
                </a:solidFill>
              </a:defRPr>
            </a:lvl1pPr>
          </a:lstStyle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>
          <a:xfrm>
            <a:off x="571461" y="1643051"/>
            <a:ext cx="11144328" cy="4071937"/>
          </a:xfrm>
        </p:spPr>
        <p:txBody>
          <a:bodyPr/>
          <a:lstStyle>
            <a:lvl1pPr>
              <a:buClr>
                <a:srgbClr val="F6B940"/>
              </a:buClr>
              <a:defRPr>
                <a:solidFill>
                  <a:srgbClr val="FFFFFF"/>
                </a:solidFill>
                <a:effectLst/>
              </a:defRPr>
            </a:lvl1pPr>
            <a:lvl2pPr>
              <a:buClr>
                <a:srgbClr val="DF980B"/>
              </a:buClr>
              <a:defRPr>
                <a:solidFill>
                  <a:srgbClr val="FFFFFF"/>
                </a:solidFill>
                <a:effectLst/>
              </a:defRPr>
            </a:lvl2pPr>
            <a:lvl3pPr>
              <a:buClr>
                <a:srgbClr val="DF980B"/>
              </a:buClr>
              <a:defRPr>
                <a:solidFill>
                  <a:schemeClr val="accent1">
                    <a:lumMod val="40000"/>
                    <a:lumOff val="60000"/>
                  </a:schemeClr>
                </a:solidFill>
                <a:effectLst/>
              </a:defRPr>
            </a:lvl3pPr>
            <a:lvl4pPr>
              <a:buClr>
                <a:srgbClr val="DF980B"/>
              </a:buCl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buClr>
                <a:srgbClr val="DF980B"/>
              </a:buCl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hr-HR" dirty="0"/>
              <a:t>Kliknite da biste uredili stilove teksta matrice</a:t>
            </a:r>
          </a:p>
          <a:p>
            <a:pPr lvl="1"/>
            <a:r>
              <a:rPr lang="hr-HR" dirty="0"/>
              <a:t>Druga razina</a:t>
            </a:r>
          </a:p>
          <a:p>
            <a:pPr lvl="2"/>
            <a:r>
              <a:rPr lang="hr-HR" dirty="0"/>
              <a:t>Treća razina</a:t>
            </a:r>
          </a:p>
          <a:p>
            <a:pPr lvl="3"/>
            <a:r>
              <a:rPr lang="hr-HR" dirty="0"/>
              <a:t>Četvrta razina</a:t>
            </a:r>
          </a:p>
          <a:p>
            <a:pPr lvl="4"/>
            <a:r>
              <a:rPr lang="hr-HR" dirty="0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2235028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B783E-C965-4CDD-BC0B-DDA8C1BBB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M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74D2A1-17AC-4ED2-B2B8-FED280CD05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M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38E822-F281-46D2-8AEE-7AA953720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54AD9-6897-44FC-80C9-B88A99D8470B}" type="datetimeFigureOut">
              <a:rPr lang="sr-Latn-ME" smtClean="0"/>
              <a:t>21.1.2019.</a:t>
            </a:fld>
            <a:endParaRPr lang="sr-Latn-M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57BABD-3C57-42A2-8FA1-5A6A58E7F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680615-D696-445D-BD2E-312D4BF78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B036-F5F1-413C-B8A9-1CB069433104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8679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38BCBB-F81D-45AA-9789-F06FCEEAF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r-Latn-M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CF5046-AB0B-49E8-B12D-7BA2260FA2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7EC29F-8151-42B8-A391-061A23F42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54AD9-6897-44FC-80C9-B88A99D8470B}" type="datetimeFigureOut">
              <a:rPr lang="sr-Latn-ME" smtClean="0"/>
              <a:t>21.1.2019.</a:t>
            </a:fld>
            <a:endParaRPr lang="sr-Latn-M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58933F-89D1-4191-B6D6-338A2CAA4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48E6C8-B0CA-4B48-A97B-2340BABAD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B036-F5F1-413C-B8A9-1CB069433104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120112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AC98D-E59C-4CBA-9476-EC5812153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M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347E86-1688-4FA3-8150-C895C93411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M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A8E801-CBC1-439B-B42F-9827186795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M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838EC1-F0B2-4B1F-8D34-00F9FD659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54AD9-6897-44FC-80C9-B88A99D8470B}" type="datetimeFigureOut">
              <a:rPr lang="sr-Latn-ME" smtClean="0"/>
              <a:t>21.1.2019.</a:t>
            </a:fld>
            <a:endParaRPr lang="sr-Latn-M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B93DAB-1D4F-4EA9-8B24-6AA8A0767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0364A8-6D49-4589-9B8C-623C1FFC4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B036-F5F1-413C-B8A9-1CB069433104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453601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0986E-E130-4DD4-A5F8-2055E82E9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Latn-M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16D3CB-AC2A-424A-9F92-28FEE0F583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FB56F6-0CF5-44C3-8EB5-BCAC3D4CBD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M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6F762D-35BB-46EF-8E91-118A3B057C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334416-2CA2-4F2B-8EC3-AE610C144C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M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0FF28D-7EDA-4513-82F4-3D5C983C6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54AD9-6897-44FC-80C9-B88A99D8470B}" type="datetimeFigureOut">
              <a:rPr lang="sr-Latn-ME" smtClean="0"/>
              <a:t>21.1.2019.</a:t>
            </a:fld>
            <a:endParaRPr lang="sr-Latn-M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4A5A13-0ED8-4AD8-AF5E-7A24A0F99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BDD1A1-3C0D-4BFC-8927-8144077B8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B036-F5F1-413C-B8A9-1CB069433104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895399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BB0DA-4176-4319-945F-433987891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M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430B43-588C-411B-B2CA-6BDD60EA2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54AD9-6897-44FC-80C9-B88A99D8470B}" type="datetimeFigureOut">
              <a:rPr lang="sr-Latn-ME" smtClean="0"/>
              <a:t>21.1.2019.</a:t>
            </a:fld>
            <a:endParaRPr lang="sr-Latn-M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9510B5-3E50-4590-9438-882271E9B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C4A8E7-CA25-423B-9F02-DCE26E877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B036-F5F1-413C-B8A9-1CB069433104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606263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7ABFAF-0555-4175-92D3-BA7E85D04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54AD9-6897-44FC-80C9-B88A99D8470B}" type="datetimeFigureOut">
              <a:rPr lang="sr-Latn-ME" smtClean="0"/>
              <a:t>21.1.2019.</a:t>
            </a:fld>
            <a:endParaRPr lang="sr-Latn-M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B52191-E867-4A8C-B04C-FA3179A1F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E3B87E-B2DF-41AE-8FA2-F46D167BE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B036-F5F1-413C-B8A9-1CB069433104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347680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AF091-CEA2-4685-8541-F5F091A02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r-Latn-M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0EF12D-E3C9-429B-B199-2A4081693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M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5336F4-5BB9-45CB-A82F-EAACB1A3EA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D08A82-56FF-478A-B213-B1695A7D0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54AD9-6897-44FC-80C9-B88A99D8470B}" type="datetimeFigureOut">
              <a:rPr lang="sr-Latn-ME" smtClean="0"/>
              <a:t>21.1.2019.</a:t>
            </a:fld>
            <a:endParaRPr lang="sr-Latn-M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97BD64-5A69-468D-A914-B2D3E338A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D7E4A3-5FA8-4D9E-A17C-B6CC232F6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B036-F5F1-413C-B8A9-1CB069433104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169041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26A87-6253-4D6B-AE3D-B90BF2723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r-Latn-M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FC0CAB-A5D7-4EA7-B1E5-2F28EA3340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M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21F227-8B42-4A7A-A0F1-AAC8E3DCB3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A327D3-F5A2-4EA3-B188-93D552189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54AD9-6897-44FC-80C9-B88A99D8470B}" type="datetimeFigureOut">
              <a:rPr lang="sr-Latn-ME" smtClean="0"/>
              <a:t>21.1.2019.</a:t>
            </a:fld>
            <a:endParaRPr lang="sr-Latn-M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8D8F90-729A-4679-9CC4-C959D451B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227EAA-DCFF-46FF-B569-7E1FAE606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B036-F5F1-413C-B8A9-1CB069433104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747634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3089D-0846-4E41-83AD-46FF2F184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r-Latn-M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9779B8-46E6-409C-9BFF-B95F93E667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M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253BF7-6F82-4221-8640-500A713040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54AD9-6897-44FC-80C9-B88A99D8470B}" type="datetimeFigureOut">
              <a:rPr lang="sr-Latn-ME" smtClean="0"/>
              <a:t>21.1.2019.</a:t>
            </a:fld>
            <a:endParaRPr lang="sr-Latn-M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480596-24A9-44DD-B2CD-7712FB5A5E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M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6D42B8-5E20-4D08-885D-79A727FDE0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BB036-F5F1-413C-B8A9-1CB069433104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678983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5555856-9970-4BC3-9AA9-6A917F53A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69972" y="0"/>
            <a:ext cx="6421721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F487851-BFAF-46D8-A1ED-50CAD6E46F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21EA50-68A1-4D94-9B82-AF9F6B2293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484" y="4267832"/>
            <a:ext cx="4805996" cy="1297115"/>
          </a:xfrm>
        </p:spPr>
        <p:txBody>
          <a:bodyPr anchor="t">
            <a:normAutofit/>
          </a:bodyPr>
          <a:lstStyle/>
          <a:p>
            <a:pPr algn="l"/>
            <a:r>
              <a:rPr lang="sr-Latn-ME" sz="4400" dirty="0">
                <a:solidFill>
                  <a:srgbClr val="000000"/>
                </a:solidFill>
              </a:rPr>
              <a:t>MS WORD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EE59AB-8C06-443E-BAF3-3946EE6BAE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788" y="3428999"/>
            <a:ext cx="4805691" cy="838831"/>
          </a:xfrm>
        </p:spPr>
        <p:txBody>
          <a:bodyPr anchor="b">
            <a:normAutofit/>
          </a:bodyPr>
          <a:lstStyle/>
          <a:p>
            <a:pPr algn="l"/>
            <a:r>
              <a:rPr lang="sr-Latn-ME" sz="1800" dirty="0">
                <a:solidFill>
                  <a:srgbClr val="000000"/>
                </a:solidFill>
              </a:rPr>
              <a:t>Rad sa slikama</a:t>
            </a:r>
          </a:p>
        </p:txBody>
      </p:sp>
      <p:sp>
        <p:nvSpPr>
          <p:cNvPr id="14" name="Freeform 50">
            <a:extLst>
              <a:ext uri="{FF2B5EF4-FFF2-40B4-BE49-F238E27FC236}">
                <a16:creationId xmlns:a16="http://schemas.microsoft.com/office/drawing/2014/main" id="{13722DD7-BA73-4776-93A3-94491FEF7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27121" y="581159"/>
            <a:ext cx="5464879" cy="6276841"/>
          </a:xfrm>
          <a:custGeom>
            <a:avLst/>
            <a:gdLst>
              <a:gd name="connsiteX0" fmla="*/ 3299930 w 5464879"/>
              <a:gd name="connsiteY0" fmla="*/ 0 h 6276841"/>
              <a:gd name="connsiteX1" fmla="*/ 5398992 w 5464879"/>
              <a:gd name="connsiteY1" fmla="*/ 753544 h 6276841"/>
              <a:gd name="connsiteX2" fmla="*/ 5464879 w 5464879"/>
              <a:gd name="connsiteY2" fmla="*/ 813426 h 6276841"/>
              <a:gd name="connsiteX3" fmla="*/ 5464879 w 5464879"/>
              <a:gd name="connsiteY3" fmla="*/ 5786434 h 6276841"/>
              <a:gd name="connsiteX4" fmla="*/ 5398992 w 5464879"/>
              <a:gd name="connsiteY4" fmla="*/ 5846317 h 6276841"/>
              <a:gd name="connsiteX5" fmla="*/ 4872873 w 5464879"/>
              <a:gd name="connsiteY5" fmla="*/ 6201577 h 6276841"/>
              <a:gd name="connsiteX6" fmla="*/ 4716632 w 5464879"/>
              <a:gd name="connsiteY6" fmla="*/ 6276841 h 6276841"/>
              <a:gd name="connsiteX7" fmla="*/ 1883227 w 5464879"/>
              <a:gd name="connsiteY7" fmla="*/ 6276841 h 6276841"/>
              <a:gd name="connsiteX8" fmla="*/ 1726987 w 5464879"/>
              <a:gd name="connsiteY8" fmla="*/ 6201577 h 6276841"/>
              <a:gd name="connsiteX9" fmla="*/ 0 w 5464879"/>
              <a:gd name="connsiteY9" fmla="*/ 3299930 h 6276841"/>
              <a:gd name="connsiteX10" fmla="*/ 3299930 w 5464879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64879" h="6276841">
                <a:moveTo>
                  <a:pt x="3299930" y="0"/>
                </a:moveTo>
                <a:cubicBezTo>
                  <a:pt x="4097274" y="0"/>
                  <a:pt x="4828569" y="282789"/>
                  <a:pt x="5398992" y="753544"/>
                </a:cubicBezTo>
                <a:lnTo>
                  <a:pt x="5464879" y="813426"/>
                </a:lnTo>
                <a:lnTo>
                  <a:pt x="5464879" y="5786434"/>
                </a:lnTo>
                <a:lnTo>
                  <a:pt x="5398992" y="5846317"/>
                </a:lnTo>
                <a:cubicBezTo>
                  <a:pt x="5236014" y="5980818"/>
                  <a:pt x="5059904" y="6099975"/>
                  <a:pt x="4872873" y="6201577"/>
                </a:cubicBezTo>
                <a:lnTo>
                  <a:pt x="4716632" y="6276841"/>
                </a:lnTo>
                <a:lnTo>
                  <a:pt x="1883227" y="6276841"/>
                </a:lnTo>
                <a:lnTo>
                  <a:pt x="1726987" y="6201577"/>
                </a:lnTo>
                <a:cubicBezTo>
                  <a:pt x="698316" y="5642769"/>
                  <a:pt x="0" y="4552900"/>
                  <a:pt x="0" y="3299930"/>
                </a:cubicBezTo>
                <a:cubicBezTo>
                  <a:pt x="0" y="1477429"/>
                  <a:pt x="1477429" y="0"/>
                  <a:pt x="3299930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picture containing clipart&#10;&#10;Description automatically generated">
            <a:extLst>
              <a:ext uri="{FF2B5EF4-FFF2-40B4-BE49-F238E27FC236}">
                <a16:creationId xmlns:a16="http://schemas.microsoft.com/office/drawing/2014/main" id="{630991FD-F213-4E49-8DC3-B0207A3A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770" y="1851561"/>
            <a:ext cx="4141760" cy="4069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8823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Vježba 3.</a:t>
            </a: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graphicFrame>
        <p:nvGraphicFramePr>
          <p:cNvPr id="10" name="Tablica 9"/>
          <p:cNvGraphicFramePr>
            <a:graphicFrameLocks noGrp="1"/>
          </p:cNvGraphicFramePr>
          <p:nvPr>
            <p:extLst/>
          </p:nvPr>
        </p:nvGraphicFramePr>
        <p:xfrm>
          <a:off x="2207568" y="1556793"/>
          <a:ext cx="8062616" cy="268986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80626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10436">
                <a:tc>
                  <a:txBody>
                    <a:bodyPr/>
                    <a:lstStyle/>
                    <a:p>
                      <a:pPr marL="173038" marR="0" lvl="1" indent="-15875" algn="just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hr-HR" sz="2400" b="1" i="1" dirty="0"/>
                        <a:t>Slike</a:t>
                      </a:r>
                      <a:r>
                        <a:rPr lang="hr-HR" sz="2400" b="0" dirty="0"/>
                        <a:t> </a:t>
                      </a:r>
                      <a:r>
                        <a:rPr lang="hr-HR" sz="2400" b="1" i="1" dirty="0"/>
                        <a:t>3</a:t>
                      </a:r>
                      <a:r>
                        <a:rPr lang="hr-HR" sz="2400" b="0" dirty="0"/>
                        <a:t> i </a:t>
                      </a:r>
                      <a:r>
                        <a:rPr lang="hr-HR" sz="2400" b="1" i="1" dirty="0"/>
                        <a:t>4</a:t>
                      </a:r>
                      <a:r>
                        <a:rPr lang="hr-HR" sz="2400" b="0" dirty="0"/>
                        <a:t> premjestiti kako pokazuje primjer (unutar pripadajućih cjelina). Podesiti </a:t>
                      </a:r>
                      <a:r>
                        <a:rPr lang="hr-HR" sz="2400" b="1" i="1" dirty="0"/>
                        <a:t>obostrano poravnanje </a:t>
                      </a:r>
                      <a:r>
                        <a:rPr lang="hr-HR" sz="2400" b="0" dirty="0"/>
                        <a:t>na cijeli tekst.</a:t>
                      </a:r>
                    </a:p>
                  </a:txBody>
                  <a:tcPr marL="137160" marR="137160" marT="137160" marB="13716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1771">
                <a:tc>
                  <a:txBody>
                    <a:bodyPr/>
                    <a:lstStyle/>
                    <a:p>
                      <a:pPr marL="173038" marR="0" lvl="1" indent="-15875" algn="just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hr-HR" sz="24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Oko umetnutih slika </a:t>
                      </a:r>
                      <a:r>
                        <a:rPr kumimoji="0" lang="hr-HR" sz="24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prelomiti tekst</a:t>
                      </a:r>
                      <a:r>
                        <a:rPr kumimoji="0" lang="hr-HR" sz="2400" b="0" i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hr-HR" sz="2400" b="0" dirty="0"/>
                        <a:t>kako pokazuje primjer.</a:t>
                      </a:r>
                      <a:endParaRPr kumimoji="0" lang="hr-HR" sz="24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974" y="4519511"/>
            <a:ext cx="8964488" cy="2001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0433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512" y="188641"/>
            <a:ext cx="8753408" cy="6180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6118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9899462-FC16-43B0-966B-FCA2634507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654295" y="478232"/>
            <a:ext cx="7034121" cy="5918673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455862-FCB9-4760-86FE-317C62890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1053711"/>
            <a:ext cx="5638994" cy="1424446"/>
          </a:xfrm>
        </p:spPr>
        <p:txBody>
          <a:bodyPr>
            <a:normAutofit/>
          </a:bodyPr>
          <a:lstStyle/>
          <a:p>
            <a:r>
              <a:rPr lang="sr-Latn-ME">
                <a:solidFill>
                  <a:srgbClr val="FFFFFF"/>
                </a:solidFill>
              </a:rPr>
              <a:t>Oblikovanje slike</a:t>
            </a:r>
          </a:p>
        </p:txBody>
      </p:sp>
      <p:pic>
        <p:nvPicPr>
          <p:cNvPr id="6" name="Slika 20">
            <a:extLst>
              <a:ext uri="{FF2B5EF4-FFF2-40B4-BE49-F238E27FC236}">
                <a16:creationId xmlns:a16="http://schemas.microsoft.com/office/drawing/2014/main" id="{E0850390-1258-4EBA-81A5-7A443984C4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29" y="478232"/>
            <a:ext cx="3263043" cy="278990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FEA932-2DF1-410C-A00A-7A1E7DBF75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30098" y="2639023"/>
            <a:ext cx="4562441" cy="0"/>
          </a:xfrm>
          <a:prstGeom prst="line">
            <a:avLst/>
          </a:prstGeom>
          <a:ln w="22225">
            <a:solidFill>
              <a:srgbClr val="E7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C31E7012-CD19-4AA8-8F1B-8056DD8717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86" y="3615382"/>
            <a:ext cx="3662730" cy="273789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73068F-64F8-4342-AD17-3C763D755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99889"/>
            <a:ext cx="5747187" cy="2987543"/>
          </a:xfrm>
        </p:spPr>
        <p:txBody>
          <a:bodyPr anchor="t">
            <a:normAutofit/>
          </a:bodyPr>
          <a:lstStyle/>
          <a:p>
            <a:r>
              <a:rPr lang="hr-HR" sz="2400" dirty="0">
                <a:solidFill>
                  <a:srgbClr val="FFFFFF"/>
                </a:solidFill>
              </a:rPr>
              <a:t>Sliku je moguće izrezati prema odgovarajućem obliku. </a:t>
            </a:r>
          </a:p>
          <a:p>
            <a:pPr marL="0" indent="0">
              <a:buNone/>
            </a:pPr>
            <a:endParaRPr lang="sr-Latn-ME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9854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Vježba 4.</a:t>
            </a: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graphicFrame>
        <p:nvGraphicFramePr>
          <p:cNvPr id="10" name="Tablic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3180274"/>
              </p:ext>
            </p:extLst>
          </p:nvPr>
        </p:nvGraphicFramePr>
        <p:xfrm>
          <a:off x="2135561" y="2733503"/>
          <a:ext cx="4680521" cy="1127252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46805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52860">
                <a:tc>
                  <a:txBody>
                    <a:bodyPr/>
                    <a:lstStyle/>
                    <a:p>
                      <a:pPr marL="173038" marR="0" lvl="1" indent="-15875" algn="just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hr-HR" sz="2400" dirty="0"/>
                        <a:t>Sliku 6 izrezati </a:t>
                      </a:r>
                      <a:r>
                        <a:rPr lang="hr-HR" sz="2400" b="1" i="1" dirty="0"/>
                        <a:t>na zadani oblik. </a:t>
                      </a:r>
                      <a:endParaRPr lang="hr-HR" sz="2400" b="0" dirty="0"/>
                    </a:p>
                  </a:txBody>
                  <a:tcPr marL="137160" marR="137160" marT="137160" marB="13716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104" y="2060848"/>
            <a:ext cx="2880320" cy="2586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1374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3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74237" y="914400"/>
            <a:ext cx="3657600" cy="28875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Oblikovanje slike - Rub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674237" y="4170501"/>
            <a:ext cx="3657600" cy="152559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Moguće je mijenjati </a:t>
            </a:r>
            <a:r>
              <a:rPr lang="en-US" sz="2000" b="1" i="1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boju </a:t>
            </a:r>
            <a:r>
              <a:rPr lang="en-US" sz="20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crte, </a:t>
            </a:r>
            <a:r>
              <a:rPr lang="en-US" sz="2000" b="1" i="1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širinu crte</a:t>
            </a:r>
            <a:r>
              <a:rPr lang="en-US" sz="20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2000" b="1" i="1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izgled</a:t>
            </a:r>
            <a:r>
              <a:rPr lang="en-US" sz="20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crte…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A screenshot of a cell phone&#10;&#10;Description automatically generated">
            <a:extLst>
              <a:ext uri="{FF2B5EF4-FFF2-40B4-BE49-F238E27FC236}">
                <a16:creationId xmlns:a16="http://schemas.microsoft.com/office/drawing/2014/main" id="{D042B121-78E5-4FB1-95DE-F4F740D44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822" y="1083587"/>
            <a:ext cx="6553545" cy="4698768"/>
          </a:xfrm>
          <a:prstGeom prst="rect">
            <a:avLst/>
          </a:prstGeom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9991022" y="6356350"/>
            <a:ext cx="136277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9FC51249-EA44-4C9E-9891-A74EFCF28156}" type="slidenum">
              <a:rPr lang="en-US">
                <a:solidFill>
                  <a:srgbClr val="595959"/>
                </a:solidFill>
              </a:rPr>
              <a:pPr>
                <a:spcAft>
                  <a:spcPts val="600"/>
                </a:spcAft>
                <a:defRPr/>
              </a:pPr>
              <a:t>14</a:t>
            </a:fld>
            <a:endParaRPr lang="en-US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2260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Vježba 5.</a:t>
            </a:r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Sanda 2015.</a:t>
            </a:r>
            <a:endParaRPr lang="en-US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graphicFrame>
        <p:nvGraphicFramePr>
          <p:cNvPr id="10" name="Tablica 9"/>
          <p:cNvGraphicFramePr>
            <a:graphicFrameLocks noGrp="1"/>
          </p:cNvGraphicFramePr>
          <p:nvPr>
            <p:extLst/>
          </p:nvPr>
        </p:nvGraphicFramePr>
        <p:xfrm>
          <a:off x="2063554" y="1844824"/>
          <a:ext cx="4176463" cy="4599877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41764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52860">
                <a:tc>
                  <a:txBody>
                    <a:bodyPr/>
                    <a:lstStyle/>
                    <a:p>
                      <a:pPr marL="173038" marR="0" lvl="1" indent="-15875" algn="just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hr-HR" sz="2400" i="1" dirty="0"/>
                        <a:t>Sliku</a:t>
                      </a:r>
                      <a:r>
                        <a:rPr lang="hr-HR" sz="2400" dirty="0"/>
                        <a:t> 6 uokviriti </a:t>
                      </a:r>
                      <a:r>
                        <a:rPr lang="hr-HR" sz="2400" b="1" i="0" dirty="0"/>
                        <a:t>na način koji pokazuje slika</a:t>
                      </a:r>
                      <a:r>
                        <a:rPr lang="hr-HR" sz="2400" b="1" i="0" baseline="0" dirty="0"/>
                        <a:t> (širina 6 </a:t>
                      </a:r>
                      <a:r>
                        <a:rPr lang="hr-HR" sz="2400" b="1" i="0" baseline="0" dirty="0" err="1"/>
                        <a:t>pt</a:t>
                      </a:r>
                      <a:r>
                        <a:rPr lang="hr-HR" sz="2400" b="1" i="0" baseline="0" dirty="0"/>
                        <a:t>).</a:t>
                      </a:r>
                      <a:r>
                        <a:rPr lang="hr-HR" sz="2400" b="1" i="0" dirty="0"/>
                        <a:t> </a:t>
                      </a:r>
                      <a:endParaRPr lang="hr-HR" sz="2400" b="0" i="0" dirty="0"/>
                    </a:p>
                  </a:txBody>
                  <a:tcPr marL="137160" marR="137160" marT="137160" marB="13716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2860">
                <a:tc>
                  <a:txBody>
                    <a:bodyPr/>
                    <a:lstStyle/>
                    <a:p>
                      <a:pPr marL="173038" marR="0" lvl="1" indent="-15875" algn="just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hr-HR" sz="2400" b="1" i="1" dirty="0">
                          <a:solidFill>
                            <a:schemeClr val="bg2"/>
                          </a:solidFill>
                        </a:rPr>
                        <a:t>Sliku 4 </a:t>
                      </a:r>
                      <a:r>
                        <a:rPr lang="hr-HR" sz="2400" dirty="0">
                          <a:solidFill>
                            <a:schemeClr val="bg2"/>
                          </a:solidFill>
                        </a:rPr>
                        <a:t>uokviriti </a:t>
                      </a:r>
                      <a:r>
                        <a:rPr lang="hr-HR" sz="2400" b="0" i="0" dirty="0">
                          <a:solidFill>
                            <a:schemeClr val="bg2"/>
                          </a:solidFill>
                        </a:rPr>
                        <a:t>na sljedeći način:</a:t>
                      </a:r>
                    </a:p>
                    <a:p>
                      <a:pPr marL="173038" marR="0" lvl="1" indent="-15875" algn="just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hr-HR" sz="2400" b="1" i="1" dirty="0">
                          <a:solidFill>
                            <a:schemeClr val="bg2"/>
                          </a:solidFill>
                        </a:rPr>
                        <a:t>Više crta; Stil crte; širina 6t;  trostruko slaganje; </a:t>
                      </a:r>
                      <a:r>
                        <a:rPr lang="hr-HR" sz="2400" b="0" i="0" dirty="0">
                          <a:solidFill>
                            <a:schemeClr val="bg2"/>
                          </a:solidFill>
                        </a:rPr>
                        <a:t>spajanje:</a:t>
                      </a:r>
                      <a:r>
                        <a:rPr lang="hr-HR" sz="2400" b="0" i="0" baseline="0" dirty="0">
                          <a:solidFill>
                            <a:schemeClr val="bg2"/>
                          </a:solidFill>
                        </a:rPr>
                        <a:t> </a:t>
                      </a:r>
                      <a:r>
                        <a:rPr lang="hr-HR" sz="2400" b="1" i="1" dirty="0">
                          <a:solidFill>
                            <a:schemeClr val="bg2"/>
                          </a:solidFill>
                        </a:rPr>
                        <a:t>Kosina;</a:t>
                      </a:r>
                      <a:r>
                        <a:rPr lang="hr-HR" sz="2400" b="1" i="1" baseline="0" dirty="0">
                          <a:solidFill>
                            <a:schemeClr val="bg2"/>
                          </a:solidFill>
                        </a:rPr>
                        <a:t> </a:t>
                      </a:r>
                      <a:r>
                        <a:rPr lang="hr-HR" sz="2400" b="0" i="0" baseline="0" dirty="0">
                          <a:solidFill>
                            <a:schemeClr val="bg2"/>
                          </a:solidFill>
                        </a:rPr>
                        <a:t>boja: </a:t>
                      </a:r>
                      <a:r>
                        <a:rPr lang="hr-HR" sz="2400" b="1" i="1" baseline="0" dirty="0">
                          <a:solidFill>
                            <a:schemeClr val="bg2"/>
                          </a:solidFill>
                        </a:rPr>
                        <a:t>plava</a:t>
                      </a:r>
                      <a:endParaRPr lang="hr-HR" sz="2400" b="0" i="1" dirty="0">
                        <a:solidFill>
                          <a:schemeClr val="bg2"/>
                        </a:solidFill>
                      </a:endParaRPr>
                    </a:p>
                  </a:txBody>
                  <a:tcPr marL="137160" marR="137160" marT="137160" marB="13716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064" y="260649"/>
            <a:ext cx="3384376" cy="302750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065" y="3467879"/>
            <a:ext cx="3384375" cy="2849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5101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Oblikovanje slike - Efekti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Sanda 2015.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grpSp>
        <p:nvGrpSpPr>
          <p:cNvPr id="9" name="Grupa 8"/>
          <p:cNvGrpSpPr/>
          <p:nvPr/>
        </p:nvGrpSpPr>
        <p:grpSpPr>
          <a:xfrm>
            <a:off x="5637257" y="2368988"/>
            <a:ext cx="4873962" cy="3248351"/>
            <a:chOff x="4216980" y="2785221"/>
            <a:chExt cx="4642826" cy="3113641"/>
          </a:xfrm>
        </p:grpSpPr>
        <p:pic>
          <p:nvPicPr>
            <p:cNvPr id="6" name="Picture 9" descr="wo252"/>
            <p:cNvPicPr>
              <a:picLocks noChangeAspect="1" noChangeArrowheads="1"/>
            </p:cNvPicPr>
            <p:nvPr/>
          </p:nvPicPr>
          <p:blipFill rotWithShape="1">
            <a:blip r:embed="rId2"/>
            <a:srcRect t="7657"/>
            <a:stretch/>
          </p:blipFill>
          <p:spPr bwMode="auto">
            <a:xfrm>
              <a:off x="4222718" y="2785221"/>
              <a:ext cx="4637088" cy="3113641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  <a:miter lim="800000"/>
              <a:headEnd/>
              <a:tailEnd/>
            </a:ln>
          </p:spPr>
        </p:pic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>
              <a:off x="4216980" y="3103725"/>
              <a:ext cx="1439863" cy="2711450"/>
            </a:xfrm>
            <a:prstGeom prst="roundRect">
              <a:avLst>
                <a:gd name="adj" fmla="val 2023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</p:grpSp>
      <p:pic>
        <p:nvPicPr>
          <p:cNvPr id="12" name="Slika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6" y="1268760"/>
            <a:ext cx="3528392" cy="5213984"/>
          </a:xfrm>
          <a:prstGeom prst="rect">
            <a:avLst/>
          </a:prstGeom>
        </p:spPr>
      </p:pic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5626400" y="2477990"/>
            <a:ext cx="863600" cy="230187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10503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E27F753-3525-4061-883F-FB2C6560B1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2116" b="33972"/>
          <a:stretch/>
        </p:blipFill>
        <p:spPr>
          <a:xfrm>
            <a:off x="6170430" y="420264"/>
            <a:ext cx="5169474" cy="4007619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Prilagođavanje slike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20505" y="1554163"/>
            <a:ext cx="5501067" cy="4525962"/>
          </a:xfrm>
        </p:spPr>
        <p:txBody>
          <a:bodyPr/>
          <a:lstStyle/>
          <a:p>
            <a:pPr algn="just"/>
            <a:r>
              <a:rPr lang="hr-HR" dirty="0"/>
              <a:t>Sliku je moguće podesiti s obzirom </a:t>
            </a:r>
            <a:r>
              <a:rPr lang="hr-HR" b="1" dirty="0"/>
              <a:t>na svjetlinu </a:t>
            </a:r>
            <a:r>
              <a:rPr lang="hr-HR" dirty="0"/>
              <a:t>i </a:t>
            </a:r>
            <a:r>
              <a:rPr lang="hr-HR" b="1" dirty="0"/>
              <a:t>kontrast, </a:t>
            </a:r>
            <a:r>
              <a:rPr lang="hr-HR" dirty="0"/>
              <a:t>moguće ju je </a:t>
            </a:r>
            <a:r>
              <a:rPr lang="hr-HR" b="1" dirty="0"/>
              <a:t>izoštriti </a:t>
            </a:r>
            <a:r>
              <a:rPr lang="hr-HR" dirty="0"/>
              <a:t>ili</a:t>
            </a:r>
            <a:r>
              <a:rPr lang="hr-HR" b="1" dirty="0"/>
              <a:t> ublažiti.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pic>
        <p:nvPicPr>
          <p:cNvPr id="7" name="Picture 5" descr="wo268"/>
          <p:cNvPicPr>
            <a:picLocks noChangeAspect="1" noChangeArrowheads="1"/>
          </p:cNvPicPr>
          <p:nvPr/>
        </p:nvPicPr>
        <p:blipFill rotWithShape="1">
          <a:blip r:embed="rId3"/>
          <a:srcRect l="1779" t="3184" r="32804" b="7457"/>
          <a:stretch/>
        </p:blipFill>
        <p:spPr bwMode="auto">
          <a:xfrm>
            <a:off x="2056028" y="3625844"/>
            <a:ext cx="3572740" cy="2374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 rotWithShape="1">
          <a:blip r:embed="rId4"/>
          <a:srcRect t="49842"/>
          <a:stretch/>
        </p:blipFill>
        <p:spPr bwMode="auto">
          <a:xfrm>
            <a:off x="5628769" y="4838617"/>
            <a:ext cx="4383419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7338678" y="929903"/>
            <a:ext cx="712895" cy="265201"/>
          </a:xfrm>
          <a:prstGeom prst="roundRect">
            <a:avLst>
              <a:gd name="adj" fmla="val 16667"/>
            </a:avLst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707952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81D06514-A300-4475-A81C-889A09C84E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09"/>
          <a:stretch/>
        </p:blipFill>
        <p:spPr>
          <a:xfrm>
            <a:off x="6567269" y="2055120"/>
            <a:ext cx="3616060" cy="2859485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Oblikovanje slike – Rotiranje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847528" y="1539376"/>
            <a:ext cx="4392488" cy="4525962"/>
          </a:xfrm>
        </p:spPr>
        <p:txBody>
          <a:bodyPr/>
          <a:lstStyle/>
          <a:p>
            <a:r>
              <a:rPr lang="hr-HR" dirty="0"/>
              <a:t>Sliku je moguće </a:t>
            </a:r>
            <a:r>
              <a:rPr lang="hr-HR" b="1" i="1" dirty="0" err="1"/>
              <a:t>rotitati</a:t>
            </a:r>
            <a:r>
              <a:rPr lang="hr-HR" b="1" i="1" dirty="0"/>
              <a:t> .</a:t>
            </a:r>
            <a:endParaRPr lang="hr-HR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Sanda 2015.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7877362" y="3168125"/>
            <a:ext cx="435935" cy="316738"/>
          </a:xfrm>
          <a:prstGeom prst="roundRect">
            <a:avLst>
              <a:gd name="adj" fmla="val 16667"/>
            </a:avLst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8068823" y="3463191"/>
            <a:ext cx="1877450" cy="1269343"/>
          </a:xfrm>
          <a:prstGeom prst="roundRect">
            <a:avLst>
              <a:gd name="adj" fmla="val 8291"/>
            </a:avLst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pic>
        <p:nvPicPr>
          <p:cNvPr id="12" name="Picture 5" descr="wo27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6261" y="4437111"/>
            <a:ext cx="3598055" cy="213401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0" name="Picture 18" descr="wo27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76301" y="2546707"/>
            <a:ext cx="266065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AutoShape 19"/>
          <p:cNvSpPr>
            <a:spLocks noChangeArrowheads="1"/>
          </p:cNvSpPr>
          <p:nvPr/>
        </p:nvSpPr>
        <p:spPr bwMode="auto">
          <a:xfrm>
            <a:off x="4020735" y="2538379"/>
            <a:ext cx="576263" cy="503237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auto">
          <a:xfrm>
            <a:off x="1789887" y="3805773"/>
            <a:ext cx="1856373" cy="1418896"/>
          </a:xfrm>
          <a:prstGeom prst="wedgeRectCallout">
            <a:avLst>
              <a:gd name="adj1" fmla="val 77329"/>
              <a:gd name="adj2" fmla="val -119548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  <a:defRPr/>
            </a:pPr>
            <a:r>
              <a:rPr lang="hr-HR" sz="2200" dirty="0">
                <a:solidFill>
                  <a:schemeClr val="accent2">
                    <a:lumMod val="50000"/>
                  </a:schemeClr>
                </a:solidFill>
              </a:rPr>
              <a:t>Rotiranje korištenjem zelene oznake.</a:t>
            </a:r>
            <a:endParaRPr lang="en-US" sz="2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5045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/>
              <a:t>Oblikovanje slike – Odraz u ogledalu horizontalno</a:t>
            </a:r>
          </a:p>
        </p:txBody>
      </p:sp>
      <p:pic>
        <p:nvPicPr>
          <p:cNvPr id="6" name="Rezervirano mjesto sadržaja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680" y="1556792"/>
            <a:ext cx="5688632" cy="4417966"/>
          </a:xfrm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173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546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934A11-67F7-4A53-8708-F2CC6B849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>
            <a:normAutofit/>
          </a:bodyPr>
          <a:lstStyle/>
          <a:p>
            <a:pPr algn="r"/>
            <a:r>
              <a:rPr lang="sr-Latn-ME">
                <a:solidFill>
                  <a:srgbClr val="FFFFFF"/>
                </a:solidFill>
              </a:rPr>
              <a:t>Umetanje slika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FDC960DA-3AF1-4CD2-9644-7A6DA00212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9" r="1" b="1257"/>
          <a:stretch/>
        </p:blipFill>
        <p:spPr>
          <a:xfrm>
            <a:off x="327547" y="321733"/>
            <a:ext cx="7058306" cy="410739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71A54B-9546-400A-A750-D07CBFE85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9319" y="917725"/>
            <a:ext cx="3424739" cy="4852362"/>
          </a:xfrm>
        </p:spPr>
        <p:txBody>
          <a:bodyPr anchor="ctr">
            <a:normAutofit/>
          </a:bodyPr>
          <a:lstStyle/>
          <a:p>
            <a:r>
              <a:rPr lang="hr-HR" dirty="0">
                <a:solidFill>
                  <a:srgbClr val="FFFFFF"/>
                </a:solidFill>
              </a:rPr>
              <a:t>Word omogućava </a:t>
            </a:r>
            <a:r>
              <a:rPr lang="hr-HR" b="1" i="1" dirty="0">
                <a:solidFill>
                  <a:srgbClr val="FFFFFF"/>
                </a:solidFill>
              </a:rPr>
              <a:t>umetanje slika </a:t>
            </a:r>
            <a:r>
              <a:rPr lang="hr-HR" dirty="0">
                <a:solidFill>
                  <a:srgbClr val="FFFFFF"/>
                </a:solidFill>
              </a:rPr>
              <a:t>u dokument.</a:t>
            </a:r>
          </a:p>
          <a:p>
            <a:pPr marL="0" indent="0">
              <a:buNone/>
            </a:pPr>
            <a:endParaRPr lang="sr-Latn-ME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5577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Oblikovanje slike – Odraz u ogledalu vertikalno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pic>
        <p:nvPicPr>
          <p:cNvPr id="6" name="Content Placeholder 5" descr="wo27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79577" y="1952357"/>
            <a:ext cx="7561263" cy="3744912"/>
          </a:xfrm>
          <a:noFill/>
        </p:spPr>
      </p:pic>
    </p:spTree>
    <p:extLst>
      <p:ext uri="{BB962C8B-B14F-4D97-AF65-F5344CB8AC3E}">
        <p14:creationId xmlns:p14="http://schemas.microsoft.com/office/powerpoint/2010/main" val="42376980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Umjetnički efekti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>
                <a:solidFill>
                  <a:schemeClr val="accent2">
                    <a:lumMod val="50000"/>
                  </a:schemeClr>
                </a:solidFill>
              </a:rPr>
              <a:t>Na slike se mogu primijeniti </a:t>
            </a:r>
            <a:r>
              <a:rPr lang="hr-HR" b="1" i="1" dirty="0">
                <a:solidFill>
                  <a:schemeClr val="accent2">
                    <a:lumMod val="50000"/>
                  </a:schemeClr>
                </a:solidFill>
              </a:rPr>
              <a:t>"umjetnički" efekti </a:t>
            </a:r>
            <a:r>
              <a:rPr lang="hr-HR" dirty="0">
                <a:solidFill>
                  <a:schemeClr val="accent2">
                    <a:lumMod val="50000"/>
                  </a:schemeClr>
                </a:solidFill>
              </a:rPr>
              <a:t>koji omogućavaju da slika bude sličnija </a:t>
            </a:r>
            <a:r>
              <a:rPr lang="hr-HR" b="1" i="1" dirty="0">
                <a:solidFill>
                  <a:schemeClr val="accent2">
                    <a:lumMod val="50000"/>
                  </a:schemeClr>
                </a:solidFill>
              </a:rPr>
              <a:t>skici</a:t>
            </a:r>
            <a:r>
              <a:rPr lang="hr-HR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hr-HR" b="1" i="1" dirty="0">
                <a:solidFill>
                  <a:schemeClr val="accent2">
                    <a:lumMod val="50000"/>
                  </a:schemeClr>
                </a:solidFill>
              </a:rPr>
              <a:t>crtežu</a:t>
            </a:r>
            <a:r>
              <a:rPr lang="hr-HR" dirty="0">
                <a:solidFill>
                  <a:schemeClr val="accent2">
                    <a:lumMod val="50000"/>
                  </a:schemeClr>
                </a:solidFill>
              </a:rPr>
              <a:t> ili </a:t>
            </a:r>
            <a:r>
              <a:rPr lang="hr-HR" b="1" i="1" dirty="0">
                <a:solidFill>
                  <a:schemeClr val="accent2">
                    <a:lumMod val="50000"/>
                  </a:schemeClr>
                </a:solidFill>
              </a:rPr>
              <a:t>umjetničkoj slici</a:t>
            </a:r>
            <a:r>
              <a:rPr lang="hr-HR" dirty="0">
                <a:solidFill>
                  <a:schemeClr val="accent2">
                    <a:lumMod val="50000"/>
                  </a:schemeClr>
                </a:solidFill>
              </a:rPr>
              <a:t>. 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Sanda 2015.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608" y="3140968"/>
            <a:ext cx="7128792" cy="3271698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7819420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screenshot of a computer&#10;&#10;Description automatically generated">
            <a:extLst>
              <a:ext uri="{FF2B5EF4-FFF2-40B4-BE49-F238E27FC236}">
                <a16:creationId xmlns:a16="http://schemas.microsoft.com/office/drawing/2014/main" id="{54E7DAA0-1645-4A83-8F44-8E2D46D845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427" y="1469171"/>
            <a:ext cx="6658708" cy="3901587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Umjetnički efekti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942535" y="1487242"/>
            <a:ext cx="4308097" cy="4378986"/>
          </a:xfrm>
        </p:spPr>
        <p:txBody>
          <a:bodyPr>
            <a:normAutofit lnSpcReduction="10000"/>
          </a:bodyPr>
          <a:lstStyle/>
          <a:p>
            <a:r>
              <a:rPr lang="hr-HR" dirty="0">
                <a:solidFill>
                  <a:schemeClr val="accent2">
                    <a:lumMod val="50000"/>
                  </a:schemeClr>
                </a:solidFill>
              </a:rPr>
              <a:t>Neki od efekata:</a:t>
            </a:r>
          </a:p>
          <a:p>
            <a:pPr lvl="1">
              <a:lnSpc>
                <a:spcPct val="130000"/>
              </a:lnSpc>
              <a:spcBef>
                <a:spcPts val="0"/>
              </a:spcBef>
            </a:pPr>
            <a:r>
              <a:rPr lang="hr-HR" dirty="0">
                <a:solidFill>
                  <a:schemeClr val="accent2">
                    <a:lumMod val="50000"/>
                  </a:schemeClr>
                </a:solidFill>
              </a:rPr>
              <a:t>Skica olovkom, </a:t>
            </a:r>
          </a:p>
          <a:p>
            <a:pPr lvl="1">
              <a:lnSpc>
                <a:spcPct val="130000"/>
              </a:lnSpc>
              <a:spcBef>
                <a:spcPts val="0"/>
              </a:spcBef>
            </a:pPr>
            <a:r>
              <a:rPr lang="hr-HR" dirty="0">
                <a:solidFill>
                  <a:schemeClr val="accent2">
                    <a:lumMod val="50000"/>
                  </a:schemeClr>
                </a:solidFill>
              </a:rPr>
              <a:t>Crtež, </a:t>
            </a:r>
          </a:p>
          <a:p>
            <a:pPr lvl="1">
              <a:lnSpc>
                <a:spcPct val="130000"/>
              </a:lnSpc>
              <a:spcBef>
                <a:spcPts val="0"/>
              </a:spcBef>
            </a:pPr>
            <a:r>
              <a:rPr lang="hr-HR" dirty="0">
                <a:solidFill>
                  <a:schemeClr val="accent2">
                    <a:lumMod val="50000"/>
                  </a:schemeClr>
                </a:solidFill>
              </a:rPr>
              <a:t>Akvarel spužvom,</a:t>
            </a:r>
          </a:p>
          <a:p>
            <a:pPr lvl="1">
              <a:lnSpc>
                <a:spcPct val="130000"/>
              </a:lnSpc>
              <a:spcBef>
                <a:spcPts val="0"/>
              </a:spcBef>
            </a:pPr>
            <a:r>
              <a:rPr lang="hr-HR" dirty="0">
                <a:solidFill>
                  <a:schemeClr val="accent2">
                    <a:lumMod val="50000"/>
                  </a:schemeClr>
                </a:solidFill>
              </a:rPr>
              <a:t>Mjehurići mozaika,</a:t>
            </a:r>
          </a:p>
          <a:p>
            <a:pPr lvl="1">
              <a:lnSpc>
                <a:spcPct val="130000"/>
              </a:lnSpc>
              <a:spcBef>
                <a:spcPts val="0"/>
              </a:spcBef>
            </a:pPr>
            <a:r>
              <a:rPr lang="hr-HR" dirty="0">
                <a:solidFill>
                  <a:schemeClr val="accent2">
                    <a:lumMod val="50000"/>
                  </a:schemeClr>
                </a:solidFill>
              </a:rPr>
              <a:t>Staklo, </a:t>
            </a:r>
          </a:p>
          <a:p>
            <a:pPr lvl="1">
              <a:lnSpc>
                <a:spcPct val="130000"/>
              </a:lnSpc>
              <a:spcBef>
                <a:spcPts val="0"/>
              </a:spcBef>
            </a:pPr>
            <a:r>
              <a:rPr lang="hr-HR" dirty="0">
                <a:solidFill>
                  <a:schemeClr val="accent2">
                    <a:lumMod val="50000"/>
                  </a:schemeClr>
                </a:solidFill>
              </a:rPr>
              <a:t>Blage pastele, </a:t>
            </a:r>
          </a:p>
          <a:p>
            <a:pPr lvl="1">
              <a:lnSpc>
                <a:spcPct val="130000"/>
              </a:lnSpc>
              <a:spcBef>
                <a:spcPts val="0"/>
              </a:spcBef>
            </a:pPr>
            <a:r>
              <a:rPr lang="hr-HR" dirty="0">
                <a:solidFill>
                  <a:schemeClr val="accent2">
                    <a:lumMod val="50000"/>
                  </a:schemeClr>
                </a:solidFill>
              </a:rPr>
              <a:t>Ovijanje plastikom,</a:t>
            </a:r>
          </a:p>
          <a:p>
            <a:pPr lvl="1">
              <a:lnSpc>
                <a:spcPct val="130000"/>
              </a:lnSpc>
              <a:spcBef>
                <a:spcPts val="0"/>
              </a:spcBef>
            </a:pPr>
            <a:r>
              <a:rPr lang="hr-HR" dirty="0">
                <a:solidFill>
                  <a:schemeClr val="accent2">
                    <a:lumMod val="50000"/>
                  </a:schemeClr>
                </a:solidFill>
              </a:rPr>
              <a:t>Fotokopija, </a:t>
            </a:r>
          </a:p>
          <a:p>
            <a:pPr lvl="1">
              <a:lnSpc>
                <a:spcPct val="130000"/>
              </a:lnSpc>
              <a:spcBef>
                <a:spcPts val="0"/>
              </a:spcBef>
            </a:pPr>
            <a:r>
              <a:rPr lang="hr-HR" dirty="0">
                <a:solidFill>
                  <a:schemeClr val="accent2">
                    <a:lumMod val="50000"/>
                  </a:schemeClr>
                </a:solidFill>
              </a:rPr>
              <a:t>Potezi bojom…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5221269" y="2034910"/>
            <a:ext cx="874731" cy="229990"/>
          </a:xfrm>
          <a:prstGeom prst="roundRect">
            <a:avLst>
              <a:gd name="adj" fmla="val 16667"/>
            </a:avLst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617736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6A499E-E8BC-4E26-A5AE-0796ECD48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99682"/>
            <a:ext cx="10515600" cy="7434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r-Latn-ME" sz="4000" dirty="0"/>
              <a:t>HVALA NA PAŽNJI</a:t>
            </a:r>
          </a:p>
        </p:txBody>
      </p:sp>
    </p:spTree>
    <p:extLst>
      <p:ext uri="{BB962C8B-B14F-4D97-AF65-F5344CB8AC3E}">
        <p14:creationId xmlns:p14="http://schemas.microsoft.com/office/powerpoint/2010/main" val="2716655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Vježba 1.</a:t>
            </a: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graphicFrame>
        <p:nvGraphicFramePr>
          <p:cNvPr id="10" name="Tablic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6958751"/>
              </p:ext>
            </p:extLst>
          </p:nvPr>
        </p:nvGraphicFramePr>
        <p:xfrm>
          <a:off x="2166910" y="1571613"/>
          <a:ext cx="8062616" cy="2577468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80626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34916">
                <a:tc>
                  <a:txBody>
                    <a:bodyPr/>
                    <a:lstStyle/>
                    <a:p>
                      <a:pPr marL="173038" marR="0" lvl="1" indent="-15875" algn="just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hr-HR" sz="2400" dirty="0"/>
                        <a:t>Otvoriti datoteku </a:t>
                      </a:r>
                      <a:r>
                        <a:rPr lang="hr-HR" sz="2400" i="1" dirty="0"/>
                        <a:t>Ulazni_uređaji .</a:t>
                      </a:r>
                      <a:endParaRPr lang="hr-HR" sz="2400" dirty="0"/>
                    </a:p>
                  </a:txBody>
                  <a:tcPr marL="137160" marR="137160" marT="137160" marB="13716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2552">
                <a:tc>
                  <a:txBody>
                    <a:bodyPr/>
                    <a:lstStyle/>
                    <a:p>
                      <a:pPr marL="174625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r-HR" sz="24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U folderu slike nalazi se </a:t>
                      </a:r>
                      <a:r>
                        <a:rPr kumimoji="0" lang="hr-HR" sz="2400" b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10</a:t>
                      </a:r>
                      <a:r>
                        <a:rPr kumimoji="0" lang="hr-HR" sz="24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slika. Slike treba umetnuti u datoteku na odgovarajuća mjesta (npr. na kraj cjeline </a:t>
                      </a:r>
                      <a:r>
                        <a:rPr kumimoji="0" lang="hr-HR" sz="24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Tastatura</a:t>
                      </a:r>
                      <a:r>
                        <a:rPr kumimoji="0" lang="hr-HR" sz="24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, slika tastature itd.).</a:t>
                      </a:r>
                    </a:p>
                  </a:txBody>
                  <a:tcPr marL="137160" marR="137160" marT="137160" marB="13716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592" y="4642391"/>
            <a:ext cx="7632848" cy="1375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186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3858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F3971A-27F3-49C2-944A-52765EF12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510" y="1487272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>
            <a:normAutofit/>
          </a:bodyPr>
          <a:lstStyle/>
          <a:p>
            <a:pPr algn="ctr"/>
            <a:r>
              <a:rPr lang="sr-Latn-ME" sz="2400">
                <a:solidFill>
                  <a:srgbClr val="FFFFFF"/>
                </a:solidFill>
              </a:rPr>
              <a:t>Oblikovanje slike 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20DFEC33-FCE5-48DF-A662-10E01606DF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466158"/>
            <a:ext cx="7188199" cy="278542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9D5DF5-35C3-41CC-AE94-6A5D9CB14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600" y="4884873"/>
            <a:ext cx="7188199" cy="1292090"/>
          </a:xfrm>
        </p:spPr>
        <p:txBody>
          <a:bodyPr>
            <a:normAutofit/>
          </a:bodyPr>
          <a:lstStyle/>
          <a:p>
            <a:r>
              <a:rPr lang="hr-HR" sz="2400" dirty="0"/>
              <a:t>Umetnutu sliku lako je oblikovati alatima iz kartice Picture </a:t>
            </a:r>
            <a:r>
              <a:rPr lang="hr-HR" sz="2400" dirty="0" err="1"/>
              <a:t>Tools</a:t>
            </a:r>
            <a:r>
              <a:rPr lang="hr-HR" sz="2400" dirty="0"/>
              <a:t> (</a:t>
            </a:r>
            <a:r>
              <a:rPr lang="hr-HR" sz="2400" b="1" i="1" dirty="0"/>
              <a:t>Format).</a:t>
            </a:r>
          </a:p>
          <a:p>
            <a:endParaRPr lang="sr-Latn-ME" sz="1800" dirty="0"/>
          </a:p>
        </p:txBody>
      </p:sp>
    </p:spTree>
    <p:extLst>
      <p:ext uri="{BB962C8B-B14F-4D97-AF65-F5344CB8AC3E}">
        <p14:creationId xmlns:p14="http://schemas.microsoft.com/office/powerpoint/2010/main" val="2011202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CDB533C-AD00-4D05-83F3-E428D414EA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5827" r="57153" b="24318"/>
          <a:stretch/>
        </p:blipFill>
        <p:spPr>
          <a:xfrm>
            <a:off x="3954973" y="3080026"/>
            <a:ext cx="2911898" cy="1250723"/>
          </a:xfrm>
          <a:prstGeom prst="rect">
            <a:avLst/>
          </a:prstGeom>
        </p:spPr>
      </p:pic>
      <p:pic>
        <p:nvPicPr>
          <p:cNvPr id="13" name="Picture 12" descr="A screenshot of a cell phone&#10;&#10;Description automatically generated">
            <a:extLst>
              <a:ext uri="{FF2B5EF4-FFF2-40B4-BE49-F238E27FC236}">
                <a16:creationId xmlns:a16="http://schemas.microsoft.com/office/drawing/2014/main" id="{9F57E89F-33F9-4CF0-A86E-2FE26710660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32" t="59306" r="22884"/>
          <a:stretch/>
        </p:blipFill>
        <p:spPr>
          <a:xfrm>
            <a:off x="1002871" y="2729447"/>
            <a:ext cx="2065054" cy="1864408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Oblikovanje slike - Veličina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idx="1"/>
          </p:nvPr>
        </p:nvSpPr>
        <p:spPr bwMode="auto">
          <a:xfrm>
            <a:off x="422031" y="1847850"/>
            <a:ext cx="11058378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Aft>
                <a:spcPct val="40000"/>
              </a:spcAft>
            </a:pPr>
            <a:r>
              <a:rPr lang="hr-HR" dirty="0"/>
              <a:t>Pri promjeni veličine </a:t>
            </a:r>
            <a:r>
              <a:rPr lang="hr-HR" b="1" i="1" dirty="0"/>
              <a:t>čuva se relativni odnos dužina stranica</a:t>
            </a:r>
            <a:r>
              <a:rPr lang="hr-HR" dirty="0"/>
              <a:t> da ne bi došlo do izobličenja slike.</a:t>
            </a:r>
          </a:p>
          <a:p>
            <a:pPr>
              <a:lnSpc>
                <a:spcPct val="120000"/>
              </a:lnSpc>
              <a:spcAft>
                <a:spcPct val="40000"/>
              </a:spcAft>
            </a:pPr>
            <a:endParaRPr lang="hr-HR" sz="2000" dirty="0"/>
          </a:p>
          <a:p>
            <a:pPr>
              <a:lnSpc>
                <a:spcPct val="120000"/>
              </a:lnSpc>
              <a:spcAft>
                <a:spcPct val="40000"/>
              </a:spcAft>
            </a:pPr>
            <a:endParaRPr lang="hr-HR" dirty="0"/>
          </a:p>
          <a:p>
            <a:pPr>
              <a:lnSpc>
                <a:spcPct val="120000"/>
              </a:lnSpc>
              <a:spcAft>
                <a:spcPct val="40000"/>
              </a:spcAft>
            </a:pPr>
            <a:endParaRPr lang="hr-HR" dirty="0"/>
          </a:p>
          <a:p>
            <a:pPr>
              <a:lnSpc>
                <a:spcPct val="120000"/>
              </a:lnSpc>
              <a:spcAft>
                <a:spcPct val="40000"/>
              </a:spcAft>
            </a:pPr>
            <a:r>
              <a:rPr lang="hr-HR" dirty="0"/>
              <a:t>Veličinu slike je moguće promijeniti </a:t>
            </a:r>
            <a:br>
              <a:rPr lang="hr-HR" dirty="0"/>
            </a:br>
            <a:r>
              <a:rPr lang="hr-HR" dirty="0"/>
              <a:t>i </a:t>
            </a:r>
            <a:r>
              <a:rPr lang="hr-HR" b="1" i="1" dirty="0"/>
              <a:t>povlačenjem oznaka </a:t>
            </a:r>
            <a:r>
              <a:rPr lang="hr-HR" dirty="0"/>
              <a:t>za promjenu </a:t>
            </a:r>
            <a:br>
              <a:rPr lang="hr-HR" dirty="0"/>
            </a:br>
            <a:r>
              <a:rPr lang="hr-HR" dirty="0"/>
              <a:t>dimenzija slike.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7" name="Picture 13" descr="wo27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19569" y="4300486"/>
            <a:ext cx="2065054" cy="2351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AutoShape 9"/>
          <p:cNvSpPr>
            <a:spLocks noChangeArrowheads="1"/>
          </p:cNvSpPr>
          <p:nvPr/>
        </p:nvSpPr>
        <p:spPr bwMode="auto">
          <a:xfrm>
            <a:off x="1002872" y="3377514"/>
            <a:ext cx="1872606" cy="861438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>
            <a:off x="1224964" y="4292115"/>
            <a:ext cx="789275" cy="284181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11" name="AutoShape 9"/>
          <p:cNvSpPr>
            <a:spLocks noChangeArrowheads="1"/>
          </p:cNvSpPr>
          <p:nvPr/>
        </p:nvSpPr>
        <p:spPr bwMode="auto">
          <a:xfrm>
            <a:off x="4369654" y="3640937"/>
            <a:ext cx="1841263" cy="259901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15162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Vježba 2.</a:t>
            </a: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graphicFrame>
        <p:nvGraphicFramePr>
          <p:cNvPr id="10" name="Tablica 9"/>
          <p:cNvGraphicFramePr>
            <a:graphicFrameLocks noGrp="1"/>
          </p:cNvGraphicFramePr>
          <p:nvPr>
            <p:extLst/>
          </p:nvPr>
        </p:nvGraphicFramePr>
        <p:xfrm>
          <a:off x="2166910" y="1571613"/>
          <a:ext cx="8062616" cy="5123018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4031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313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05608">
                <a:tc gridSpan="2">
                  <a:txBody>
                    <a:bodyPr/>
                    <a:lstStyle/>
                    <a:p>
                      <a:pPr marL="173038" marR="0" lvl="1" indent="-15875" algn="just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hr-HR" sz="2400" dirty="0"/>
                        <a:t>Umetnutim slikama podesiti dimenzije (slike su označene brojevima s obzirom na položaj slike u tekstu). </a:t>
                      </a:r>
                    </a:p>
                  </a:txBody>
                  <a:tcPr marL="137160" marR="137160" marT="137160" marB="13716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2148">
                <a:tc>
                  <a:txBody>
                    <a:bodyPr/>
                    <a:lstStyle/>
                    <a:p>
                      <a:pPr marL="457200" marR="0" lvl="1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r-HR" sz="24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slika 1, slika 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marR="0" lvl="1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r-HR" sz="24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visina 7 cm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2148">
                <a:tc>
                  <a:txBody>
                    <a:bodyPr/>
                    <a:lstStyle/>
                    <a:p>
                      <a:pPr marL="457200" marR="0" lvl="1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r-HR" sz="24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slika 2, slika 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marR="0" lvl="1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r-HR" sz="24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širina 8 cm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2148">
                <a:tc>
                  <a:txBody>
                    <a:bodyPr/>
                    <a:lstStyle/>
                    <a:p>
                      <a:pPr marL="457200" marR="0" lvl="1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hr-HR" sz="24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slika 3, slika 4,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marR="0" lvl="1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r-HR" sz="24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širina 14 cm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2148">
                <a:tc>
                  <a:txBody>
                    <a:bodyPr/>
                    <a:lstStyle/>
                    <a:p>
                      <a:pPr marL="457200" marR="0" lvl="1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hr-HR" sz="24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slika 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marR="0" lvl="1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r-HR" sz="24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visina 8 cm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5750">
                <a:tc>
                  <a:txBody>
                    <a:bodyPr/>
                    <a:lstStyle/>
                    <a:p>
                      <a:pPr marL="457200" marR="0" lvl="1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r-HR" sz="24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slika 8, slika 10</a:t>
                      </a:r>
                      <a:endParaRPr kumimoji="0" lang="hr-HR" sz="2400" b="0" kern="1200" dirty="0">
                        <a:solidFill>
                          <a:srgbClr val="FF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marR="0" lvl="1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r-HR" sz="24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visina 6 cm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5750">
                <a:tc>
                  <a:txBody>
                    <a:bodyPr/>
                    <a:lstStyle/>
                    <a:p>
                      <a:pPr marL="457200" marR="0" lvl="1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r-HR" sz="24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slika 7</a:t>
                      </a:r>
                      <a:endParaRPr kumimoji="0" lang="hr-HR" sz="2400" b="0" kern="1200" dirty="0">
                        <a:solidFill>
                          <a:srgbClr val="FF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marR="0" lvl="1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hr-HR" sz="24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širina 7 cm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6941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Vježba 2.</a:t>
            </a: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6" name="Rezervirano mjesto teksta 4"/>
          <p:cNvSpPr>
            <a:spLocks noGrp="1"/>
          </p:cNvSpPr>
          <p:nvPr>
            <p:ph type="body" sz="quarter" idx="13"/>
          </p:nvPr>
        </p:nvSpPr>
        <p:spPr>
          <a:xfrm>
            <a:off x="1952596" y="1643052"/>
            <a:ext cx="8286808" cy="1928825"/>
          </a:xfrm>
        </p:spPr>
        <p:txBody>
          <a:bodyPr/>
          <a:lstStyle/>
          <a:p>
            <a:pPr algn="just"/>
            <a:r>
              <a:rPr lang="hr-HR" dirty="0"/>
              <a:t>Nakon promjene tekst izgleda kao što pokazuje slika.</a:t>
            </a:r>
            <a:endParaRPr lang="en-US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696" y="2276872"/>
            <a:ext cx="6120680" cy="4314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491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screenshot of a cell phone&#10;&#10;Description automatically generated">
            <a:extLst>
              <a:ext uri="{FF2B5EF4-FFF2-40B4-BE49-F238E27FC236}">
                <a16:creationId xmlns:a16="http://schemas.microsoft.com/office/drawing/2014/main" id="{E654746B-9C86-4CD9-89CF-88A5D42BF5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19" r="31964"/>
          <a:stretch/>
        </p:blipFill>
        <p:spPr>
          <a:xfrm>
            <a:off x="5527026" y="2921446"/>
            <a:ext cx="1856935" cy="3954473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Razmještaj - Položaj objekta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840903" y="1865936"/>
            <a:ext cx="10891551" cy="4525962"/>
          </a:xfrm>
        </p:spPr>
        <p:txBody>
          <a:bodyPr/>
          <a:lstStyle/>
          <a:p>
            <a:pPr algn="just" eaLnBrk="1" hangingPunct="1"/>
            <a:r>
              <a:rPr lang="hr-HR" dirty="0"/>
              <a:t>Kada se u dokument dodaju slike, tabele i ostali objekti, može se odrediti položaj teksta u odnosu na njih.</a:t>
            </a:r>
          </a:p>
        </p:txBody>
      </p:sp>
      <p:pic>
        <p:nvPicPr>
          <p:cNvPr id="8" name="Slika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340" y="3628528"/>
            <a:ext cx="2743200" cy="2277022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5595246" y="3373631"/>
            <a:ext cx="499729" cy="723014"/>
          </a:xfrm>
          <a:prstGeom prst="roundRect">
            <a:avLst>
              <a:gd name="adj" fmla="val 16667"/>
            </a:avLst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8607620" y="2273792"/>
            <a:ext cx="232458" cy="46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r-HR" sz="2400" b="1" dirty="0">
                <a:solidFill>
                  <a:srgbClr val="FF3300"/>
                </a:solidFill>
              </a:rPr>
              <a:t>1</a:t>
            </a:r>
            <a:endParaRPr lang="en-US" sz="2400" b="1" dirty="0">
              <a:solidFill>
                <a:srgbClr val="FF3300"/>
              </a:solidFill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5547035" y="4221088"/>
            <a:ext cx="1958145" cy="2346058"/>
          </a:xfrm>
          <a:prstGeom prst="roundRect">
            <a:avLst>
              <a:gd name="adj" fmla="val 7979"/>
            </a:avLst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7689118" y="4421661"/>
            <a:ext cx="232458" cy="46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r-HR" sz="2400" b="1" dirty="0">
                <a:solidFill>
                  <a:srgbClr val="FF3300"/>
                </a:solidFill>
              </a:rPr>
              <a:t>2</a:t>
            </a:r>
            <a:endParaRPr lang="en-US" sz="2400" b="1" dirty="0">
              <a:solidFill>
                <a:srgbClr val="FF3300"/>
              </a:solidFill>
            </a:endParaRPr>
          </a:p>
        </p:txBody>
      </p:sp>
      <p:sp>
        <p:nvSpPr>
          <p:cNvPr id="13" name="AutoShape 5"/>
          <p:cNvSpPr>
            <a:spLocks noChangeArrowheads="1"/>
          </p:cNvSpPr>
          <p:nvPr/>
        </p:nvSpPr>
        <p:spPr bwMode="auto">
          <a:xfrm>
            <a:off x="7805347" y="2440404"/>
            <a:ext cx="789305" cy="217736"/>
          </a:xfrm>
          <a:prstGeom prst="roundRect">
            <a:avLst>
              <a:gd name="adj" fmla="val 16667"/>
            </a:avLst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5195669" y="3395578"/>
            <a:ext cx="2324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r-HR" sz="2400" b="1" dirty="0">
                <a:solidFill>
                  <a:srgbClr val="FF3300"/>
                </a:solidFill>
              </a:rPr>
              <a:t>1</a:t>
            </a:r>
            <a:endParaRPr lang="en-US" sz="2400" b="1" dirty="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346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wrap text in word">
            <a:extLst>
              <a:ext uri="{FF2B5EF4-FFF2-40B4-BE49-F238E27FC236}">
                <a16:creationId xmlns:a16="http://schemas.microsoft.com/office/drawing/2014/main" id="{6CDCA33C-DA6C-4BD5-BDF1-52382E797F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064" y="2989419"/>
            <a:ext cx="39624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Razmještaj – prelomi tekst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838200" y="1554164"/>
            <a:ext cx="10515600" cy="1730821"/>
          </a:xfrm>
        </p:spPr>
        <p:txBody>
          <a:bodyPr/>
          <a:lstStyle/>
          <a:p>
            <a:pPr algn="just"/>
            <a:r>
              <a:rPr lang="hr-HR" dirty="0"/>
              <a:t>Dodatne mogućnosti nudi naredba za prelamanje teksta – </a:t>
            </a:r>
            <a:r>
              <a:rPr lang="hr-HR" b="1" i="1" dirty="0" err="1"/>
              <a:t>Wrap</a:t>
            </a:r>
            <a:r>
              <a:rPr lang="hr-HR" b="1" i="1" dirty="0"/>
              <a:t> </a:t>
            </a:r>
            <a:r>
              <a:rPr lang="hr-HR" b="1" i="1" dirty="0" err="1"/>
              <a:t>text</a:t>
            </a:r>
            <a:r>
              <a:rPr lang="hr-HR" b="1" i="1" dirty="0"/>
              <a:t>.</a:t>
            </a:r>
            <a:r>
              <a:rPr lang="hr-HR" dirty="0"/>
              <a:t> Moguće je objekt staviti iza ili ispred teksta i sl.</a:t>
            </a:r>
          </a:p>
          <a:p>
            <a:pPr algn="just"/>
            <a:endParaRPr lang="hr-HR" dirty="0"/>
          </a:p>
          <a:p>
            <a:pPr algn="just"/>
            <a:endParaRPr lang="hr-HR" dirty="0"/>
          </a:p>
          <a:p>
            <a:pPr algn="just"/>
            <a:endParaRPr lang="hr-HR" dirty="0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2285428" y="3358660"/>
            <a:ext cx="573203" cy="673524"/>
          </a:xfrm>
          <a:prstGeom prst="roundRect">
            <a:avLst>
              <a:gd name="adj" fmla="val 16667"/>
            </a:avLst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2233530" y="4011952"/>
            <a:ext cx="1907468" cy="2344398"/>
          </a:xfrm>
          <a:prstGeom prst="roundRect">
            <a:avLst>
              <a:gd name="adj" fmla="val 7979"/>
            </a:avLst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4306044" y="4718251"/>
            <a:ext cx="232458" cy="46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r-HR" sz="2400" b="1" dirty="0">
                <a:solidFill>
                  <a:srgbClr val="FF3300"/>
                </a:solidFill>
              </a:rPr>
              <a:t>2</a:t>
            </a:r>
            <a:endParaRPr lang="en-US" sz="2400" b="1" dirty="0">
              <a:solidFill>
                <a:srgbClr val="FF3300"/>
              </a:solidFill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858630" y="3191741"/>
            <a:ext cx="232458" cy="46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r-HR" sz="2400" b="1" dirty="0">
                <a:solidFill>
                  <a:srgbClr val="FF3300"/>
                </a:solidFill>
              </a:rPr>
              <a:t>1</a:t>
            </a:r>
            <a:endParaRPr lang="en-US" sz="2400" b="1" dirty="0">
              <a:solidFill>
                <a:srgbClr val="FF3300"/>
              </a:solidFill>
            </a:endParaRPr>
          </a:p>
        </p:txBody>
      </p:sp>
      <p:pic>
        <p:nvPicPr>
          <p:cNvPr id="14" name="Slika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1316" y="2879727"/>
            <a:ext cx="2387154" cy="3342016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1545071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473</Words>
  <Application>Microsoft Office PowerPoint</Application>
  <PresentationFormat>Widescreen</PresentationFormat>
  <Paragraphs>98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Book Antiqua</vt:lpstr>
      <vt:lpstr>Calibri</vt:lpstr>
      <vt:lpstr>Wingdings</vt:lpstr>
      <vt:lpstr>Office Theme</vt:lpstr>
      <vt:lpstr>MS WORD</vt:lpstr>
      <vt:lpstr>Umetanje slika</vt:lpstr>
      <vt:lpstr>Vježba 1.</vt:lpstr>
      <vt:lpstr>Oblikovanje slike </vt:lpstr>
      <vt:lpstr>Oblikovanje slike - Veličina</vt:lpstr>
      <vt:lpstr>Vježba 2.</vt:lpstr>
      <vt:lpstr>Vježba 2.</vt:lpstr>
      <vt:lpstr>Razmještaj - Položaj objekta</vt:lpstr>
      <vt:lpstr>Razmještaj – prelomi tekst</vt:lpstr>
      <vt:lpstr>Vježba 3.</vt:lpstr>
      <vt:lpstr>PowerPoint Presentation</vt:lpstr>
      <vt:lpstr>Oblikovanje slike</vt:lpstr>
      <vt:lpstr>Vježba 4.</vt:lpstr>
      <vt:lpstr>Oblikovanje slike - Rub</vt:lpstr>
      <vt:lpstr>Vježba 5.</vt:lpstr>
      <vt:lpstr>Oblikovanje slike - Efekti</vt:lpstr>
      <vt:lpstr>Prilagođavanje slike</vt:lpstr>
      <vt:lpstr>Oblikovanje slike – Rotiranje</vt:lpstr>
      <vt:lpstr>Oblikovanje slike – Odraz u ogledalu horizontalno</vt:lpstr>
      <vt:lpstr>Oblikovanje slike – Odraz u ogledalu vertikalno</vt:lpstr>
      <vt:lpstr>Umjetnički efekti</vt:lpstr>
      <vt:lpstr>Umjetnički efekti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MS WORD</dc:title>
  <dc:creator>marija z</dc:creator>
  <cp:lastModifiedBy>marija z</cp:lastModifiedBy>
  <cp:revision>1</cp:revision>
  <dcterms:created xsi:type="dcterms:W3CDTF">2019-01-21T18:24:02Z</dcterms:created>
  <dcterms:modified xsi:type="dcterms:W3CDTF">2019-01-21T18:41:27Z</dcterms:modified>
</cp:coreProperties>
</file>