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handoutMasterIdLst>
    <p:handoutMasterId r:id="rId19"/>
  </p:handoutMasterIdLst>
  <p:sldIdLst>
    <p:sldId id="259" r:id="rId2"/>
    <p:sldId id="264" r:id="rId3"/>
    <p:sldId id="260" r:id="rId4"/>
    <p:sldId id="266" r:id="rId5"/>
    <p:sldId id="267" r:id="rId6"/>
    <p:sldId id="268" r:id="rId7"/>
    <p:sldId id="269" r:id="rId8"/>
    <p:sldId id="270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00"/>
    <a:srgbClr val="FF0066"/>
    <a:srgbClr val="00FF00"/>
    <a:srgbClr val="0033CC"/>
    <a:srgbClr val="CC0099"/>
    <a:srgbClr val="FFFF00"/>
    <a:srgbClr val="FF3399"/>
    <a:srgbClr val="FFCCFF"/>
    <a:srgbClr val="00FFFF"/>
    <a:srgbClr val="FF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538" y="96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5.wmf"/><Relationship Id="rId7" Type="http://schemas.openxmlformats.org/officeDocument/2006/relationships/image" Target="../media/image38.wmf"/><Relationship Id="rId2" Type="http://schemas.openxmlformats.org/officeDocument/2006/relationships/image" Target="../media/image24.wmf"/><Relationship Id="rId1" Type="http://schemas.openxmlformats.org/officeDocument/2006/relationships/image" Target="../media/image34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4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E31DB-5F68-4E9E-90EB-25E011F497B4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DF39D-8C1A-4718-A126-5A73DC3ED2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1629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0AC3F-92A4-4610-831B-4C4B2A303EDD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DF2AA-7281-44A6-AED2-5896CA503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018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896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181100" y="4120825"/>
            <a:ext cx="9862585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186415" y="2328077"/>
            <a:ext cx="9862585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B475C-EE7A-4FCD-B815-F2A8DDD04C51}" type="datetime1">
              <a:rPr lang="en-US" smtClean="0"/>
              <a:pPr/>
              <a:t>3/10/2021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022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sz="2800"/>
            </a:lvl2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2F18-51C0-4C33-B313-F9A9F6D67F62}" type="datetime1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603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5800" y="1348154"/>
            <a:ext cx="2743200" cy="4778010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1100" y="1348154"/>
            <a:ext cx="6921499" cy="4778010"/>
          </a:xfrm>
        </p:spPr>
        <p:txBody>
          <a:bodyPr vert="eaVert">
            <a:normAutofit/>
          </a:bodyPr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49A9D-D1A3-4E39-8446-C58DDD1F5A36}" type="datetime1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10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22376" indent="-27432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1005840" indent="-256032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280160" indent="-237744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490472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  <a:lvl6pPr marL="1700784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6pPr>
            <a:lvl7pPr marL="1920240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7pPr>
            <a:lvl8pPr marL="2139696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8pPr>
            <a:lvl9pPr marL="2331720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C1DC-296B-4A2E-B0B3-3F1F0BC81580}" type="datetime1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577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4464372"/>
            <a:ext cx="8839200" cy="1826363"/>
          </a:xfrm>
        </p:spPr>
        <p:txBody>
          <a:bodyPr tIns="0" bIns="0" anchor="t"/>
          <a:lstStyle>
            <a:lvl1pPr algn="r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0" y="3366334"/>
            <a:ext cx="8839200" cy="1066688"/>
          </a:xfrm>
        </p:spPr>
        <p:txBody>
          <a:bodyPr lIns="45720" tIns="0" rIns="45720" bIns="0" anchor="b"/>
          <a:lstStyle>
            <a:lvl1pPr marL="0" indent="0" algn="r">
              <a:buNone/>
              <a:defRPr sz="2000">
                <a:solidFill>
                  <a:schemeClr val="tx2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B7DA-7F64-4D8D-B7D7-71B7EEB83D1F}" type="datetime1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6146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8679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100" y="1600201"/>
            <a:ext cx="475488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100" y="1600201"/>
            <a:ext cx="475488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152A-2B5D-46C6-B94C-A8585212B272}" type="datetime1">
              <a:rPr lang="en-US" smtClean="0"/>
              <a:pPr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575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3050"/>
            <a:ext cx="104013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181100" y="1516912"/>
            <a:ext cx="4754880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100" y="5486400"/>
            <a:ext cx="4754880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120" y="1516912"/>
            <a:ext cx="4754880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120" y="5486400"/>
            <a:ext cx="4754880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2CD-11D2-4B03-918F-64DABB64380B}" type="datetime1">
              <a:rPr lang="en-US" smtClean="0"/>
              <a:pPr/>
              <a:t>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2664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74320"/>
            <a:ext cx="9867900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D3D10-257A-4E71-9E85-DA9121FE43A4}" type="datetime1">
              <a:rPr lang="en-US" smtClean="0"/>
              <a:pPr/>
              <a:t>3/10/2021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309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22DA-1CC6-44F6-8E5C-B677D16AD3AE}" type="datetime1">
              <a:rPr lang="en-US" smtClean="0"/>
              <a:pPr/>
              <a:t>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3860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49" y="1056575"/>
            <a:ext cx="6635265" cy="730250"/>
          </a:xfrm>
        </p:spPr>
        <p:txBody>
          <a:bodyPr tIns="0" bIns="0" anchor="t">
            <a:normAutofit/>
          </a:bodyPr>
          <a:lstStyle>
            <a:lvl1pPr algn="l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95750" y="85471"/>
            <a:ext cx="5687370" cy="914400"/>
          </a:xfrm>
        </p:spPr>
        <p:txBody>
          <a:bodyPr lIns="45720" tIns="0" rIns="45720" bIns="0" anchor="b"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95750" y="1981200"/>
            <a:ext cx="9853250" cy="415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A019F-AA92-44DF-B8C9-FB674BE342D8}" type="datetime1">
              <a:rPr lang="en-US" smtClean="0"/>
              <a:pPr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557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2459" y="1705709"/>
            <a:ext cx="3954590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bg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233269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92462" y="2998764"/>
            <a:ext cx="3954587" cy="3135335"/>
          </a:xfrm>
        </p:spPr>
        <p:txBody>
          <a:bodyPr lIns="45720" rIns="45720">
            <a:normAutofit/>
          </a:bodyPr>
          <a:lstStyle>
            <a:lvl1pPr marL="0" indent="0">
              <a:buFontTx/>
              <a:buNone/>
              <a:defRPr sz="1800" baseline="0">
                <a:solidFill>
                  <a:schemeClr val="bg1"/>
                </a:solidFill>
              </a:defRPr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/>
          <a:lstStyle/>
          <a:p>
            <a:fld id="{D60353D3-F400-4ACF-A772-8853037D4568}" type="datetime1">
              <a:rPr lang="en-US" smtClean="0"/>
              <a:pPr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136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8679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181100" y="1600201"/>
            <a:ext cx="98679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9A4735EC-60E2-4D33-9723-0FDAEEC26641}" type="datetime1">
              <a:rPr lang="en-US" smtClean="0"/>
              <a:pPr/>
              <a:t>3/10/2021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665681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bg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bg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744" userDrawn="1">
          <p15:clr>
            <a:srgbClr val="F26B43"/>
          </p15:clr>
        </p15:guide>
        <p15:guide id="3" pos="6960" userDrawn="1">
          <p15:clr>
            <a:srgbClr val="F26B43"/>
          </p15:clr>
        </p15:guide>
        <p15:guide id="4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3.pn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4.gif"/><Relationship Id="rId5" Type="http://schemas.openxmlformats.org/officeDocument/2006/relationships/oleObject" Target="../embeddings/oleObject15.bin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4.bin"/><Relationship Id="rId9" Type="http://schemas.openxmlformats.org/officeDocument/2006/relationships/oleObject" Target="../embeddings/oleObject1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4678" y="109541"/>
            <a:ext cx="9862585" cy="2795584"/>
          </a:xfrm>
        </p:spPr>
        <p:txBody>
          <a:bodyPr>
            <a:normAutofit fontScale="90000"/>
          </a:bodyPr>
          <a:lstStyle/>
          <a:p>
            <a:pPr algn="l"/>
            <a:r>
              <a:rPr lang="sr-Latn-CS" sz="4900" i="1" u="sng" dirty="0">
                <a:solidFill>
                  <a:srgbClr val="FFFF00"/>
                </a:solidFill>
                <a:latin typeface="Snap ITC" panose="04040A07060A02020202" pitchFamily="82" charset="0"/>
              </a:rPr>
              <a:t>NASTANAK I KRETANJE TALASA U RAZNIM SREDINAMA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32053" y="4019756"/>
            <a:ext cx="7858663" cy="2062103"/>
          </a:xfrm>
          <a:prstGeom prst="rect">
            <a:avLst/>
          </a:prstGeom>
          <a:ln w="3810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r>
              <a:rPr lang="sr-Latn-CS" sz="3200" b="1" i="1" dirty="0">
                <a:solidFill>
                  <a:srgbClr val="FFFF00"/>
                </a:solidFill>
                <a:latin typeface="Bookman Old Style" pitchFamily="18" charset="0"/>
              </a:rPr>
              <a:t>Poremećaj ravnoteže u jednom dijelu sredine, prenosiće na ostale djelove te sredine.Takvo prenošenje oscilacija predstavlja talase.</a:t>
            </a:r>
            <a:endParaRPr lang="en-US" sz="32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C:\Documents and Settings\Olja\Desktop\New Folder\talasno kretanje.g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5322498"/>
            <a:ext cx="1915064" cy="1535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53374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Olja\Desktop\New Folder\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075" y="3209925"/>
            <a:ext cx="10210800" cy="3321318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889059" y="82261"/>
            <a:ext cx="10394831" cy="29860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CC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CS" sz="2800" b="1" i="1" dirty="0">
                <a:solidFill>
                  <a:srgbClr val="FFFF00"/>
                </a:solidFill>
                <a:latin typeface="Bookman Old Style" pitchFamily="18" charset="0"/>
              </a:rPr>
              <a:t>Najkraće rastojanje između dvije čestice koje se nalaze u istoj fazi oscilovanja naziva se talasna dužina.</a:t>
            </a:r>
            <a:r>
              <a:rPr lang="en-US" sz="2800" dirty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en-US" sz="2800" dirty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sr-Latn-CS" sz="2800" b="1" i="1" dirty="0">
                <a:solidFill>
                  <a:srgbClr val="00FF00"/>
                </a:solidFill>
                <a:latin typeface="Bookman Old Style" pitchFamily="18" charset="0"/>
              </a:rPr>
              <a:t>Dvije čestice osciluju u istoj fazi ako su u svakom trenutku vremena podjednako udaljene od ravnotežnog položaja.</a:t>
            </a:r>
            <a:endParaRPr lang="en-US" sz="28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59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71763101"/>
              </p:ext>
            </p:extLst>
          </p:nvPr>
        </p:nvGraphicFramePr>
        <p:xfrm>
          <a:off x="0" y="228600"/>
          <a:ext cx="609600" cy="533400"/>
        </p:xfrm>
        <a:graphic>
          <a:graphicData uri="http://schemas.openxmlformats.org/presentationml/2006/ole">
            <p:oleObj spid="_x0000_s3139" name="Equation" r:id="rId3" imgW="6096000" imgH="4267200" progId="Equation.3">
              <p:embed/>
            </p:oleObj>
          </a:graphicData>
        </a:graphic>
      </p:graphicFrame>
      <p:sp>
        <p:nvSpPr>
          <p:cNvPr id="3" name="Rectangle 2"/>
          <p:cNvSpPr/>
          <p:nvPr/>
        </p:nvSpPr>
        <p:spPr>
          <a:xfrm>
            <a:off x="698930" y="257830"/>
            <a:ext cx="3018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sz="2800" b="1" dirty="0">
                <a:latin typeface="Bookman Old Style" pitchFamily="18" charset="0"/>
              </a:rPr>
              <a:t>talasna dužina.</a:t>
            </a:r>
            <a:endParaRPr lang="en-US" sz="2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76840810"/>
              </p:ext>
            </p:extLst>
          </p:nvPr>
        </p:nvGraphicFramePr>
        <p:xfrm>
          <a:off x="4410074" y="781050"/>
          <a:ext cx="1952625" cy="1638300"/>
        </p:xfrm>
        <a:graphic>
          <a:graphicData uri="http://schemas.openxmlformats.org/presentationml/2006/ole">
            <p:oleObj spid="_x0000_s3140" name="Equation" r:id="rId4" imgW="9753600" imgH="9448800" progId="Equation.3">
              <p:embed/>
            </p:oleObj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78844860"/>
              </p:ext>
            </p:extLst>
          </p:nvPr>
        </p:nvGraphicFramePr>
        <p:xfrm>
          <a:off x="19050" y="2743200"/>
          <a:ext cx="609600" cy="457200"/>
        </p:xfrm>
        <a:graphic>
          <a:graphicData uri="http://schemas.openxmlformats.org/presentationml/2006/ole">
            <p:oleObj spid="_x0000_s3141" name="Equation" r:id="rId5" imgW="5791200" imgH="3352800" progId="Equation.3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609600" y="2721233"/>
            <a:ext cx="48558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sz="2800" b="1" dirty="0">
                <a:latin typeface="Bookman Old Style" pitchFamily="18" charset="0"/>
              </a:rPr>
              <a:t>brzina prostiranja talasa.</a:t>
            </a:r>
            <a:endParaRPr lang="en-US" sz="2800" dirty="0"/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07214386"/>
              </p:ext>
            </p:extLst>
          </p:nvPr>
        </p:nvGraphicFramePr>
        <p:xfrm>
          <a:off x="4410074" y="3393772"/>
          <a:ext cx="2190750" cy="918835"/>
        </p:xfrm>
        <a:graphic>
          <a:graphicData uri="http://schemas.openxmlformats.org/presentationml/2006/ole">
            <p:oleObj spid="_x0000_s3142" name="Equation" r:id="rId6" imgW="13106400" imgH="4876800" progId="Equation.3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>
          <a:xfrm>
            <a:off x="21878" y="4461927"/>
            <a:ext cx="1088707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2800" b="1" dirty="0">
                <a:solidFill>
                  <a:srgbClr val="002060"/>
                </a:solidFill>
                <a:latin typeface="Bookman Old Style" pitchFamily="18" charset="0"/>
              </a:rPr>
              <a:t>Jedinica za talasnu dužinu je </a:t>
            </a:r>
            <a:r>
              <a:rPr lang="sr-Latn-CS" sz="2800" b="1" i="1" dirty="0">
                <a:solidFill>
                  <a:srgbClr val="002060"/>
                </a:solidFill>
                <a:latin typeface="Bookman Old Style" pitchFamily="18" charset="0"/>
              </a:rPr>
              <a:t>metar         .</a:t>
            </a:r>
            <a:endParaRPr lang="en-US" sz="2800" dirty="0">
              <a:solidFill>
                <a:srgbClr val="002060"/>
              </a:solidFill>
              <a:latin typeface="Bookman Old Style" pitchFamily="18" charset="0"/>
            </a:endParaRPr>
          </a:p>
          <a:p>
            <a:r>
              <a:rPr lang="sr-Latn-CS" sz="2800" b="1" i="1" dirty="0">
                <a:solidFill>
                  <a:srgbClr val="002060"/>
                </a:solidFill>
                <a:latin typeface="Bookman Old Style" pitchFamily="18" charset="0"/>
              </a:rPr>
              <a:t> </a:t>
            </a:r>
            <a:endParaRPr lang="en-US" sz="2800" dirty="0">
              <a:solidFill>
                <a:srgbClr val="002060"/>
              </a:solidFill>
              <a:latin typeface="Bookman Old Style" pitchFamily="18" charset="0"/>
            </a:endParaRPr>
          </a:p>
          <a:p>
            <a:endParaRPr lang="sr-Latn-CS" sz="2800" b="1" dirty="0">
              <a:solidFill>
                <a:srgbClr val="C00000"/>
              </a:solidFill>
              <a:latin typeface="Bookman Old Style" pitchFamily="18" charset="0"/>
            </a:endParaRPr>
          </a:p>
          <a:p>
            <a:r>
              <a:rPr lang="sr-Latn-CS" sz="2800" b="1" dirty="0" smtClean="0">
                <a:solidFill>
                  <a:srgbClr val="C00000"/>
                </a:solidFill>
                <a:latin typeface="Bookman Old Style" pitchFamily="18" charset="0"/>
              </a:rPr>
              <a:t>Jedinica </a:t>
            </a:r>
            <a:r>
              <a:rPr lang="sr-Latn-CS" sz="2800" b="1" dirty="0">
                <a:solidFill>
                  <a:srgbClr val="C00000"/>
                </a:solidFill>
                <a:latin typeface="Bookman Old Style" pitchFamily="18" charset="0"/>
              </a:rPr>
              <a:t>za brzinu prostiranja talasa je           </a:t>
            </a:r>
            <a:r>
              <a:rPr lang="sr-Latn-CS" sz="2800" b="1" i="1" dirty="0">
                <a:solidFill>
                  <a:srgbClr val="C00000"/>
                </a:solidFill>
                <a:latin typeface="Bookman Old Style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Bookman Old Style" pitchFamily="18" charset="0"/>
            </a:endParaRPr>
          </a:p>
          <a:p>
            <a:endParaRPr lang="en-US" dirty="0"/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72118685"/>
              </p:ext>
            </p:extLst>
          </p:nvPr>
        </p:nvGraphicFramePr>
        <p:xfrm>
          <a:off x="6981825" y="4286474"/>
          <a:ext cx="762000" cy="590550"/>
        </p:xfrm>
        <a:graphic>
          <a:graphicData uri="http://schemas.openxmlformats.org/presentationml/2006/ole">
            <p:oleObj spid="_x0000_s3143" name="Equation" r:id="rId7" imgW="6705600" imgH="5181600" progId="Equation.3">
              <p:embed/>
            </p:oleObj>
          </a:graphicData>
        </a:graphic>
      </p:graphicFrame>
      <p:graphicFrame>
        <p:nvGraphicFramePr>
          <p:cNvPr id="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68619968"/>
              </p:ext>
            </p:extLst>
          </p:nvPr>
        </p:nvGraphicFramePr>
        <p:xfrm>
          <a:off x="7505700" y="4919351"/>
          <a:ext cx="990600" cy="1219200"/>
        </p:xfrm>
        <a:graphic>
          <a:graphicData uri="http://schemas.openxmlformats.org/presentationml/2006/ole">
            <p:oleObj spid="_x0000_s3144" name="Equation" r:id="rId8" imgW="9144000" imgH="10363200" progId="Equation.3">
              <p:embed/>
            </p:oleObj>
          </a:graphicData>
        </a:graphic>
      </p:graphicFrame>
      <p:pic>
        <p:nvPicPr>
          <p:cNvPr id="11" name="Picture 2" descr="C:\Documents and Settings\Olja\Desktop\New Folder\talasno kretanje.gif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563224" y="5276849"/>
            <a:ext cx="1628775" cy="1581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1904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824" y="117693"/>
            <a:ext cx="11953875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4000" b="1" i="1" u="sng" dirty="0">
                <a:solidFill>
                  <a:srgbClr val="FFFF00"/>
                </a:solidFill>
                <a:latin typeface="Ravie" panose="04040805050809020602" pitchFamily="82" charset="0"/>
              </a:rPr>
              <a:t>JEDNAČINA TALASA</a:t>
            </a:r>
            <a:r>
              <a:rPr lang="en-US" sz="2800" dirty="0">
                <a:latin typeface="Bookman Old Style" pitchFamily="18" charset="0"/>
              </a:rPr>
              <a:t/>
            </a:r>
            <a:br>
              <a:rPr lang="en-US" sz="2800" dirty="0">
                <a:latin typeface="Bookman Old Style" pitchFamily="18" charset="0"/>
              </a:rPr>
            </a:br>
            <a:r>
              <a:rPr lang="sr-Latn-CS" sz="2800" b="1" i="1" dirty="0">
                <a:latin typeface="Bookman Old Style" pitchFamily="18" charset="0"/>
              </a:rPr>
              <a:t> </a:t>
            </a:r>
            <a:r>
              <a:rPr lang="en-US" sz="2800" dirty="0">
                <a:latin typeface="Bookman Old Style" pitchFamily="18" charset="0"/>
              </a:rPr>
              <a:t/>
            </a:r>
            <a:br>
              <a:rPr lang="en-US" sz="2800" dirty="0">
                <a:latin typeface="Bookman Old Style" pitchFamily="18" charset="0"/>
              </a:rPr>
            </a:br>
            <a:r>
              <a:rPr lang="sr-Latn-CS" sz="2800" b="1" dirty="0">
                <a:solidFill>
                  <a:srgbClr val="002060"/>
                </a:solidFill>
                <a:latin typeface="Bookman Old Style" pitchFamily="18" charset="0"/>
              </a:rPr>
              <a:t>Talasno kretanje je veoma složen proces.</a:t>
            </a:r>
            <a:r>
              <a:rPr lang="en-US" sz="2800" dirty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en-US" sz="2800" dirty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sr-Latn-CS" sz="2800" b="1" dirty="0">
                <a:solidFill>
                  <a:srgbClr val="FF0066"/>
                </a:solidFill>
                <a:latin typeface="Bookman Old Style" pitchFamily="18" charset="0"/>
              </a:rPr>
              <a:t>Za opisivanje tog kretanja potrebno je dublje poznavanje određenih oblasti matematike.</a:t>
            </a:r>
            <a:r>
              <a:rPr lang="en-US" sz="2800" dirty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en-US" sz="2800" dirty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sr-Latn-CS" sz="2800" b="1" dirty="0">
                <a:solidFill>
                  <a:srgbClr val="0033CC"/>
                </a:solidFill>
                <a:latin typeface="Bookman Old Style" pitchFamily="18" charset="0"/>
              </a:rPr>
              <a:t>Jednačinu talasnog kretanja izvešćemo za najjednostavniji slučaj.</a:t>
            </a:r>
            <a:r>
              <a:rPr lang="en-US" sz="2800" dirty="0">
                <a:solidFill>
                  <a:srgbClr val="0033CC"/>
                </a:solidFill>
                <a:latin typeface="Bookman Old Style" pitchFamily="18" charset="0"/>
              </a:rPr>
              <a:t/>
            </a:r>
            <a:br>
              <a:rPr lang="en-US" sz="2800" dirty="0">
                <a:solidFill>
                  <a:srgbClr val="0033CC"/>
                </a:solidFill>
                <a:latin typeface="Bookman Old Style" pitchFamily="18" charset="0"/>
              </a:rPr>
            </a:br>
            <a:r>
              <a:rPr lang="sr-Latn-CS" sz="2800" b="1" i="1" dirty="0" smtClean="0">
                <a:latin typeface="Bookman Old Style" pitchFamily="18" charset="0"/>
              </a:rPr>
              <a:t>Pretpostavimo </a:t>
            </a:r>
            <a:r>
              <a:rPr lang="sr-Latn-CS" sz="2800" b="1" i="1" dirty="0">
                <a:latin typeface="Bookman Old Style" pitchFamily="18" charset="0"/>
              </a:rPr>
              <a:t>da  neka  čestica harmonijski osciluje u homogenoj i izotropnoj sredini.</a:t>
            </a:r>
            <a:r>
              <a:rPr lang="en-US" sz="2800" dirty="0">
                <a:latin typeface="Bookman Old Style" pitchFamily="18" charset="0"/>
              </a:rPr>
              <a:t/>
            </a:r>
            <a:br>
              <a:rPr lang="en-US" sz="2800" dirty="0">
                <a:latin typeface="Bookman Old Style" pitchFamily="18" charset="0"/>
              </a:rPr>
            </a:br>
            <a:r>
              <a:rPr lang="sr-Latn-CS" sz="2800" b="1" i="1" dirty="0">
                <a:solidFill>
                  <a:srgbClr val="FF0000"/>
                </a:solidFill>
                <a:latin typeface="Bookman Old Style" pitchFamily="18" charset="0"/>
              </a:rPr>
              <a:t>U takvoj sredini talasi koji potiču od nekog izvora kreću se ravnopravno u svim pravcima.</a:t>
            </a:r>
            <a:r>
              <a:rPr lang="en-US" sz="2800" dirty="0">
                <a:latin typeface="Bookman Old Style" pitchFamily="18" charset="0"/>
              </a:rPr>
              <a:t/>
            </a:r>
            <a:br>
              <a:rPr lang="en-US" sz="2800" dirty="0">
                <a:latin typeface="Bookman Old Style" pitchFamily="18" charset="0"/>
              </a:rPr>
            </a:br>
            <a:r>
              <a:rPr lang="sr-Latn-CS" sz="2800" b="1" i="1" dirty="0">
                <a:solidFill>
                  <a:srgbClr val="CC0099"/>
                </a:solidFill>
                <a:latin typeface="Bookman Old Style" pitchFamily="18" charset="0"/>
              </a:rPr>
              <a:t>Stoga je dovoljno odabrati samo jedan pravac.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sr-Latn-CS" sz="2800" b="1" i="1" dirty="0">
                <a:solidFill>
                  <a:srgbClr val="00FF00"/>
                </a:solidFill>
                <a:latin typeface="Bookman Old Style" pitchFamily="18" charset="0"/>
              </a:rPr>
              <a:t>Neka se talasi kreću duž pozitivnog </a:t>
            </a:r>
            <a:r>
              <a:rPr lang="sr-Latn-CS" sz="2800" b="1" i="1" dirty="0" smtClean="0">
                <a:solidFill>
                  <a:srgbClr val="00FF00"/>
                </a:solidFill>
                <a:latin typeface="Bookman Old Style" pitchFamily="18" charset="0"/>
              </a:rPr>
              <a:t>smjera        ose</a:t>
            </a:r>
            <a:r>
              <a:rPr lang="sr-Latn-CS" sz="2800" b="1" i="1" dirty="0">
                <a:solidFill>
                  <a:srgbClr val="00FF00"/>
                </a:solidFill>
                <a:latin typeface="Bookman Old Style" pitchFamily="18" charset="0"/>
              </a:rPr>
              <a:t>.</a:t>
            </a:r>
            <a:endParaRPr lang="en-US" sz="2800" dirty="0">
              <a:solidFill>
                <a:srgbClr val="00FF00"/>
              </a:solidFill>
            </a:endParaRPr>
          </a:p>
        </p:txBody>
      </p:sp>
      <p:graphicFrame>
        <p:nvGraphicFramePr>
          <p:cNvPr id="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63999694"/>
              </p:ext>
            </p:extLst>
          </p:nvPr>
        </p:nvGraphicFramePr>
        <p:xfrm>
          <a:off x="8512655" y="5503262"/>
          <a:ext cx="685800" cy="381000"/>
        </p:xfrm>
        <a:graphic>
          <a:graphicData uri="http://schemas.openxmlformats.org/presentationml/2006/ole">
            <p:oleObj spid="_x0000_s4107" name="Equation" r:id="rId3" imgW="6096000" imgH="3962400" progId="Equation.3">
              <p:embed/>
            </p:oleObj>
          </a:graphicData>
        </a:graphic>
      </p:graphicFrame>
      <p:pic>
        <p:nvPicPr>
          <p:cNvPr id="4" name="Picture 2" descr="C:\Documents and Settings\Olja\Desktop\New Folder\talasno kretanje.gi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563224" y="5276849"/>
            <a:ext cx="1628775" cy="1581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4617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-1"/>
            <a:ext cx="81248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54377870"/>
              </p:ext>
            </p:extLst>
          </p:nvPr>
        </p:nvGraphicFramePr>
        <p:xfrm>
          <a:off x="85725" y="3389620"/>
          <a:ext cx="3505200" cy="847725"/>
        </p:xfrm>
        <a:graphic>
          <a:graphicData uri="http://schemas.openxmlformats.org/presentationml/2006/ole">
            <p:oleObj spid="_x0000_s5162" name="Equation" r:id="rId4" imgW="22860000" imgH="5486400" progId="Equation.3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>
          <a:xfrm>
            <a:off x="3799411" y="3531870"/>
            <a:ext cx="7024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sz="2800" i="1" dirty="0" smtClean="0">
                <a:solidFill>
                  <a:srgbClr val="002060"/>
                </a:solidFill>
                <a:latin typeface="Bookman Old Style" pitchFamily="18" charset="0"/>
              </a:rPr>
              <a:t>- </a:t>
            </a:r>
            <a:r>
              <a:rPr lang="sr-Latn-CS" sz="2800" b="1" dirty="0" smtClean="0">
                <a:solidFill>
                  <a:srgbClr val="002060"/>
                </a:solidFill>
                <a:latin typeface="Bookman Old Style" pitchFamily="18" charset="0"/>
              </a:rPr>
              <a:t>jednačina </a:t>
            </a:r>
            <a:r>
              <a:rPr lang="sr-Latn-CS" sz="2800" b="1" dirty="0">
                <a:solidFill>
                  <a:srgbClr val="002060"/>
                </a:solidFill>
                <a:latin typeface="Bookman Old Style" pitchFamily="18" charset="0"/>
              </a:rPr>
              <a:t>oscilovanja izvora talasa.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725" y="4419600"/>
            <a:ext cx="1107757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2800" b="1" dirty="0">
                <a:solidFill>
                  <a:srgbClr val="FF0000"/>
                </a:solidFill>
                <a:latin typeface="Bookman Old Style" pitchFamily="18" charset="0"/>
              </a:rPr>
              <a:t>Nađimo jednačinu oscilovanja čestice       koja se nalazi na nekom rastojanju      od izvora (tačka      ).</a:t>
            </a:r>
            <a:r>
              <a:rPr lang="en-US" sz="2800" dirty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en-US" sz="2800" dirty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sr-Latn-CS" sz="2800" b="1" dirty="0">
                <a:solidFill>
                  <a:srgbClr val="FF0000"/>
                </a:solidFill>
                <a:latin typeface="Bookman Old Style" pitchFamily="18" charset="0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en-US" sz="2800" dirty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sr-Latn-CS" sz="2800" b="1" dirty="0" smtClean="0">
                <a:solidFill>
                  <a:srgbClr val="FF0000"/>
                </a:solidFill>
                <a:latin typeface="Bookman Old Style" pitchFamily="18" charset="0"/>
              </a:rPr>
              <a:t>Oscilovanje </a:t>
            </a:r>
            <a:r>
              <a:rPr lang="sr-Latn-CS" sz="2800" b="1" dirty="0">
                <a:solidFill>
                  <a:srgbClr val="FF0000"/>
                </a:solidFill>
                <a:latin typeface="Bookman Old Style" pitchFamily="18" charset="0"/>
              </a:rPr>
              <a:t>te čestice započinje sa zakašnjenjem </a:t>
            </a:r>
            <a:r>
              <a:rPr lang="en-US" dirty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Bookman Old Style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1886734"/>
              </p:ext>
            </p:extLst>
          </p:nvPr>
        </p:nvGraphicFramePr>
        <p:xfrm>
          <a:off x="7258050" y="4419600"/>
          <a:ext cx="533400" cy="419100"/>
        </p:xfrm>
        <a:graphic>
          <a:graphicData uri="http://schemas.openxmlformats.org/presentationml/2006/ole">
            <p:oleObj spid="_x0000_s5163" name="Equation" r:id="rId5" imgW="4876800" imgH="396240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8094421"/>
              </p:ext>
            </p:extLst>
          </p:nvPr>
        </p:nvGraphicFramePr>
        <p:xfrm>
          <a:off x="3552825" y="4838700"/>
          <a:ext cx="457200" cy="457200"/>
        </p:xfrm>
        <a:graphic>
          <a:graphicData uri="http://schemas.openxmlformats.org/presentationml/2006/ole">
            <p:oleObj spid="_x0000_s5164" name="Equation" r:id="rId6" imgW="4267200" imgH="5486400" progId="Equation.3">
              <p:embed/>
            </p:oleObj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29532648"/>
              </p:ext>
            </p:extLst>
          </p:nvPr>
        </p:nvGraphicFramePr>
        <p:xfrm>
          <a:off x="7296150" y="4838700"/>
          <a:ext cx="457200" cy="457200"/>
        </p:xfrm>
        <a:graphic>
          <a:graphicData uri="http://schemas.openxmlformats.org/presentationml/2006/ole">
            <p:oleObj spid="_x0000_s5165" name="Equation" r:id="rId7" imgW="3657600" imgH="4267200" progId="Equation.3">
              <p:embed/>
            </p:oleObj>
          </a:graphicData>
        </a:graphic>
      </p:graphicFrame>
      <p:pic>
        <p:nvPicPr>
          <p:cNvPr id="9" name="Picture 2" descr="C:\Documents and Settings\Olja\Desktop\New Folder\talasno kretanje.gif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563224" y="5276849"/>
            <a:ext cx="1628775" cy="1581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8769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85886612"/>
              </p:ext>
            </p:extLst>
          </p:nvPr>
        </p:nvGraphicFramePr>
        <p:xfrm>
          <a:off x="991728" y="187374"/>
          <a:ext cx="1828800" cy="1294699"/>
        </p:xfrm>
        <a:graphic>
          <a:graphicData uri="http://schemas.openxmlformats.org/presentationml/2006/ole">
            <p:oleObj spid="_x0000_s6240" name="Equation" r:id="rId3" imgW="13716000" imgH="10363200" progId="Equation.3">
              <p:embed/>
            </p:oleObj>
          </a:graphicData>
        </a:graphic>
      </p:graphicFrame>
      <p:sp>
        <p:nvSpPr>
          <p:cNvPr id="3" name="Rectangle 2"/>
          <p:cNvSpPr/>
          <p:nvPr/>
        </p:nvSpPr>
        <p:spPr>
          <a:xfrm>
            <a:off x="34415" y="1500775"/>
            <a:ext cx="5682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sz="2800" b="1" dirty="0">
                <a:solidFill>
                  <a:srgbClr val="002060"/>
                </a:solidFill>
                <a:latin typeface="Bookman Old Style" pitchFamily="18" charset="0"/>
              </a:rPr>
              <a:t>u odnosu na početnu česticu.</a:t>
            </a:r>
            <a:endParaRPr lang="en-US" sz="2800" dirty="0">
              <a:solidFill>
                <a:srgbClr val="00206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80096216"/>
              </p:ext>
            </p:extLst>
          </p:nvPr>
        </p:nvGraphicFramePr>
        <p:xfrm>
          <a:off x="3200400" y="536109"/>
          <a:ext cx="609600" cy="400050"/>
        </p:xfrm>
        <a:graphic>
          <a:graphicData uri="http://schemas.openxmlformats.org/presentationml/2006/ole">
            <p:oleObj spid="_x0000_s6241" name="Equation" r:id="rId4" imgW="5791200" imgH="3352800" progId="Equation.3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3877802" y="445530"/>
            <a:ext cx="4885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2800" b="1" dirty="0">
                <a:solidFill>
                  <a:srgbClr val="002060"/>
                </a:solidFill>
                <a:latin typeface="Bookman Old Style" pitchFamily="18" charset="0"/>
              </a:rPr>
              <a:t>brzina kretanja </a:t>
            </a:r>
            <a:r>
              <a:rPr lang="sr-Latn-CS" sz="2800" b="1" dirty="0" smtClean="0">
                <a:solidFill>
                  <a:srgbClr val="002060"/>
                </a:solidFill>
                <a:latin typeface="Bookman Old Style" pitchFamily="18" charset="0"/>
              </a:rPr>
              <a:t>talasa</a:t>
            </a:r>
            <a:endParaRPr lang="en-US" sz="2800" dirty="0">
              <a:solidFill>
                <a:srgbClr val="00206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27656238"/>
              </p:ext>
            </p:extLst>
          </p:nvPr>
        </p:nvGraphicFramePr>
        <p:xfrm>
          <a:off x="177290" y="2147633"/>
          <a:ext cx="4625431" cy="857453"/>
        </p:xfrm>
        <a:graphic>
          <a:graphicData uri="http://schemas.openxmlformats.org/presentationml/2006/ole">
            <p:oleObj spid="_x0000_s6242" name="Equation" r:id="rId5" imgW="31699200" imgH="5486400" progId="Equation.3">
              <p:embed/>
            </p:oleObj>
          </a:graphicData>
        </a:graphic>
      </p:graphicFrame>
      <p:sp>
        <p:nvSpPr>
          <p:cNvPr id="7" name="Rectangle 6"/>
          <p:cNvSpPr/>
          <p:nvPr/>
        </p:nvSpPr>
        <p:spPr>
          <a:xfrm>
            <a:off x="4625430" y="2310356"/>
            <a:ext cx="670923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2800" b="1" i="1" dirty="0" smtClean="0">
                <a:solidFill>
                  <a:srgbClr val="FFFF00"/>
                </a:solidFill>
                <a:latin typeface="Bookman Old Style" pitchFamily="18" charset="0"/>
              </a:rPr>
              <a:t>  - jednačina </a:t>
            </a:r>
            <a:r>
              <a:rPr lang="sr-Latn-CS" sz="2800" b="1" i="1" dirty="0">
                <a:solidFill>
                  <a:srgbClr val="FFFF00"/>
                </a:solidFill>
                <a:latin typeface="Bookman Old Style" pitchFamily="18" charset="0"/>
              </a:rPr>
              <a:t>talasnog kretanja </a:t>
            </a:r>
            <a:endParaRPr lang="sr-Latn-CS" sz="2800" b="1" i="1" dirty="0" smtClean="0">
              <a:solidFill>
                <a:srgbClr val="FFFF00"/>
              </a:solidFill>
              <a:latin typeface="Bookman Old Style" pitchFamily="18" charset="0"/>
            </a:endParaRPr>
          </a:p>
          <a:p>
            <a:r>
              <a:rPr lang="sr-Latn-CS" sz="2800" b="1" i="1" dirty="0" smtClean="0">
                <a:solidFill>
                  <a:srgbClr val="FFFF00"/>
                </a:solidFill>
                <a:latin typeface="Bookman Old Style" pitchFamily="18" charset="0"/>
              </a:rPr>
              <a:t>    </a:t>
            </a:r>
            <a:r>
              <a:rPr lang="sr-Latn-CS" sz="2800" b="1" i="1" dirty="0" smtClean="0">
                <a:latin typeface="Bookman Old Style" pitchFamily="18" charset="0"/>
              </a:rPr>
              <a:t>( </a:t>
            </a:r>
            <a:r>
              <a:rPr lang="sr-Latn-CS" sz="2800" b="1" dirty="0">
                <a:latin typeface="Bookman Old Style" pitchFamily="18" charset="0"/>
              </a:rPr>
              <a:t>jednačina  oscilovanja </a:t>
            </a:r>
            <a:endParaRPr lang="sr-Latn-CS" sz="2800" b="1" dirty="0" smtClean="0">
              <a:latin typeface="Bookman Old Style" pitchFamily="18" charset="0"/>
            </a:endParaRPr>
          </a:p>
          <a:p>
            <a:r>
              <a:rPr lang="sr-Latn-CS" sz="2800" b="1" dirty="0">
                <a:latin typeface="Bookman Old Style" pitchFamily="18" charset="0"/>
              </a:rPr>
              <a:t> </a:t>
            </a:r>
            <a:r>
              <a:rPr lang="sr-Latn-CS" sz="2800" b="1" dirty="0" smtClean="0">
                <a:latin typeface="Bookman Old Style" pitchFamily="18" charset="0"/>
              </a:rPr>
              <a:t>   čestice       </a:t>
            </a:r>
            <a:r>
              <a:rPr lang="sr-Latn-CS" sz="2800" b="1" dirty="0">
                <a:latin typeface="Bookman Old Style" pitchFamily="18" charset="0"/>
              </a:rPr>
              <a:t>koja se nalazi na </a:t>
            </a:r>
            <a:endParaRPr lang="sr-Latn-CS" sz="2800" b="1" dirty="0" smtClean="0">
              <a:latin typeface="Bookman Old Style" pitchFamily="18" charset="0"/>
            </a:endParaRPr>
          </a:p>
          <a:p>
            <a:r>
              <a:rPr lang="sr-Latn-CS" sz="2800" b="1" dirty="0">
                <a:latin typeface="Bookman Old Style" pitchFamily="18" charset="0"/>
              </a:rPr>
              <a:t> </a:t>
            </a:r>
            <a:r>
              <a:rPr lang="sr-Latn-CS" sz="2800" b="1" dirty="0" smtClean="0">
                <a:latin typeface="Bookman Old Style" pitchFamily="18" charset="0"/>
              </a:rPr>
              <a:t>   rastojanju </a:t>
            </a:r>
            <a:r>
              <a:rPr lang="sr-Latn-CS" sz="2800" b="1" i="1" dirty="0" smtClean="0">
                <a:latin typeface="Bookman Old Style" pitchFamily="18" charset="0"/>
              </a:rPr>
              <a:t>     </a:t>
            </a:r>
            <a:r>
              <a:rPr lang="sr-Latn-CS" sz="2800" b="1" dirty="0">
                <a:latin typeface="Bookman Old Style" pitchFamily="18" charset="0"/>
              </a:rPr>
              <a:t>od izvora talasa ).</a:t>
            </a:r>
            <a:r>
              <a:rPr lang="en-US" dirty="0"/>
              <a:t/>
            </a:r>
            <a:br>
              <a:rPr lang="en-US" dirty="0"/>
            </a:br>
            <a:r>
              <a:rPr lang="sr-Latn-CS" dirty="0"/>
              <a:t> 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95744191"/>
              </p:ext>
            </p:extLst>
          </p:nvPr>
        </p:nvGraphicFramePr>
        <p:xfrm>
          <a:off x="6701881" y="3241929"/>
          <a:ext cx="457200" cy="381000"/>
        </p:xfrm>
        <a:graphic>
          <a:graphicData uri="http://schemas.openxmlformats.org/presentationml/2006/ole">
            <p:oleObj spid="_x0000_s6243" name="Equation" r:id="rId6" imgW="4876800" imgH="3962400" progId="Equation.3">
              <p:embed/>
            </p:oleObj>
          </a:graphicData>
        </a:graphic>
      </p:graphicFrame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93831032"/>
              </p:ext>
            </p:extLst>
          </p:nvPr>
        </p:nvGraphicFramePr>
        <p:xfrm>
          <a:off x="7244805" y="3572240"/>
          <a:ext cx="381000" cy="457200"/>
        </p:xfrm>
        <a:graphic>
          <a:graphicData uri="http://schemas.openxmlformats.org/presentationml/2006/ole">
            <p:oleObj spid="_x0000_s6244" name="Equation" r:id="rId7" imgW="4267200" imgH="5486400" progId="Equation.3">
              <p:embed/>
            </p:oleObj>
          </a:graphicData>
        </a:graphic>
      </p:graphicFrame>
      <p:graphicFrame>
        <p:nvGraphicFramePr>
          <p:cNvPr id="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44770323"/>
              </p:ext>
            </p:extLst>
          </p:nvPr>
        </p:nvGraphicFramePr>
        <p:xfrm>
          <a:off x="177290" y="4029440"/>
          <a:ext cx="4625431" cy="1310069"/>
        </p:xfrm>
        <a:graphic>
          <a:graphicData uri="http://schemas.openxmlformats.org/presentationml/2006/ole">
            <p:oleObj spid="_x0000_s6245" name="Equation" r:id="rId8" imgW="32308800" imgH="9448800" progId="Equation.3">
              <p:embed/>
            </p:oleObj>
          </a:graphicData>
        </a:graphic>
      </p:graphicFrame>
      <p:graphicFrame>
        <p:nvGraphicFramePr>
          <p:cNvPr id="1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40175800"/>
              </p:ext>
            </p:extLst>
          </p:nvPr>
        </p:nvGraphicFramePr>
        <p:xfrm>
          <a:off x="3200400" y="5740186"/>
          <a:ext cx="1887078" cy="738934"/>
        </p:xfrm>
        <a:graphic>
          <a:graphicData uri="http://schemas.openxmlformats.org/presentationml/2006/ole">
            <p:oleObj spid="_x0000_s6246" name="Equation" r:id="rId9" imgW="13411200" imgH="4267200" progId="Equation.3">
              <p:embed/>
            </p:oleObj>
          </a:graphicData>
        </a:graphic>
      </p:graphicFrame>
      <p:graphicFrame>
        <p:nvGraphicFramePr>
          <p:cNvPr id="12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85371380"/>
              </p:ext>
            </p:extLst>
          </p:nvPr>
        </p:nvGraphicFramePr>
        <p:xfrm>
          <a:off x="6051278" y="5219700"/>
          <a:ext cx="1959247" cy="1492219"/>
        </p:xfrm>
        <a:graphic>
          <a:graphicData uri="http://schemas.openxmlformats.org/presentationml/2006/ole">
            <p:oleObj spid="_x0000_s6247" name="Equation" r:id="rId10" imgW="12496800" imgH="9448800" progId="Equation.3">
              <p:embed/>
            </p:oleObj>
          </a:graphicData>
        </a:graphic>
      </p:graphicFrame>
      <p:sp>
        <p:nvSpPr>
          <p:cNvPr id="13" name="Subtitle 2"/>
          <p:cNvSpPr txBox="1">
            <a:spLocks/>
          </p:cNvSpPr>
          <p:nvPr/>
        </p:nvSpPr>
        <p:spPr>
          <a:xfrm>
            <a:off x="2875898" y="4409174"/>
            <a:ext cx="8834438" cy="951278"/>
          </a:xfrm>
          <a:prstGeom prst="rect">
            <a:avLst/>
          </a:prstGeom>
        </p:spPr>
        <p:txBody>
          <a:bodyPr/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sr-Latn-CS" sz="2400" i="1" dirty="0" smtClean="0">
                <a:solidFill>
                  <a:schemeClr val="tx1"/>
                </a:solidFill>
                <a:latin typeface="Bookman Old Style" pitchFamily="18" charset="0"/>
              </a:rPr>
              <a:t>                      </a:t>
            </a:r>
            <a:r>
              <a:rPr lang="sr-Latn-CS" sz="2800" i="1" dirty="0" smtClean="0">
                <a:solidFill>
                  <a:srgbClr val="00FFFF"/>
                </a:solidFill>
                <a:latin typeface="Bookman Old Style" pitchFamily="18" charset="0"/>
              </a:rPr>
              <a:t>- </a:t>
            </a:r>
            <a:r>
              <a:rPr lang="sr-Latn-CS" sz="2800" b="1" i="1" dirty="0" smtClean="0">
                <a:solidFill>
                  <a:srgbClr val="00FFFF"/>
                </a:solidFill>
                <a:latin typeface="Bookman Old Style" pitchFamily="18" charset="0"/>
              </a:rPr>
              <a:t>jednačina talasnog kretanja</a:t>
            </a:r>
            <a:endParaRPr lang="en-US" sz="2800" dirty="0" smtClean="0">
              <a:solidFill>
                <a:srgbClr val="00FFFF"/>
              </a:solidFill>
              <a:latin typeface="Bookman Old Style" pitchFamily="18" charset="0"/>
            </a:endParaRPr>
          </a:p>
          <a:p>
            <a:endParaRPr lang="sr-Latn-CS" sz="2400" i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endParaRPr lang="en-US" dirty="0"/>
          </a:p>
        </p:txBody>
      </p:sp>
      <p:pic>
        <p:nvPicPr>
          <p:cNvPr id="14" name="Picture 2" descr="C:\Documents and Settings\Olja\Desktop\New Folder\talasno kretanje.gif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563224" y="5276849"/>
            <a:ext cx="1628775" cy="1581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54139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95289742"/>
              </p:ext>
            </p:extLst>
          </p:nvPr>
        </p:nvGraphicFramePr>
        <p:xfrm>
          <a:off x="436570" y="197739"/>
          <a:ext cx="10299684" cy="1428302"/>
        </p:xfrm>
        <a:graphic>
          <a:graphicData uri="http://schemas.openxmlformats.org/presentationml/2006/ole">
            <p:oleObj spid="_x0000_s7210" name="Equation" r:id="rId3" imgW="68580000" imgH="9448800" progId="Equation.3">
              <p:embed/>
            </p:oleObj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9683063"/>
              </p:ext>
            </p:extLst>
          </p:nvPr>
        </p:nvGraphicFramePr>
        <p:xfrm>
          <a:off x="436570" y="1876306"/>
          <a:ext cx="5546708" cy="1447802"/>
        </p:xfrm>
        <a:graphic>
          <a:graphicData uri="http://schemas.openxmlformats.org/presentationml/2006/ole">
            <p:oleObj spid="_x0000_s7211" name="Equation" r:id="rId4" imgW="38100000" imgH="9448800" progId="Equation.3">
              <p:embed/>
            </p:oleObj>
          </a:graphicData>
        </a:graphic>
      </p:graphicFrame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94336106"/>
              </p:ext>
            </p:extLst>
          </p:nvPr>
        </p:nvGraphicFramePr>
        <p:xfrm>
          <a:off x="457200" y="3608013"/>
          <a:ext cx="5505450" cy="1361748"/>
        </p:xfrm>
        <a:graphic>
          <a:graphicData uri="http://schemas.openxmlformats.org/presentationml/2006/ole">
            <p:oleObj spid="_x0000_s7212" name="Equation" r:id="rId5" imgW="40233600" imgH="9448800" progId="Equation.3">
              <p:embed/>
            </p:oleObj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39574153"/>
              </p:ext>
            </p:extLst>
          </p:nvPr>
        </p:nvGraphicFramePr>
        <p:xfrm>
          <a:off x="457199" y="5220026"/>
          <a:ext cx="5505451" cy="1419225"/>
        </p:xfrm>
        <a:graphic>
          <a:graphicData uri="http://schemas.openxmlformats.org/presentationml/2006/ole">
            <p:oleObj spid="_x0000_s7213" name="Equation" r:id="rId6" imgW="33832800" imgH="9448800" progId="Equation.3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6045217" y="2285881"/>
            <a:ext cx="510855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2800" i="1" dirty="0" smtClean="0">
                <a:solidFill>
                  <a:srgbClr val="002060"/>
                </a:solidFill>
                <a:latin typeface="Bookman Old Style" pitchFamily="18" charset="0"/>
              </a:rPr>
              <a:t>-</a:t>
            </a:r>
            <a:r>
              <a:rPr lang="sr-Latn-CS" sz="2800" b="1" i="1" dirty="0" smtClean="0">
                <a:solidFill>
                  <a:srgbClr val="002060"/>
                </a:solidFill>
                <a:latin typeface="Bookman Old Style" pitchFamily="18" charset="0"/>
              </a:rPr>
              <a:t>jednačina </a:t>
            </a:r>
            <a:r>
              <a:rPr lang="sr-Latn-CS" sz="2800" b="1" i="1" dirty="0">
                <a:solidFill>
                  <a:srgbClr val="002060"/>
                </a:solidFill>
                <a:latin typeface="Bookman Old Style" pitchFamily="18" charset="0"/>
              </a:rPr>
              <a:t>talasnog kretanja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32534" y="5591828"/>
            <a:ext cx="49037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2800" i="1" dirty="0" smtClean="0">
                <a:solidFill>
                  <a:srgbClr val="002060"/>
                </a:solidFill>
                <a:latin typeface="Bookman Old Style" pitchFamily="18" charset="0"/>
              </a:rPr>
              <a:t>-</a:t>
            </a:r>
            <a:r>
              <a:rPr lang="sr-Latn-CS" sz="2800" b="1" i="1" dirty="0" smtClean="0">
                <a:solidFill>
                  <a:srgbClr val="002060"/>
                </a:solidFill>
                <a:latin typeface="Bookman Old Style" pitchFamily="18" charset="0"/>
              </a:rPr>
              <a:t>jednačina </a:t>
            </a:r>
            <a:r>
              <a:rPr lang="sr-Latn-CS" sz="2800" b="1" i="1" dirty="0">
                <a:solidFill>
                  <a:srgbClr val="002060"/>
                </a:solidFill>
                <a:latin typeface="Bookman Old Style" pitchFamily="18" charset="0"/>
              </a:rPr>
              <a:t>talasnog kretanja</a:t>
            </a:r>
            <a:endParaRPr lang="en-US" sz="28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8" name="Picture 2" descr="C:\Documents and Settings\Olja\Desktop\New Folder\talasno kretanje.gif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563224" y="5276849"/>
            <a:ext cx="1628775" cy="1581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5106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61938219"/>
              </p:ext>
            </p:extLst>
          </p:nvPr>
        </p:nvGraphicFramePr>
        <p:xfrm>
          <a:off x="990599" y="381000"/>
          <a:ext cx="6886575" cy="1323975"/>
        </p:xfrm>
        <a:graphic>
          <a:graphicData uri="http://schemas.openxmlformats.org/presentationml/2006/ole">
            <p:oleObj spid="_x0000_s8204" name="Equation" r:id="rId3" imgW="47244000" imgH="9448800" progId="Equation.3">
              <p:embed/>
            </p:oleObj>
          </a:graphicData>
        </a:graphic>
      </p:graphicFrame>
      <p:sp>
        <p:nvSpPr>
          <p:cNvPr id="3" name="Rectangle 2"/>
          <p:cNvSpPr/>
          <p:nvPr/>
        </p:nvSpPr>
        <p:spPr>
          <a:xfrm>
            <a:off x="990599" y="2123986"/>
            <a:ext cx="10182226" cy="1815882"/>
          </a:xfrm>
          <a:prstGeom prst="rect">
            <a:avLst/>
          </a:prstGeom>
          <a:solidFill>
            <a:srgbClr val="FF99FF"/>
          </a:solidFill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sr-Latn-CS" sz="2800" b="1" i="1" dirty="0">
                <a:solidFill>
                  <a:srgbClr val="006600"/>
                </a:solidFill>
                <a:latin typeface="Bookman Old Style" pitchFamily="18" charset="0"/>
              </a:rPr>
              <a:t>Talasna jednačina predstavlja zakon po kome se mijenja u toku vremena udaljenje od ravnotežnog položaja čestice koja se nalazi na nekom rastojanju od izvora talasa.</a:t>
            </a: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4" name="Picture 2" descr="C:\Documents and Settings\Olja\Desktop\New Folder\talasno kretanje.gi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563224" y="5276849"/>
            <a:ext cx="1628775" cy="1581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910618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6400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832121" y="443567"/>
            <a:ext cx="3795622" cy="597086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rgbClr val="FF99FF"/>
            </a:solidFill>
          </a:ln>
        </p:spPr>
        <p:txBody>
          <a:bodyPr wrap="square">
            <a:spAutoFit/>
          </a:bodyPr>
          <a:lstStyle/>
          <a:p>
            <a:r>
              <a:rPr lang="sr-Latn-CS" sz="2800" b="1" dirty="0">
                <a:solidFill>
                  <a:srgbClr val="FF99FF"/>
                </a:solidFill>
                <a:latin typeface="Bookman Old Style" pitchFamily="18" charset="0"/>
              </a:rPr>
              <a:t>Pri prenošenju oscilovanja čestice koje osciluju ne premeštaju se talasom, već osciluju oko svojih ravnotežnih položaja.</a:t>
            </a:r>
            <a:r>
              <a:rPr lang="en-US" sz="2800" dirty="0">
                <a:solidFill>
                  <a:srgbClr val="FFFF00"/>
                </a:solidFill>
                <a:latin typeface="Bookman Old Style" pitchFamily="18" charset="0"/>
              </a:rPr>
              <a:t/>
            </a:r>
            <a:br>
              <a:rPr lang="en-US" sz="2800" dirty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sr-Latn-CS" sz="2800" b="1" dirty="0">
                <a:solidFill>
                  <a:srgbClr val="FFFF00"/>
                </a:solidFill>
                <a:latin typeface="Bookman Old Style" pitchFamily="18" charset="0"/>
              </a:rPr>
              <a:t>Na slici je prikazana šema prostiranja talasa u pravolinijskom nizu čestica.</a:t>
            </a:r>
            <a:r>
              <a:rPr lang="en-US" dirty="0">
                <a:solidFill>
                  <a:srgbClr val="FFFF66"/>
                </a:solidFill>
                <a:latin typeface="Bookman Old Style" pitchFamily="18" charset="0"/>
              </a:rPr>
              <a:t/>
            </a:r>
            <a:br>
              <a:rPr lang="en-US" dirty="0">
                <a:solidFill>
                  <a:srgbClr val="FFFF66"/>
                </a:solidFill>
                <a:latin typeface="Bookman Old Style" pitchFamily="18" charset="0"/>
              </a:rPr>
            </a:br>
            <a:endParaRPr lang="en-US" dirty="0">
              <a:solidFill>
                <a:srgbClr val="FFFF66"/>
              </a:solidFill>
            </a:endParaRPr>
          </a:p>
        </p:txBody>
      </p:sp>
      <p:pic>
        <p:nvPicPr>
          <p:cNvPr id="4" name="Picture 2" descr="C:\Documents and Settings\Olja\Desktop\New Folder\talasno kretanje.g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688129" y="5520906"/>
            <a:ext cx="1503872" cy="1337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51476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26544" y="94891"/>
            <a:ext cx="10317192" cy="661719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endParaRPr lang="sr-Latn-ME" sz="3600" b="1" dirty="0" smtClean="0">
              <a:solidFill>
                <a:srgbClr val="FFFF00"/>
              </a:solidFill>
              <a:latin typeface="Footlight MT Light" panose="0204060206030A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sr-Latn-ME" sz="3600" b="1" dirty="0" smtClean="0">
                <a:solidFill>
                  <a:srgbClr val="FFFF00"/>
                </a:solidFill>
                <a:latin typeface="Footlight MT Light" panose="0204060206030A020304" pitchFamily="18" charset="0"/>
              </a:rPr>
              <a:t>Prema </a:t>
            </a:r>
            <a:r>
              <a:rPr lang="sr-Latn-ME" sz="3600" b="1" dirty="0">
                <a:solidFill>
                  <a:srgbClr val="FFFF00"/>
                </a:solidFill>
                <a:latin typeface="Footlight MT Light" panose="0204060206030A020304" pitchFamily="18" charset="0"/>
              </a:rPr>
              <a:t>načinu prostiranja talasi mogu biti</a:t>
            </a:r>
            <a:r>
              <a:rPr lang="sr-Latn-ME" sz="3600" b="1" dirty="0" smtClean="0">
                <a:solidFill>
                  <a:srgbClr val="FFFF00"/>
                </a:solidFill>
                <a:latin typeface="Footlight MT Light" panose="0204060206030A020304" pitchFamily="18" charset="0"/>
              </a:rPr>
              <a:t>:</a:t>
            </a:r>
          </a:p>
          <a:p>
            <a:pPr marL="1943100" lvl="3" indent="-571500">
              <a:buFont typeface="Wingdings" panose="05000000000000000000" pitchFamily="2" charset="2"/>
              <a:buChar char="Ø"/>
            </a:pPr>
            <a:r>
              <a:rPr lang="sr-Latn-ME" sz="3600" b="1" dirty="0" smtClean="0">
                <a:solidFill>
                  <a:srgbClr val="FF99FF"/>
                </a:solidFill>
                <a:latin typeface="Footlight MT Light" panose="0204060206030A020304" pitchFamily="18" charset="0"/>
              </a:rPr>
              <a:t> </a:t>
            </a:r>
            <a:r>
              <a:rPr lang="sr-Latn-ME" sz="3200" b="1" dirty="0" smtClean="0">
                <a:solidFill>
                  <a:srgbClr val="FF99FF"/>
                </a:solidFill>
                <a:latin typeface="Papyrus" panose="03070502060502030205" pitchFamily="66" charset="0"/>
              </a:rPr>
              <a:t> </a:t>
            </a:r>
            <a:r>
              <a:rPr lang="sr-Latn-ME" sz="3200" b="1" dirty="0" smtClean="0">
                <a:solidFill>
                  <a:srgbClr val="00FFFF"/>
                </a:solidFill>
                <a:latin typeface="Papyrus" panose="03070502060502030205" pitchFamily="66" charset="0"/>
              </a:rPr>
              <a:t>Linijski talas</a:t>
            </a:r>
          </a:p>
          <a:p>
            <a:pPr marL="1943100" lvl="3" indent="-571500">
              <a:buFont typeface="Wingdings" panose="05000000000000000000" pitchFamily="2" charset="2"/>
              <a:buChar char="Ø"/>
            </a:pPr>
            <a:r>
              <a:rPr lang="sr-Latn-ME" sz="3200" b="1" dirty="0" smtClean="0">
                <a:solidFill>
                  <a:srgbClr val="FF99FF"/>
                </a:solidFill>
                <a:latin typeface="Papyrus" panose="03070502060502030205" pitchFamily="66" charset="0"/>
              </a:rPr>
              <a:t>  </a:t>
            </a:r>
            <a:r>
              <a:rPr lang="en-US" sz="3200" b="1" dirty="0" smtClean="0">
                <a:solidFill>
                  <a:srgbClr val="00FFFF"/>
                </a:solidFill>
                <a:latin typeface="Papyrus" panose="03070502060502030205" pitchFamily="66" charset="0"/>
              </a:rPr>
              <a:t>P</a:t>
            </a:r>
            <a:r>
              <a:rPr lang="sr-Latn-ME" sz="3200" b="1" dirty="0">
                <a:solidFill>
                  <a:srgbClr val="00FFFF"/>
                </a:solidFill>
                <a:latin typeface="Papyrus" panose="03070502060502030205" pitchFamily="66" charset="0"/>
              </a:rPr>
              <a:t>ovršinski talas</a:t>
            </a:r>
          </a:p>
          <a:p>
            <a:pPr marL="1828800" lvl="3" indent="-457200">
              <a:buFont typeface="Wingdings" panose="05000000000000000000" pitchFamily="2" charset="2"/>
              <a:buChar char="Ø"/>
            </a:pPr>
            <a:r>
              <a:rPr lang="sr-Latn-ME" sz="3200" b="1" dirty="0" smtClean="0">
                <a:solidFill>
                  <a:srgbClr val="FF99FF"/>
                </a:solidFill>
                <a:latin typeface="Papyrus" panose="03070502060502030205" pitchFamily="66" charset="0"/>
              </a:rPr>
              <a:t>   </a:t>
            </a:r>
            <a:r>
              <a:rPr lang="en-US" sz="3200" b="1" dirty="0" smtClean="0">
                <a:solidFill>
                  <a:srgbClr val="00FFFF"/>
                </a:solidFill>
                <a:latin typeface="Papyrus" panose="03070502060502030205" pitchFamily="66" charset="0"/>
              </a:rPr>
              <a:t>Sf</a:t>
            </a:r>
            <a:r>
              <a:rPr lang="sr-Latn-ME" sz="3200" b="1" dirty="0" smtClean="0">
                <a:solidFill>
                  <a:srgbClr val="00FFFF"/>
                </a:solidFill>
                <a:latin typeface="Papyrus" panose="03070502060502030205" pitchFamily="66" charset="0"/>
              </a:rPr>
              <a:t>erni talas</a:t>
            </a:r>
            <a:endParaRPr lang="sr-Latn-ME" sz="3200" b="1" dirty="0">
              <a:solidFill>
                <a:srgbClr val="00FFFF"/>
              </a:solidFill>
              <a:latin typeface="Papyrus" panose="03070502060502030205" pitchFamily="66" charset="0"/>
            </a:endParaRPr>
          </a:p>
          <a:p>
            <a:r>
              <a:rPr lang="en-US" sz="2800" b="1" dirty="0">
                <a:solidFill>
                  <a:srgbClr val="FF99FF"/>
                </a:solidFill>
                <a:latin typeface="Bookman Old Style" panose="02050604050505020204" pitchFamily="18" charset="0"/>
              </a:rPr>
              <a:t> </a:t>
            </a:r>
            <a:endParaRPr lang="sr-Latn-ME" sz="2800" b="1" dirty="0">
              <a:solidFill>
                <a:srgbClr val="FF99FF"/>
              </a:solidFill>
              <a:latin typeface="Bookman Old Style" panose="0205060405050502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sr-Latn-ME" sz="3600" b="1" dirty="0">
                <a:solidFill>
                  <a:srgbClr val="FFFF00"/>
                </a:solidFill>
                <a:latin typeface="Footlight MT Light" panose="0204060206030A020304" pitchFamily="18" charset="0"/>
              </a:rPr>
              <a:t>Prema načinu oscilovanja čestica sredine u odnosu na pravac prostiranja talasa talasi mogu biti</a:t>
            </a:r>
            <a:r>
              <a:rPr lang="en-US" sz="3600" b="1" dirty="0">
                <a:solidFill>
                  <a:srgbClr val="FFFF00"/>
                </a:solidFill>
                <a:latin typeface="Footlight MT Light" panose="0204060206030A020304" pitchFamily="18" charset="0"/>
              </a:rPr>
              <a:t>: </a:t>
            </a:r>
            <a:endParaRPr lang="sr-Latn-ME" sz="3600" b="1" dirty="0" smtClean="0">
              <a:solidFill>
                <a:srgbClr val="FFFF00"/>
              </a:solidFill>
              <a:latin typeface="Footlight MT Light" panose="0204060206030A020304" pitchFamily="18" charset="0"/>
            </a:endParaRPr>
          </a:p>
          <a:p>
            <a:pPr marL="1943100" lvl="3" indent="-571500">
              <a:buFont typeface="Wingdings" panose="05000000000000000000" pitchFamily="2" charset="2"/>
              <a:buChar char="Ø"/>
            </a:pPr>
            <a:r>
              <a:rPr lang="sr-Latn-ME" sz="3600" b="1" dirty="0" smtClean="0">
                <a:solidFill>
                  <a:srgbClr val="FF99FF"/>
                </a:solidFill>
                <a:latin typeface="Footlight MT Light" panose="0204060206030A020304" pitchFamily="18" charset="0"/>
              </a:rPr>
              <a:t> </a:t>
            </a:r>
            <a:r>
              <a:rPr lang="sr-Latn-ME" sz="3200" b="1" dirty="0" smtClean="0">
                <a:solidFill>
                  <a:srgbClr val="00FFFF"/>
                </a:solidFill>
                <a:latin typeface="Papyrus" panose="03070502060502030205" pitchFamily="66" charset="0"/>
              </a:rPr>
              <a:t>Transverzalni talasi</a:t>
            </a:r>
          </a:p>
          <a:p>
            <a:pPr marL="1828800" lvl="3" indent="-457200">
              <a:buFont typeface="Wingdings" panose="05000000000000000000" pitchFamily="2" charset="2"/>
              <a:buChar char="Ø"/>
            </a:pPr>
            <a:r>
              <a:rPr lang="sr-Latn-ME" sz="3200" b="1" dirty="0" smtClean="0">
                <a:solidFill>
                  <a:srgbClr val="FF99FF"/>
                </a:solidFill>
                <a:latin typeface="Papyrus" panose="03070502060502030205" pitchFamily="66" charset="0"/>
              </a:rPr>
              <a:t>    </a:t>
            </a:r>
            <a:r>
              <a:rPr lang="sr-Latn-ME" sz="3200" b="1" dirty="0" smtClean="0">
                <a:solidFill>
                  <a:srgbClr val="00FFFF"/>
                </a:solidFill>
                <a:latin typeface="Papyrus" panose="03070502060502030205" pitchFamily="66" charset="0"/>
              </a:rPr>
              <a:t>Longitudinalni talasi</a:t>
            </a:r>
            <a:endParaRPr lang="sr-Latn-ME" sz="3200" b="1" dirty="0">
              <a:solidFill>
                <a:srgbClr val="00FFFF"/>
              </a:solidFill>
              <a:latin typeface="Papyrus" panose="03070502060502030205" pitchFamily="66" charset="0"/>
            </a:endParaRPr>
          </a:p>
          <a:p>
            <a:endParaRPr lang="sr-Latn-ME" sz="2800" b="1" dirty="0">
              <a:latin typeface="Bookman Old Style" panose="02050604050505020204" pitchFamily="18" charset="0"/>
            </a:endParaRPr>
          </a:p>
          <a:p>
            <a:endParaRPr lang="sr-Latn-ME" sz="2800" b="1" dirty="0" smtClean="0">
              <a:latin typeface="Bookman Old Style" panose="02050604050505020204" pitchFamily="18" charset="0"/>
            </a:endParaRPr>
          </a:p>
          <a:p>
            <a:endParaRPr lang="sr-Latn-ME" sz="2800" b="1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 descr="C:\Documents and Settings\Olja\Desktop\New Folder\talasno kretanje.gi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351699" y="5029201"/>
            <a:ext cx="1840302" cy="1828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10460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9176" y="333555"/>
            <a:ext cx="11438627" cy="1752600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CS" sz="2800" b="1" i="1" dirty="0">
                <a:solidFill>
                  <a:srgbClr val="FFFF00"/>
                </a:solidFill>
                <a:latin typeface="Bookman Old Style" pitchFamily="18" charset="0"/>
              </a:rPr>
              <a:t>Linijski talas nastaje prostiranjem talasa u jednom </a:t>
            </a:r>
            <a:r>
              <a:rPr lang="sr-Latn-CS" sz="2800" b="1" i="1" dirty="0" smtClean="0">
                <a:solidFill>
                  <a:srgbClr val="FFFF00"/>
                </a:solidFill>
                <a:latin typeface="Bookman Old Style" pitchFamily="18" charset="0"/>
              </a:rPr>
              <a:t>pravcu ( jednodimenzionalni talas ). </a:t>
            </a:r>
          </a:p>
          <a:p>
            <a:r>
              <a:rPr lang="sr-Latn-CS" sz="2800" b="1" i="1" dirty="0" smtClean="0">
                <a:solidFill>
                  <a:srgbClr val="FFFF00"/>
                </a:solidFill>
                <a:latin typeface="Bookman Old Style" pitchFamily="18" charset="0"/>
              </a:rPr>
              <a:t>( primjer - talasi duž žice ili opruge )</a:t>
            </a:r>
          </a:p>
          <a:p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" name="Picture 2" descr="C:\Documents and Settings\Olja\Desktop\New Folder\images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177" y="2533291"/>
            <a:ext cx="5607170" cy="35052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4792" y="2533291"/>
            <a:ext cx="5403012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9019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69498" y="141688"/>
            <a:ext cx="7118232" cy="2648166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CS" sz="2800" b="1" i="1" dirty="0">
                <a:solidFill>
                  <a:srgbClr val="FFFF00"/>
                </a:solidFill>
                <a:latin typeface="Bookman Old Style" pitchFamily="18" charset="0"/>
              </a:rPr>
              <a:t>Površinski talas nastaje prostiranjem talasa u svim pravcima po </a:t>
            </a:r>
            <a:r>
              <a:rPr lang="sr-Latn-CS" sz="2800" b="1" i="1" dirty="0" smtClean="0">
                <a:solidFill>
                  <a:srgbClr val="FFFF00"/>
                </a:solidFill>
                <a:latin typeface="Bookman Old Style" pitchFamily="18" charset="0"/>
              </a:rPr>
              <a:t>površini</a:t>
            </a:r>
          </a:p>
          <a:p>
            <a:r>
              <a:rPr lang="sr-Latn-CS" sz="2800" b="1" i="1" dirty="0" smtClean="0">
                <a:solidFill>
                  <a:srgbClr val="FFFF00"/>
                </a:solidFill>
                <a:latin typeface="Bookman Old Style" pitchFamily="18" charset="0"/>
              </a:rPr>
              <a:t>( dvodimenzionalni talas ). </a:t>
            </a:r>
          </a:p>
          <a:p>
            <a:r>
              <a:rPr lang="sr-Latn-CS" sz="2800" b="1" i="1" dirty="0" smtClean="0">
                <a:solidFill>
                  <a:srgbClr val="FFFF00"/>
                </a:solidFill>
                <a:latin typeface="Bookman Old Style" pitchFamily="18" charset="0"/>
              </a:rPr>
              <a:t>( </a:t>
            </a:r>
            <a:r>
              <a:rPr lang="sr-Latn-CS" sz="2800" b="1" dirty="0">
                <a:solidFill>
                  <a:srgbClr val="FFFF00"/>
                </a:solidFill>
                <a:latin typeface="Bookman Old Style" pitchFamily="18" charset="0"/>
              </a:rPr>
              <a:t>primjer- kad bacimo kamen u </a:t>
            </a:r>
            <a:r>
              <a:rPr lang="sr-Latn-CS" sz="2800" b="1" dirty="0" smtClean="0">
                <a:solidFill>
                  <a:srgbClr val="FFFF00"/>
                </a:solidFill>
                <a:latin typeface="Bookman Old Style" pitchFamily="18" charset="0"/>
              </a:rPr>
              <a:t>vodu, talasi na površini vode </a:t>
            </a:r>
            <a:r>
              <a:rPr lang="sr-Latn-CS" sz="2800" b="1" dirty="0">
                <a:solidFill>
                  <a:srgbClr val="FFFF00"/>
                </a:solidFill>
                <a:latin typeface="Bookman Old Style" pitchFamily="18" charset="0"/>
              </a:rPr>
              <a:t>)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9226" y="2946754"/>
            <a:ext cx="4343400" cy="3611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7232" y="2946754"/>
            <a:ext cx="4451230" cy="3608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545" y="141687"/>
            <a:ext cx="3795623" cy="264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411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285" y="155274"/>
            <a:ext cx="11847058" cy="2926437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CS" sz="2800" b="1" i="1" dirty="0">
                <a:solidFill>
                  <a:srgbClr val="FFFF00"/>
                </a:solidFill>
                <a:latin typeface="Bookman Old Style" pitchFamily="18" charset="0"/>
              </a:rPr>
              <a:t>Ako je sredina homogena, a brzina prostiranja talasa u svim pravcima ista, talas će se širiti po koncentričnim sferama i tako nastali talas se naziva prostorni ili sferni </a:t>
            </a:r>
            <a:r>
              <a:rPr lang="sr-Latn-CS" sz="2800" b="1" i="1" dirty="0" smtClean="0">
                <a:solidFill>
                  <a:srgbClr val="FFFF00"/>
                </a:solidFill>
                <a:latin typeface="Bookman Old Style" pitchFamily="18" charset="0"/>
              </a:rPr>
              <a:t>talas ( trodimenzionalni talas ). </a:t>
            </a:r>
          </a:p>
          <a:p>
            <a:r>
              <a:rPr lang="sr-Latn-CS" sz="2800" b="1" i="1" dirty="0" smtClean="0">
                <a:solidFill>
                  <a:srgbClr val="FFFF00"/>
                </a:solidFill>
                <a:latin typeface="Bookman Old Style" pitchFamily="18" charset="0"/>
              </a:rPr>
              <a:t>( primjer – zvučni ili svjetlosni talasi iz tačkastog izvora )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3" name="Picture 2" descr="C:\Documents and Settings\Olja\Desktop\New Folder\sferni tala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802" y="3234904"/>
            <a:ext cx="4038600" cy="3536037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284" y="3234904"/>
            <a:ext cx="3962400" cy="3536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7519" y="3234904"/>
            <a:ext cx="3311823" cy="353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54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275" y="4753155"/>
            <a:ext cx="5857336" cy="1794294"/>
          </a:xfrm>
          <a:prstGeom prst="rect">
            <a:avLst/>
          </a:prstGeom>
        </p:spPr>
      </p:pic>
      <p:pic>
        <p:nvPicPr>
          <p:cNvPr id="1034" name="Picture 10" descr="_ waves longitudinal Outline Of Physical Science Education Animations for Physics and Astronomy discover-transverse wave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8660" y="2351594"/>
            <a:ext cx="9532188" cy="234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611" y="4753155"/>
            <a:ext cx="6081623" cy="179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55275" y="71691"/>
            <a:ext cx="11938959" cy="2224729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CS" sz="2800" b="1" i="1" dirty="0">
                <a:solidFill>
                  <a:srgbClr val="FFFF00"/>
                </a:solidFill>
                <a:latin typeface="Bookman Old Style" pitchFamily="18" charset="0"/>
              </a:rPr>
              <a:t>Transverzalni ili poprečni talasi nastaju oscilovanjem čestica normalno (poprečno ) u odnosu na pravac prostiranja talasa.</a:t>
            </a:r>
            <a:br>
              <a:rPr lang="sr-Latn-CS" sz="2800" b="1" i="1" dirty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sr-Latn-CS" sz="2800" b="1" i="1" dirty="0">
                <a:solidFill>
                  <a:srgbClr val="FFFF00"/>
                </a:solidFill>
                <a:latin typeface="Bookman Old Style" pitchFamily="18" charset="0"/>
              </a:rPr>
              <a:t>Transverzalni talasi su karakteristični za čvrste sredine.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19909" y="3657600"/>
            <a:ext cx="3985404" cy="5348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ME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Transverzalni talas</a:t>
            </a:r>
            <a:endParaRPr lang="en-U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1006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ongitudinal Waves physics, physical, science, transverse, longitudinal, waves, Outline Of Physical Science discover-transverse wa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7313" y="2294626"/>
            <a:ext cx="9721971" cy="237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Documents and Settings\Olja\Desktop\New Folder\longitudinalni talas.g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7637" y="4749978"/>
            <a:ext cx="5891841" cy="192674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9479" y="4749978"/>
            <a:ext cx="6142007" cy="192674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7637" y="71060"/>
            <a:ext cx="12033849" cy="2146288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CS" sz="2800" b="1" i="1" dirty="0">
                <a:solidFill>
                  <a:srgbClr val="FFFF00"/>
                </a:solidFill>
                <a:latin typeface="Bookman Old Style" pitchFamily="18" charset="0"/>
              </a:rPr>
              <a:t>Longitudinalni  ili uzdužni talasi nastaju oscilovanjem čestica u pravcu prostiranja talasa.</a:t>
            </a:r>
          </a:p>
          <a:p>
            <a:r>
              <a:rPr lang="sr-Latn-CS" sz="2800" b="1" i="1" dirty="0" smtClean="0">
                <a:solidFill>
                  <a:srgbClr val="FFFF00"/>
                </a:solidFill>
                <a:latin typeface="Bookman Old Style" pitchFamily="18" charset="0"/>
              </a:rPr>
              <a:t>Longitudinalni </a:t>
            </a:r>
            <a:r>
              <a:rPr lang="sr-Latn-CS" sz="2800" b="1" i="1" dirty="0">
                <a:solidFill>
                  <a:srgbClr val="FFFF00"/>
                </a:solidFill>
                <a:latin typeface="Bookman Old Style" pitchFamily="18" charset="0"/>
              </a:rPr>
              <a:t>talasi se javljaju u tečnostima, gasovima i čvrstim sredinama.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3795623" y="3657600"/>
            <a:ext cx="4295954" cy="53483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ME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Longitudinalni talas</a:t>
            </a:r>
            <a:endParaRPr lang="en-US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6339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2974" y="238810"/>
            <a:ext cx="1051560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4000" b="1" i="1" u="sng" dirty="0">
                <a:solidFill>
                  <a:srgbClr val="FF3399"/>
                </a:solidFill>
                <a:latin typeface="Ravie" panose="04040805050809020602" pitchFamily="82" charset="0"/>
              </a:rPr>
              <a:t>KARAKTERISTIKE TALASA</a:t>
            </a:r>
            <a:r>
              <a:rPr lang="en-US" sz="1600" dirty="0">
                <a:latin typeface="Bookman Old Style" pitchFamily="18" charset="0"/>
              </a:rPr>
              <a:t/>
            </a:r>
            <a:br>
              <a:rPr lang="en-US" sz="1600" dirty="0">
                <a:latin typeface="Bookman Old Style" pitchFamily="18" charset="0"/>
              </a:rPr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19174" y="1344216"/>
            <a:ext cx="1018222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2800" b="1" i="1" dirty="0">
                <a:solidFill>
                  <a:srgbClr val="FFFF00"/>
                </a:solidFill>
                <a:latin typeface="Bookman Old Style" pitchFamily="18" charset="0"/>
              </a:rPr>
              <a:t>Tačka </a:t>
            </a:r>
            <a:r>
              <a:rPr lang="sr-Latn-CS" sz="2800" b="1" dirty="0">
                <a:solidFill>
                  <a:srgbClr val="FFFF00"/>
                </a:solidFill>
                <a:latin typeface="Bookman Old Style" pitchFamily="18" charset="0"/>
              </a:rPr>
              <a:t>     </a:t>
            </a:r>
            <a:r>
              <a:rPr lang="sr-Latn-CS" sz="2800" b="1" i="1" dirty="0">
                <a:solidFill>
                  <a:srgbClr val="FFFF00"/>
                </a:solidFill>
                <a:latin typeface="Bookman Old Style" pitchFamily="18" charset="0"/>
              </a:rPr>
              <a:t>na početku pravolinijskog niza je izvor talasa. </a:t>
            </a:r>
            <a:r>
              <a:rPr lang="sr-Latn-CS" sz="2800" b="1" i="1" dirty="0">
                <a:solidFill>
                  <a:srgbClr val="FF0000"/>
                </a:solidFill>
                <a:latin typeface="Bookman Old Style" pitchFamily="18" charset="0"/>
              </a:rPr>
              <a:t>(</a:t>
            </a:r>
            <a:r>
              <a:rPr lang="sr-Latn-CS" sz="2800" b="1" dirty="0">
                <a:solidFill>
                  <a:srgbClr val="FF0000"/>
                </a:solidFill>
                <a:latin typeface="Bookman Old Style" pitchFamily="18" charset="0"/>
              </a:rPr>
              <a:t> mjesto gdje je kamen pogodio površinu vode u primjeru kad bacimo kamen u vodu )</a:t>
            </a:r>
            <a:r>
              <a:rPr lang="en-US" sz="2800" dirty="0">
                <a:latin typeface="Bookman Old Style" pitchFamily="18" charset="0"/>
              </a:rPr>
              <a:t/>
            </a:r>
            <a:br>
              <a:rPr lang="en-US" sz="2800" dirty="0">
                <a:latin typeface="Bookman Old Style" pitchFamily="18" charset="0"/>
              </a:rPr>
            </a:br>
            <a:r>
              <a:rPr lang="sr-Latn-CS" sz="2800" b="1" i="1" dirty="0">
                <a:latin typeface="Bookman Old Style" pitchFamily="18" charset="0"/>
              </a:rPr>
              <a:t> </a:t>
            </a:r>
            <a:r>
              <a:rPr lang="en-US" sz="2800" dirty="0">
                <a:latin typeface="Bookman Old Style" pitchFamily="18" charset="0"/>
              </a:rPr>
              <a:t/>
            </a:r>
            <a:br>
              <a:rPr lang="en-US" sz="2800" dirty="0">
                <a:latin typeface="Bookman Old Style" pitchFamily="18" charset="0"/>
              </a:rPr>
            </a:br>
            <a:r>
              <a:rPr lang="sr-Latn-CS" sz="2800" b="1" dirty="0">
                <a:solidFill>
                  <a:srgbClr val="FF0000"/>
                </a:solidFill>
                <a:latin typeface="Bookman Old Style" pitchFamily="18" charset="0"/>
              </a:rPr>
              <a:t>Brzinu prostiranja talasa treba razlikovati od brzine oscilovanja čestica.</a:t>
            </a:r>
            <a:r>
              <a:rPr lang="en-US" sz="2800" dirty="0">
                <a:latin typeface="Bookman Old Style" pitchFamily="18" charset="0"/>
              </a:rPr>
              <a:t/>
            </a:r>
            <a:br>
              <a:rPr lang="en-US" sz="2800" dirty="0">
                <a:latin typeface="Bookman Old Style" pitchFamily="18" charset="0"/>
              </a:rPr>
            </a:br>
            <a:r>
              <a:rPr lang="sr-Latn-CS" sz="2800" b="1" dirty="0">
                <a:latin typeface="Bookman Old Style" pitchFamily="18" charset="0"/>
              </a:rPr>
              <a:t> </a:t>
            </a:r>
            <a:r>
              <a:rPr lang="en-US" sz="2800" dirty="0">
                <a:latin typeface="Bookman Old Style" pitchFamily="18" charset="0"/>
              </a:rPr>
              <a:t/>
            </a:r>
            <a:br>
              <a:rPr lang="en-US" sz="2800" dirty="0">
                <a:latin typeface="Bookman Old Style" pitchFamily="18" charset="0"/>
              </a:rPr>
            </a:br>
            <a:r>
              <a:rPr lang="sr-Latn-CS" sz="2800" b="1" i="1" dirty="0">
                <a:solidFill>
                  <a:srgbClr val="002060"/>
                </a:solidFill>
                <a:latin typeface="Bookman Old Style" pitchFamily="18" charset="0"/>
              </a:rPr>
              <a:t>Brzina oscilovanja čestica mijenja se u toku vremena, dok je brzina prostiranja talasa u nekoj sredini i pri </a:t>
            </a:r>
            <a:r>
              <a:rPr lang="sr-Latn-CS" sz="2800" b="1" i="1">
                <a:solidFill>
                  <a:srgbClr val="002060"/>
                </a:solidFill>
                <a:latin typeface="Bookman Old Style" pitchFamily="18" charset="0"/>
              </a:rPr>
              <a:t>istim </a:t>
            </a:r>
            <a:r>
              <a:rPr lang="sr-Latn-CS" sz="2800" b="1" i="1" smtClean="0">
                <a:solidFill>
                  <a:srgbClr val="002060"/>
                </a:solidFill>
                <a:latin typeface="Bookman Old Style" pitchFamily="18" charset="0"/>
              </a:rPr>
              <a:t>uslovima, </a:t>
            </a:r>
            <a:r>
              <a:rPr lang="sr-Latn-CS" sz="2800" b="1" i="1" dirty="0">
                <a:solidFill>
                  <a:srgbClr val="002060"/>
                </a:solidFill>
                <a:latin typeface="Bookman Old Style" pitchFamily="18" charset="0"/>
              </a:rPr>
              <a:t>konstantna veličina koja zavisi od svojstava te sredine.</a:t>
            </a:r>
            <a:r>
              <a:rPr lang="en-US" sz="1200" dirty="0">
                <a:solidFill>
                  <a:srgbClr val="FFFF00"/>
                </a:solidFill>
                <a:latin typeface="Bookman Old Style" pitchFamily="18" charset="0"/>
              </a:rPr>
              <a:t/>
            </a:r>
            <a:br>
              <a:rPr lang="en-US" sz="1200" dirty="0">
                <a:solidFill>
                  <a:srgbClr val="FFFF00"/>
                </a:solidFill>
                <a:latin typeface="Bookman Old Style" pitchFamily="18" charset="0"/>
              </a:rPr>
            </a:br>
            <a:endParaRPr lang="en-US" dirty="0"/>
          </a:p>
        </p:txBody>
      </p:sp>
      <p:graphicFrame>
        <p:nvGraphicFramePr>
          <p:cNvPr id="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74914674"/>
              </p:ext>
            </p:extLst>
          </p:nvPr>
        </p:nvGraphicFramePr>
        <p:xfrm>
          <a:off x="2438400" y="1344216"/>
          <a:ext cx="457200" cy="419100"/>
        </p:xfrm>
        <a:graphic>
          <a:graphicData uri="http://schemas.openxmlformats.org/presentationml/2006/ole">
            <p:oleObj spid="_x0000_s2061" name="Equation" r:id="rId3" imgW="3657600" imgH="3962400" progId="Equation.3">
              <p:embed/>
            </p:oleObj>
          </a:graphicData>
        </a:graphic>
      </p:graphicFrame>
      <p:pic>
        <p:nvPicPr>
          <p:cNvPr id="5" name="Picture 2" descr="C:\Documents and Settings\Olja\Desktop\New Folder\talasno kretanje.gi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753725" y="5305424"/>
            <a:ext cx="1438275" cy="1552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723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Point of reference design templat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oint of reference design slides.potx" id="{1FE874D8-B4BB-41B6-994D-8CC71978EE0D}" vid="{10C828F2-76F4-45EC-B056-797090CCD612}"/>
    </a:ext>
  </a:extLst>
</a:theme>
</file>

<file path=ppt/theme/theme2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Point of reference design slides</Template>
  <TotalTime>645</TotalTime>
  <Words>374</Words>
  <Application>Microsoft Office PowerPoint</Application>
  <PresentationFormat>Custom</PresentationFormat>
  <Paragraphs>48</Paragraphs>
  <Slides>16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Point of reference design template</vt:lpstr>
      <vt:lpstr>Equation</vt:lpstr>
      <vt:lpstr>NASTANAK I KRETANJE TALASA U RAZNIM SREDINAMA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Organization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NASTANAK I KRETANJE TALASA U RAZNIM SREDINAMA</dc:title>
  <dc:creator>Microsoft account</dc:creator>
  <cp:lastModifiedBy>Windows User</cp:lastModifiedBy>
  <cp:revision>41</cp:revision>
  <dcterms:created xsi:type="dcterms:W3CDTF">2020-12-05T22:40:05Z</dcterms:created>
  <dcterms:modified xsi:type="dcterms:W3CDTF">2021-03-10T08:32:45Z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74065400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