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4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64303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73581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08135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07357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5648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08179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409354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838386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59953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28791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47491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pPr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84257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93232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27472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1667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85674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94999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6039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714644-7EA1-4455-9FFF-64A93E3D3E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2280" y="1074198"/>
            <a:ext cx="6915787" cy="3293616"/>
          </a:xfrm>
        </p:spPr>
        <p:txBody>
          <a:bodyPr>
            <a:normAutofit fontScale="90000"/>
          </a:bodyPr>
          <a:lstStyle/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4400" b="1" i="1" u="sng" dirty="0">
                <a:solidFill>
                  <a:srgbClr val="C00000"/>
                </a:solidFill>
                <a:latin typeface="Snap ITC" panose="04040A07060A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400" b="1" i="1" u="sng" dirty="0">
                <a:solidFill>
                  <a:srgbClr val="C00000"/>
                </a:solidFill>
                <a:latin typeface="Snap ITC" panose="04040A07060A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400" b="1" i="1" u="sng" dirty="0">
                <a:solidFill>
                  <a:srgbClr val="C00000"/>
                </a:solidFill>
                <a:latin typeface="Snap ITC" panose="04040A07060A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400" b="1" i="1" u="sng" dirty="0">
                <a:solidFill>
                  <a:srgbClr val="C00000"/>
                </a:solidFill>
                <a:latin typeface="Snap ITC" panose="04040A07060A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400" b="1" i="1" u="sng" dirty="0">
                <a:solidFill>
                  <a:srgbClr val="C00000"/>
                </a:solidFill>
                <a:latin typeface="Snap ITC" panose="04040A07060A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400" b="1" i="1" u="sng" dirty="0">
                <a:solidFill>
                  <a:srgbClr val="C00000"/>
                </a:solidFill>
                <a:latin typeface="Snap ITC" panose="04040A07060A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400" b="1" i="1" u="sng" dirty="0">
                <a:solidFill>
                  <a:srgbClr val="C00000"/>
                </a:solidFill>
                <a:latin typeface="Snap ITC" panose="04040A07060A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400" b="1" i="1" u="sng" dirty="0">
                <a:solidFill>
                  <a:srgbClr val="C00000"/>
                </a:solidFill>
                <a:latin typeface="Snap ITC" panose="04040A07060A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400" b="1" i="1" u="sng" dirty="0">
                <a:solidFill>
                  <a:srgbClr val="C00000"/>
                </a:solidFill>
                <a:latin typeface="Snap ITC" panose="04040A07060A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400" b="1" i="1" u="sng" dirty="0">
                <a:solidFill>
                  <a:srgbClr val="C00000"/>
                </a:solidFill>
                <a:latin typeface="Snap ITC" panose="04040A07060A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400" b="1" i="1" u="sng" dirty="0">
                <a:solidFill>
                  <a:srgbClr val="C00000"/>
                </a:solidFill>
                <a:latin typeface="Snap ITC" panose="04040A07060A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400" b="1" i="1" u="sng" dirty="0">
                <a:solidFill>
                  <a:srgbClr val="C00000"/>
                </a:solidFill>
                <a:latin typeface="Snap ITC" panose="04040A07060A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400" b="1" i="1" u="sng" dirty="0">
                <a:solidFill>
                  <a:srgbClr val="C00000"/>
                </a:solidFill>
                <a:latin typeface="Snap ITC" panose="04040A07060A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400" b="1" i="1" u="sng" dirty="0">
                <a:solidFill>
                  <a:srgbClr val="C00000"/>
                </a:solidFill>
                <a:latin typeface="Snap ITC" panose="04040A07060A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r-Latn-CS" sz="4400" b="1" i="1" u="sng" dirty="0">
                <a:solidFill>
                  <a:srgbClr val="00B050"/>
                </a:solidFill>
                <a:latin typeface="Snap ITC" panose="04040A07060A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ZAKON PRELAMANJA SVJETLOSTI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>
              <a:solidFill>
                <a:srgbClr val="C00000"/>
              </a:solidFill>
              <a:latin typeface="Snap ITC" panose="04040A07060A02020202" pitchFamily="8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A73E758-A6DF-4729-9517-7DC55DB4FB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sr-Latn-CS" sz="2800" b="1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Na granici dviju sredina, svjetlost se djelimično odbija, a dijelom prelazi u drugu sredinu.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81127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D476B4-B1E3-42E7-A406-83B2BFF40976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0778" y="772357"/>
            <a:ext cx="5557693" cy="5308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ECDA318-454B-4EBE-9B5F-94CCE8D76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xmlns="" id="{284B401B-E825-4CFE-A0E0-08C25B34B2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9513564"/>
              </p:ext>
            </p:extLst>
          </p:nvPr>
        </p:nvGraphicFramePr>
        <p:xfrm>
          <a:off x="6320964" y="1113064"/>
          <a:ext cx="753928" cy="457200"/>
        </p:xfrm>
        <a:graphic>
          <a:graphicData uri="http://schemas.openxmlformats.org/presentationml/2006/ole">
            <p:oleObj spid="_x0000_s1076" r:id="rId4" imgW="266469" imgH="139579" progId="Equation.3">
              <p:embed/>
            </p:oleObj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76F2D99-7F92-481A-A7E0-7DEC29490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xmlns="" id="{9547ED88-2FD5-457C-B9E5-63DF70FC36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74007274"/>
              </p:ext>
            </p:extLst>
          </p:nvPr>
        </p:nvGraphicFramePr>
        <p:xfrm>
          <a:off x="6303382" y="2613220"/>
          <a:ext cx="753927" cy="665825"/>
        </p:xfrm>
        <a:graphic>
          <a:graphicData uri="http://schemas.openxmlformats.org/presentationml/2006/ole">
            <p:oleObj spid="_x0000_s1077" r:id="rId5" imgW="266469" imgH="203024" progId="Equation.3">
              <p:embed/>
            </p:oleObj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77DFFAB-0356-4CCF-9389-73766B20B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xmlns="" id="{99E15D55-7B13-4FA9-ABC3-9EFF5ED442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61599854"/>
              </p:ext>
            </p:extLst>
          </p:nvPr>
        </p:nvGraphicFramePr>
        <p:xfrm>
          <a:off x="6317942" y="4152837"/>
          <a:ext cx="1553121" cy="762003"/>
        </p:xfrm>
        <a:graphic>
          <a:graphicData uri="http://schemas.openxmlformats.org/presentationml/2006/ole">
            <p:oleObj spid="_x0000_s1078" r:id="rId6" imgW="469696" imgH="215806" progId="Equation.3">
              <p:embed/>
            </p:oleObj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C6FE2F0-DA8B-4F54-BC52-312CAC9328E0}"/>
              </a:ext>
            </a:extLst>
          </p:cNvPr>
          <p:cNvSpPr/>
          <p:nvPr/>
        </p:nvSpPr>
        <p:spPr>
          <a:xfrm>
            <a:off x="7042749" y="1003249"/>
            <a:ext cx="45520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i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upadni ugao ( ugao između upadnog zraka i normale );</a:t>
            </a:r>
            <a:endParaRPr lang="en-US" sz="2800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273B16B-DEB5-4168-8042-72FFAD497558}"/>
              </a:ext>
            </a:extLst>
          </p:cNvPr>
          <p:cNvSpPr/>
          <p:nvPr/>
        </p:nvSpPr>
        <p:spPr>
          <a:xfrm>
            <a:off x="7142220" y="2652681"/>
            <a:ext cx="4610749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sz="2800" b="1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prelomni ugao ( ugao</a:t>
            </a:r>
            <a:endParaRPr lang="en-US" sz="2800" b="1" i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sr-Latn-CS" sz="2800" b="1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između prelomljenog zraka</a:t>
            </a:r>
            <a:endParaRPr lang="en-US" sz="2800" b="1" i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sr-Latn-CS" sz="2800" b="1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normale );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007911D-DA28-43AB-B014-A6AF0595936C}"/>
              </a:ext>
            </a:extLst>
          </p:cNvPr>
          <p:cNvSpPr/>
          <p:nvPr/>
        </p:nvSpPr>
        <p:spPr>
          <a:xfrm>
            <a:off x="7860667" y="4255947"/>
            <a:ext cx="37341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indeksi prelamanja sredina.</a:t>
            </a:r>
            <a:endParaRPr lang="en-US" sz="2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0005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4F525AF-64AE-46E0-895B-9115B39257D1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724" y="814526"/>
            <a:ext cx="5255581" cy="5228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F3A4FD3-68E6-4D70-955B-9D5822558E24}"/>
              </a:ext>
            </a:extLst>
          </p:cNvPr>
          <p:cNvSpPr/>
          <p:nvPr/>
        </p:nvSpPr>
        <p:spPr>
          <a:xfrm>
            <a:off x="6161697" y="767918"/>
            <a:ext cx="5462724" cy="4708981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  <a:latin typeface="Ravie" panose="04040805050809020602" pitchFamily="82" charset="0"/>
                <a:ea typeface="Cambria" panose="02040503050406030204" pitchFamily="18" charset="0"/>
              </a:rPr>
              <a:t>Zakon </a:t>
            </a:r>
            <a:r>
              <a:rPr lang="en-US" sz="2800" b="1" i="1" dirty="0" err="1">
                <a:solidFill>
                  <a:srgbClr val="00B050"/>
                </a:solidFill>
                <a:latin typeface="Ravie" panose="04040805050809020602" pitchFamily="82" charset="0"/>
                <a:ea typeface="Cambria" panose="02040503050406030204" pitchFamily="18" charset="0"/>
              </a:rPr>
              <a:t>prelamanja</a:t>
            </a:r>
            <a:r>
              <a:rPr lang="en-US" sz="2800" b="1" i="1" dirty="0">
                <a:solidFill>
                  <a:srgbClr val="00B050"/>
                </a:solidFill>
                <a:latin typeface="Ravie" panose="04040805050809020602" pitchFamily="82" charset="0"/>
                <a:ea typeface="Cambria" panose="020405030504060302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Ravie" panose="04040805050809020602" pitchFamily="82" charset="0"/>
                <a:ea typeface="Cambria" panose="02040503050406030204" pitchFamily="18" charset="0"/>
              </a:rPr>
              <a:t>svjetlosti</a:t>
            </a:r>
            <a:r>
              <a:rPr lang="en-US" sz="2800" b="1" i="1" dirty="0">
                <a:solidFill>
                  <a:srgbClr val="00B050"/>
                </a:solidFill>
                <a:latin typeface="Ravie" panose="04040805050809020602" pitchFamily="82" charset="0"/>
                <a:ea typeface="Cambria" panose="020405030504060302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Ravie" panose="04040805050809020602" pitchFamily="82" charset="0"/>
                <a:ea typeface="Cambria" panose="02040503050406030204" pitchFamily="18" charset="0"/>
              </a:rPr>
              <a:t>glasi</a:t>
            </a:r>
            <a:r>
              <a:rPr lang="en-US" sz="2800" b="1" i="1" dirty="0">
                <a:solidFill>
                  <a:srgbClr val="00B050"/>
                </a:solidFill>
                <a:latin typeface="Ravie" panose="04040805050809020602" pitchFamily="82" charset="0"/>
                <a:ea typeface="Cambria" panose="02040503050406030204" pitchFamily="18" charset="0"/>
              </a:rPr>
              <a:t>:</a:t>
            </a:r>
          </a:p>
          <a:p>
            <a:r>
              <a:rPr lang="en-US" sz="28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Pri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prelasku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svjetlosti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iz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jedne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sredine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 </a:t>
            </a:r>
            <a:r>
              <a:rPr lang="en-US" sz="28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drugu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upadni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zrak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prelomljeni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zrak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normala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površinu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 </a:t>
            </a:r>
            <a:r>
              <a:rPr lang="en-US" sz="28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istoj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ravni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en-US" sz="28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Odnos</a:t>
            </a:r>
            <a:r>
              <a:rPr lang="en-US" sz="28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upadnog</a:t>
            </a:r>
            <a:r>
              <a:rPr lang="en-US" sz="28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 </a:t>
            </a:r>
            <a:r>
              <a:rPr lang="en-US" sz="28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prelomljenog</a:t>
            </a:r>
            <a:r>
              <a:rPr lang="en-US" sz="28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ugla</a:t>
            </a:r>
            <a:r>
              <a:rPr lang="en-US" sz="28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određen</a:t>
            </a:r>
            <a:r>
              <a:rPr lang="en-US" sz="28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je </a:t>
            </a:r>
            <a:r>
              <a:rPr lang="en-US" sz="2800" b="1" i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formulom</a:t>
            </a:r>
            <a:r>
              <a:rPr lang="en-US" sz="28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r>
              <a:rPr lang="en-US" sz="3600" dirty="0"/>
              <a:t>              </a:t>
            </a:r>
            <a:endParaRPr lang="en-US" sz="3600" b="1" i="1" dirty="0">
              <a:latin typeface="Bookman Old Style" panose="02050604050505020204" pitchFamily="18" charset="0"/>
              <a:ea typeface="Cambria" panose="02040503050406030204" pitchFamily="18" charset="0"/>
            </a:endParaRPr>
          </a:p>
          <a:p>
            <a:endParaRPr lang="en-US" sz="4000" b="1" i="1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FA30BAC-9EBF-4276-804D-03727E323005}"/>
                  </a:ext>
                </a:extLst>
              </p:cNvPr>
              <p:cNvSpPr/>
              <p:nvPr/>
            </p:nvSpPr>
            <p:spPr>
              <a:xfrm>
                <a:off x="7173249" y="4519518"/>
                <a:ext cx="2671403" cy="1252715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 cmpd="sng">
                <a:solidFill>
                  <a:srgbClr val="00800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48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48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𝒔𝒊𝒏</m:t>
                            </m:r>
                          </m:fName>
                          <m:e>
                            <m:r>
                              <a:rPr lang="en-US" sz="48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𝜶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48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48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𝒔𝒊𝒏</m:t>
                            </m:r>
                          </m:fName>
                          <m:e>
                            <m:r>
                              <a:rPr lang="en-US" sz="48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𝜷</m:t>
                            </m:r>
                            <m:r>
                              <a:rPr lang="en-US" sz="48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e>
                        </m:func>
                      </m:den>
                    </m:f>
                  </m:oMath>
                </a14:m>
                <a:r>
                  <a:rPr lang="en-US" sz="4800" b="1" i="1" dirty="0">
                    <a:solidFill>
                      <a:srgbClr val="008000"/>
                    </a:solidFill>
                    <a:latin typeface="Bookman Old Style" panose="0205060405050502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dirty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b="1" i="1" dirty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 dirty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800" b="1" i="1" dirty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4800" b="1" i="1" dirty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b="1" i="1" dirty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 dirty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4800" b="1" i="1" dirty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endParaRPr lang="en-US" sz="4800" dirty="0"/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DFA30BAC-9EBF-4276-804D-03727E3230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3249" y="4519518"/>
                <a:ext cx="2671403" cy="1252715"/>
              </a:xfrm>
              <a:prstGeom prst="rect">
                <a:avLst/>
              </a:prstGeom>
              <a:blipFill>
                <a:blip r:embed="rId3"/>
                <a:stretch>
                  <a:fillRect b="-2830"/>
                </a:stretch>
              </a:blipFill>
              <a:ln w="38100" cmpd="sng">
                <a:solidFill>
                  <a:srgbClr val="008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923683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A039D3-F485-4712-B66F-CE107D7FA81D}"/>
              </a:ext>
            </a:extLst>
          </p:cNvPr>
          <p:cNvSpPr txBox="1">
            <a:spLocks/>
          </p:cNvSpPr>
          <p:nvPr/>
        </p:nvSpPr>
        <p:spPr>
          <a:xfrm>
            <a:off x="833436" y="737955"/>
            <a:ext cx="10525125" cy="1065743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gdje je         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indeks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prelamanja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sredine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iz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koje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dolazi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zrak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    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indeks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prelamanja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sredine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u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koju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zrak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prelazi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Object 2">
                <a:extLst>
                  <a:ext uri="{FF2B5EF4-FFF2-40B4-BE49-F238E27FC236}">
                    <a16:creationId xmlns:a16="http://schemas.microsoft.com/office/drawing/2014/main" id="{BE19E5B3-324C-4968-821C-268A7B44E92E}"/>
                  </a:ext>
                </a:extLst>
              </p:cNvPr>
              <p:cNvSpPr txBox="1"/>
              <p:nvPr/>
            </p:nvSpPr>
            <p:spPr bwMode="auto">
              <a:xfrm>
                <a:off x="833436" y="2306504"/>
                <a:ext cx="5343555" cy="851834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solidFill>
                  <a:srgbClr val="008000"/>
                </a:solidFill>
              </a:ln>
            </p:spPr>
            <p:txBody>
              <a:bodyPr>
                <a:norm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func>
                        <m:funcPr>
                          <m:ctrlPr>
                            <a:rPr lang="en-US" sz="4000" b="1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4000" b="1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US" sz="4000" b="1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</m:e>
                      </m:func>
                      <m:r>
                        <a:rPr lang="en-US" sz="4000" b="1" i="1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func>
                        <m:funcPr>
                          <m:ctrlPr>
                            <a:rPr lang="en-US" sz="4000" b="1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4000" b="1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US" sz="4000" b="1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</m:func>
                    </m:oMath>
                  </m:oMathPara>
                </a14:m>
                <a:endParaRPr lang="en-US" sz="4000" b="1" dirty="0">
                  <a:solidFill>
                    <a:srgbClr val="008000"/>
                  </a:solidFill>
                </a:endParaRPr>
              </a:p>
            </p:txBody>
          </p:sp>
        </mc:Choice>
        <mc:Fallback>
          <p:sp>
            <p:nvSpPr>
              <p:cNvPr id="3" name="Object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E19E5B3-324C-4968-821C-268A7B44E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3436" y="2306504"/>
                <a:ext cx="5343555" cy="8518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rgbClr val="008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F0A57B0-FD1E-42EE-BD65-C3EA8603F795}"/>
                  </a:ext>
                </a:extLst>
              </p:cNvPr>
              <p:cNvSpPr/>
              <p:nvPr/>
            </p:nvSpPr>
            <p:spPr>
              <a:xfrm>
                <a:off x="2149909" y="638538"/>
                <a:ext cx="477882" cy="58477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>
                    <a:solidFill>
                      <a:prstClr val="black"/>
                    </a:solidFill>
                    <a:latin typeface="Bookman Old Style" panose="02050604050505020204" pitchFamily="18" charset="0"/>
                    <a:ea typeface="Cambria" panose="02040503050406030204" pitchFamily="18" charset="0"/>
                  </a:rPr>
                  <a:t/>
                </a:r>
                <a:endParaRPr lang="en-US" sz="3200" dirty="0"/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1F0A57B0-FD1E-42EE-BD65-C3EA8603F7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909" y="638538"/>
                <a:ext cx="477882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D14620A-2693-4FF8-B288-AA10409873B1}"/>
                  </a:ext>
                </a:extLst>
              </p:cNvPr>
              <p:cNvSpPr/>
              <p:nvPr/>
            </p:nvSpPr>
            <p:spPr>
              <a:xfrm>
                <a:off x="10351765" y="638537"/>
                <a:ext cx="477882" cy="58477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3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solidFill>
                      <a:prstClr val="black"/>
                    </a:solidFill>
                    <a:latin typeface="Bookman Old Style" panose="02050604050505020204" pitchFamily="18" charset="0"/>
                    <a:ea typeface="Cambria" panose="02040503050406030204" pitchFamily="18" charset="0"/>
                  </a:rPr>
                  <a:t/>
                </a:r>
                <a:endParaRPr lang="en-US" sz="3200" dirty="0"/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D14620A-2693-4FF8-B288-AA10409873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1765" y="638537"/>
                <a:ext cx="477882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CBA6D29-745C-4D17-8C31-0E368193AA84}"/>
              </a:ext>
            </a:extLst>
          </p:cNvPr>
          <p:cNvSpPr/>
          <p:nvPr/>
        </p:nvSpPr>
        <p:spPr>
          <a:xfrm>
            <a:off x="833437" y="3966942"/>
            <a:ext cx="105251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Zakon prelamanja pokazuje:</a:t>
            </a:r>
            <a:r>
              <a:rPr lang="sr-Latn-CS" sz="2800" b="1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sr-Latn-CS" sz="28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pri prelasku svjetlosti iz optički ređe u optički gušću sredinu (            </a:t>
            </a:r>
            <a:r>
              <a:rPr lang="en-US" sz="28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</a:t>
            </a:r>
            <a:r>
              <a:rPr lang="sr-Latn-CS" sz="28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 svjetlost se prelama ka normali; pri prelasku iz optički gušće u </a:t>
            </a:r>
            <a:r>
              <a:rPr lang="sr-Latn-CS" sz="2800" b="1" i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optički ređu </a:t>
            </a:r>
            <a:r>
              <a:rPr lang="sr-Latn-CS" sz="2800" b="1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sredinu svjetlost se prelama od normale.</a:t>
            </a:r>
            <a:endParaRPr lang="en-US" sz="2800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DA7FE494-BB9E-4D9A-B701-68AE00441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xmlns="" id="{26F4BC90-890C-4685-805B-CDEE317EF2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44961946"/>
              </p:ext>
            </p:extLst>
          </p:nvPr>
        </p:nvGraphicFramePr>
        <p:xfrm>
          <a:off x="5793081" y="4423805"/>
          <a:ext cx="1091952" cy="550415"/>
        </p:xfrm>
        <a:graphic>
          <a:graphicData uri="http://schemas.openxmlformats.org/presentationml/2006/ole">
            <p:oleObj spid="_x0000_s4108" r:id="rId6" imgW="444114" imgH="215713" progId="Equation.3">
              <p:embed/>
            </p:oleObj>
          </a:graphicData>
        </a:graphic>
      </p:graphicFrame>
      <p:sp>
        <p:nvSpPr>
          <p:cNvPr id="4" name="Speech Bubble: Oval 3">
            <a:extLst>
              <a:ext uri="{FF2B5EF4-FFF2-40B4-BE49-F238E27FC236}">
                <a16:creationId xmlns:a16="http://schemas.microsoft.com/office/drawing/2014/main" xmlns="" id="{8650CF61-0018-4C07-81B1-90E9FC684A4A}"/>
              </a:ext>
            </a:extLst>
          </p:cNvPr>
          <p:cNvSpPr/>
          <p:nvPr/>
        </p:nvSpPr>
        <p:spPr>
          <a:xfrm>
            <a:off x="7253056" y="1717974"/>
            <a:ext cx="4199138" cy="2090545"/>
          </a:xfrm>
          <a:prstGeom prst="wedgeEllipseCallout">
            <a:avLst>
              <a:gd name="adj1" fmla="val -73053"/>
              <a:gd name="adj2" fmla="val 3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800" b="1" i="1" dirty="0">
                <a:solidFill>
                  <a:srgbClr val="FFFF00"/>
                </a:solidFill>
                <a:latin typeface="Ravie" panose="040408050508090206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Snelijus-Dekartov zakon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9350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5C794D2-A747-4571-9391-3F79F4CB9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934" y="805648"/>
            <a:ext cx="7075503" cy="524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2002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CDD4287-F042-4167-B026-0E889638D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016" y="1185076"/>
            <a:ext cx="5685640" cy="42214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6F03411-FC1F-4D9C-AA93-CB341080C9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1328" y="901084"/>
            <a:ext cx="4733925" cy="505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141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436AE89-4524-48B2-9075-FC187FECA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986" y="859007"/>
            <a:ext cx="4933998" cy="50203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96F983C-DB78-45C3-B86A-64B97E11B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092" y="814526"/>
            <a:ext cx="5305887" cy="522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01346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5205</TotalTime>
  <Words>136</Words>
  <Application>Microsoft Office PowerPoint</Application>
  <PresentationFormat>Custom</PresentationFormat>
  <Paragraphs>18</Paragraphs>
  <Slides>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Organic</vt:lpstr>
      <vt:lpstr>Microsoft Equation 3.0</vt:lpstr>
      <vt:lpstr>       ZAKON PRELAMANJA SVJETLOSTI 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ODBIJANJE SVJETLOSTI</dc:title>
  <dc:creator>olja mandic</dc:creator>
  <cp:lastModifiedBy>Windows User</cp:lastModifiedBy>
  <cp:revision>29</cp:revision>
  <dcterms:created xsi:type="dcterms:W3CDTF">2019-10-16T22:34:38Z</dcterms:created>
  <dcterms:modified xsi:type="dcterms:W3CDTF">2021-02-16T09:00:52Z</dcterms:modified>
</cp:coreProperties>
</file>