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43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358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813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7357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64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8179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093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3838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995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879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749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425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323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747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667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567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499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603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14644-7EA1-4455-9FFF-64A93E3D3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280" y="1074198"/>
            <a:ext cx="6915787" cy="3293616"/>
          </a:xfrm>
        </p:spPr>
        <p:txBody>
          <a:bodyPr>
            <a:normAutofit fontScale="9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400" b="1" i="1" u="sng" dirty="0">
                <a:solidFill>
                  <a:srgbClr val="C0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i="1" u="sng" dirty="0">
                <a:solidFill>
                  <a:srgbClr val="C0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i="1" u="sng" dirty="0">
                <a:solidFill>
                  <a:srgbClr val="C0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i="1" u="sng" dirty="0">
                <a:solidFill>
                  <a:srgbClr val="C0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i="1" u="sng" dirty="0">
                <a:solidFill>
                  <a:srgbClr val="C0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i="1" u="sng" dirty="0">
                <a:solidFill>
                  <a:srgbClr val="C0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i="1" u="sng" dirty="0">
                <a:solidFill>
                  <a:srgbClr val="C0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i="1" u="sng" dirty="0">
                <a:solidFill>
                  <a:srgbClr val="C0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i="1" u="sng" dirty="0">
                <a:solidFill>
                  <a:srgbClr val="C0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i="1" u="sng" dirty="0">
                <a:solidFill>
                  <a:srgbClr val="C0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i="1" u="sng" dirty="0">
                <a:solidFill>
                  <a:srgbClr val="C0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i="1" u="sng" dirty="0">
                <a:solidFill>
                  <a:srgbClr val="C0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i="1" u="sng" dirty="0">
                <a:solidFill>
                  <a:srgbClr val="C0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i="1" u="sng" dirty="0">
                <a:solidFill>
                  <a:srgbClr val="C0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CS" sz="4400" b="1" i="1" u="sng" dirty="0">
                <a:solidFill>
                  <a:srgbClr val="00B05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ZAKON PRELAMANJA SVJETLOSTI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C00000"/>
              </a:solidFill>
              <a:latin typeface="Snap ITC" panose="04040A07060A020202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73E758-A6DF-4729-9517-7DC55DB4FB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r-Latn-CS" sz="28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 granici dviju sredina, svjetlost se djelimično odbija, a dijelom prelazi u drugu sredinu.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12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D476B4-B1E3-42E7-A406-83B2BFF4097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778" y="772357"/>
            <a:ext cx="5557693" cy="530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CDA318-454B-4EBE-9B5F-94CCE8D76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284B401B-E825-4CFE-A0E0-08C25B34B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513564"/>
              </p:ext>
            </p:extLst>
          </p:nvPr>
        </p:nvGraphicFramePr>
        <p:xfrm>
          <a:off x="6320964" y="1113064"/>
          <a:ext cx="753928" cy="457200"/>
        </p:xfrm>
        <a:graphic>
          <a:graphicData uri="http://schemas.openxmlformats.org/presentationml/2006/ole">
            <p:oleObj spid="_x0000_s1076" r:id="rId4" imgW="266469" imgH="139579" progId="Equation.3">
              <p:embed/>
            </p:oleObj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6F2D99-7F92-481A-A7E0-7DEC29490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9547ED88-2FD5-457C-B9E5-63DF70FC3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4007274"/>
              </p:ext>
            </p:extLst>
          </p:nvPr>
        </p:nvGraphicFramePr>
        <p:xfrm>
          <a:off x="6303382" y="2613220"/>
          <a:ext cx="753927" cy="665825"/>
        </p:xfrm>
        <a:graphic>
          <a:graphicData uri="http://schemas.openxmlformats.org/presentationml/2006/ole">
            <p:oleObj spid="_x0000_s1077" r:id="rId5" imgW="266469" imgH="203024" progId="Equation.3">
              <p:embed/>
            </p:oleObj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7DFFAB-0356-4CCF-9389-73766B20B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99E15D55-7B13-4FA9-ABC3-9EFF5ED44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1599854"/>
              </p:ext>
            </p:extLst>
          </p:nvPr>
        </p:nvGraphicFramePr>
        <p:xfrm>
          <a:off x="6317942" y="4152837"/>
          <a:ext cx="1553121" cy="762003"/>
        </p:xfrm>
        <a:graphic>
          <a:graphicData uri="http://schemas.openxmlformats.org/presentationml/2006/ole">
            <p:oleObj spid="_x0000_s1078" r:id="rId6" imgW="469696" imgH="215806" progId="Equation.3">
              <p:embed/>
            </p:oleObj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6FE2F0-DA8B-4F54-BC52-312CAC9328E0}"/>
              </a:ext>
            </a:extLst>
          </p:cNvPr>
          <p:cNvSpPr/>
          <p:nvPr/>
        </p:nvSpPr>
        <p:spPr>
          <a:xfrm>
            <a:off x="7042749" y="1003249"/>
            <a:ext cx="4552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upadni ugao ( ugao između upadnog zraka i normale );</a:t>
            </a:r>
            <a:endParaRPr lang="en-US" sz="28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73B16B-DEB5-4168-8042-72FFAD497558}"/>
              </a:ext>
            </a:extLst>
          </p:cNvPr>
          <p:cNvSpPr/>
          <p:nvPr/>
        </p:nvSpPr>
        <p:spPr>
          <a:xfrm>
            <a:off x="7142220" y="2652681"/>
            <a:ext cx="461074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8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prelomni ugao ( ugao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r-Latn-CS" sz="28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između prelomljenog zraka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r-Latn-CS" sz="28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normale );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07911D-DA28-43AB-B014-A6AF0595936C}"/>
              </a:ext>
            </a:extLst>
          </p:cNvPr>
          <p:cNvSpPr/>
          <p:nvPr/>
        </p:nvSpPr>
        <p:spPr>
          <a:xfrm>
            <a:off x="7860667" y="4255947"/>
            <a:ext cx="3734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indeksi prelamanja sredina.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00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F525AF-64AE-46E0-895B-9115B39257D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24" y="814526"/>
            <a:ext cx="5255581" cy="522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F3A4FD3-68E6-4D70-955B-9D5822558E24}"/>
              </a:ext>
            </a:extLst>
          </p:cNvPr>
          <p:cNvSpPr/>
          <p:nvPr/>
        </p:nvSpPr>
        <p:spPr>
          <a:xfrm>
            <a:off x="6161697" y="767918"/>
            <a:ext cx="5462724" cy="470898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Ravie" panose="04040805050809020602" pitchFamily="82" charset="0"/>
                <a:ea typeface="Cambria" panose="02040503050406030204" pitchFamily="18" charset="0"/>
              </a:rPr>
              <a:t>Zakon </a:t>
            </a:r>
            <a:r>
              <a:rPr lang="en-US" sz="2800" b="1" i="1" dirty="0" err="1">
                <a:solidFill>
                  <a:srgbClr val="00B050"/>
                </a:solidFill>
                <a:latin typeface="Ravie" panose="04040805050809020602" pitchFamily="82" charset="0"/>
                <a:ea typeface="Cambria" panose="02040503050406030204" pitchFamily="18" charset="0"/>
              </a:rPr>
              <a:t>prelamanja</a:t>
            </a:r>
            <a:r>
              <a:rPr lang="en-US" sz="2800" b="1" i="1" dirty="0">
                <a:solidFill>
                  <a:srgbClr val="00B050"/>
                </a:solidFill>
                <a:latin typeface="Ravie" panose="04040805050809020602" pitchFamily="82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Ravie" panose="04040805050809020602" pitchFamily="82" charset="0"/>
                <a:ea typeface="Cambria" panose="02040503050406030204" pitchFamily="18" charset="0"/>
              </a:rPr>
              <a:t>svjetlosti</a:t>
            </a:r>
            <a:r>
              <a:rPr lang="en-US" sz="2800" b="1" i="1" dirty="0">
                <a:solidFill>
                  <a:srgbClr val="00B050"/>
                </a:solidFill>
                <a:latin typeface="Ravie" panose="04040805050809020602" pitchFamily="82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Ravie" panose="04040805050809020602" pitchFamily="82" charset="0"/>
                <a:ea typeface="Cambria" panose="02040503050406030204" pitchFamily="18" charset="0"/>
              </a:rPr>
              <a:t>glasi</a:t>
            </a:r>
            <a:r>
              <a:rPr lang="en-US" sz="2800" b="1" i="1" dirty="0">
                <a:solidFill>
                  <a:srgbClr val="00B050"/>
                </a:solidFill>
                <a:latin typeface="Ravie" panose="04040805050809020602" pitchFamily="82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prelasku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svjetlosti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jedne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sredine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drugu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upadni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zrak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prelomljeni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zrak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normala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površinu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istoj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ravni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Odnos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upadnog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prelomljenog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ugla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određen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formulom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600" dirty="0"/>
              <a:t>              </a:t>
            </a:r>
            <a:endParaRPr lang="en-US" sz="3600" b="1" i="1" dirty="0">
              <a:latin typeface="Bookman Old Style" panose="02050604050505020204" pitchFamily="18" charset="0"/>
              <a:ea typeface="Cambria" panose="02040503050406030204" pitchFamily="18" charset="0"/>
            </a:endParaRPr>
          </a:p>
          <a:p>
            <a:endParaRPr lang="en-US" sz="4000" b="1" i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A30BAC-9EBF-4276-804D-03727E323005}"/>
                  </a:ext>
                </a:extLst>
              </p:cNvPr>
              <p:cNvSpPr/>
              <p:nvPr/>
            </p:nvSpPr>
            <p:spPr>
              <a:xfrm>
                <a:off x="7173249" y="4519518"/>
                <a:ext cx="2671403" cy="12527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mpd="sng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sz="48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800" b="1" i="1" dirty="0">
                    <a:solidFill>
                      <a:srgbClr val="008000"/>
                    </a:solidFill>
                    <a:latin typeface="Bookman Old Style" panose="0205060405050502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800" b="1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800" b="1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FA30BAC-9EBF-4276-804D-03727E323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249" y="4519518"/>
                <a:ext cx="2671403" cy="1252715"/>
              </a:xfrm>
              <a:prstGeom prst="rect">
                <a:avLst/>
              </a:prstGeom>
              <a:blipFill>
                <a:blip r:embed="rId3"/>
                <a:stretch>
                  <a:fillRect b="-2830"/>
                </a:stretch>
              </a:blipFill>
              <a:ln w="38100" cmpd="sng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2368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039D3-F485-4712-B66F-CE107D7FA81D}"/>
              </a:ext>
            </a:extLst>
          </p:cNvPr>
          <p:cNvSpPr txBox="1">
            <a:spLocks/>
          </p:cNvSpPr>
          <p:nvPr/>
        </p:nvSpPr>
        <p:spPr>
          <a:xfrm>
            <a:off x="833436" y="737955"/>
            <a:ext cx="10525125" cy="106574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gdje je        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indeks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prelamanja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sredine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dolazi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zrak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   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indeks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prelamanja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sredine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zrak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prelazi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BE19E5B3-324C-4968-821C-268A7B44E92E}"/>
                  </a:ext>
                </a:extLst>
              </p:cNvPr>
              <p:cNvSpPr txBox="1"/>
              <p:nvPr/>
            </p:nvSpPr>
            <p:spPr bwMode="auto">
              <a:xfrm>
                <a:off x="833436" y="2306504"/>
                <a:ext cx="5343555" cy="85183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>
                <a:norm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000" b="1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</m:oMath>
                  </m:oMathPara>
                </a14:m>
                <a:endParaRPr lang="en-US" sz="4000" b="1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E19E5B3-324C-4968-821C-268A7B44E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436" y="2306504"/>
                <a:ext cx="5343555" cy="851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0A57B0-FD1E-42EE-BD65-C3EA8603F795}"/>
                  </a:ext>
                </a:extLst>
              </p:cNvPr>
              <p:cNvSpPr/>
              <p:nvPr/>
            </p:nvSpPr>
            <p:spPr>
              <a:xfrm>
                <a:off x="2149909" y="638538"/>
                <a:ext cx="477882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mbria" panose="02040503050406030204" pitchFamily="18" charset="0"/>
                  </a:rPr>
                  <a:t/>
                </a:r>
                <a:endParaRPr lang="en-US" sz="32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F0A57B0-FD1E-42EE-BD65-C3EA8603F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09" y="638538"/>
                <a:ext cx="47788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14620A-2693-4FF8-B288-AA10409873B1}"/>
                  </a:ext>
                </a:extLst>
              </p:cNvPr>
              <p:cNvSpPr/>
              <p:nvPr/>
            </p:nvSpPr>
            <p:spPr>
              <a:xfrm>
                <a:off x="10351765" y="638537"/>
                <a:ext cx="477882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mbria" panose="02040503050406030204" pitchFamily="18" charset="0"/>
                  </a:rPr>
                  <a:t/>
                </a:r>
                <a:endParaRPr lang="en-US" sz="32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14620A-2693-4FF8-B288-AA1040987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765" y="638537"/>
                <a:ext cx="47788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BA6D29-745C-4D17-8C31-0E368193AA84}"/>
              </a:ext>
            </a:extLst>
          </p:cNvPr>
          <p:cNvSpPr/>
          <p:nvPr/>
        </p:nvSpPr>
        <p:spPr>
          <a:xfrm>
            <a:off x="833437" y="3966942"/>
            <a:ext cx="105251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Zakon prelamanja pokazuje:</a:t>
            </a:r>
            <a:r>
              <a:rPr lang="sr-Latn-CS" sz="28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Latn-C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 prelasku svjetlosti iz optički ređe u optički gušću sredinu (            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sr-Latn-C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svjetlost se prelama ka normali; pri prelasku iz optički gušće u </a:t>
            </a:r>
            <a:r>
              <a:rPr lang="sr-Latn-CS" sz="2800" b="1" i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optički ređu </a:t>
            </a:r>
            <a:r>
              <a:rPr lang="sr-Latn-C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sredinu svjetlost se prelama od normale.</a:t>
            </a:r>
            <a:endParaRPr lang="en-US" sz="28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DA7FE494-BB9E-4D9A-B701-68AE00441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26F4BC90-890C-4685-805B-CDEE317EF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4961946"/>
              </p:ext>
            </p:extLst>
          </p:nvPr>
        </p:nvGraphicFramePr>
        <p:xfrm>
          <a:off x="5793081" y="4423805"/>
          <a:ext cx="1091952" cy="550415"/>
        </p:xfrm>
        <a:graphic>
          <a:graphicData uri="http://schemas.openxmlformats.org/presentationml/2006/ole">
            <p:oleObj spid="_x0000_s4108" r:id="rId6" imgW="444114" imgH="215713" progId="Equation.3">
              <p:embed/>
            </p:oleObj>
          </a:graphicData>
        </a:graphic>
      </p:graphicFrame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8650CF61-0018-4C07-81B1-90E9FC684A4A}"/>
              </a:ext>
            </a:extLst>
          </p:cNvPr>
          <p:cNvSpPr/>
          <p:nvPr/>
        </p:nvSpPr>
        <p:spPr>
          <a:xfrm>
            <a:off x="7253056" y="1717974"/>
            <a:ext cx="4199138" cy="2090545"/>
          </a:xfrm>
          <a:prstGeom prst="wedgeEllipseCallout">
            <a:avLst>
              <a:gd name="adj1" fmla="val -73053"/>
              <a:gd name="adj2" fmla="val 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2800" b="1" i="1" dirty="0">
                <a:solidFill>
                  <a:srgbClr val="FFFF00"/>
                </a:solidFill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Snelijus-Dekartov zakon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35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C794D2-A747-4571-9391-3F79F4CB9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934" y="805648"/>
            <a:ext cx="7075503" cy="52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00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DD4287-F042-4167-B026-0E889638D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16" y="1185076"/>
            <a:ext cx="5685640" cy="4221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F03411-FC1F-4D9C-AA93-CB341080C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328" y="901084"/>
            <a:ext cx="4733925" cy="50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14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36AE89-4524-48B2-9075-FC187FECA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986" y="859007"/>
            <a:ext cx="4933998" cy="5020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6F983C-DB78-45C3-B86A-64B97E11B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92" y="814526"/>
            <a:ext cx="5305887" cy="522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134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5205</TotalTime>
  <Words>136</Words>
  <Application>Microsoft Office PowerPoint</Application>
  <PresentationFormat>Custom</PresentationFormat>
  <Paragraphs>18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Organic</vt:lpstr>
      <vt:lpstr>Microsoft Equation 3.0</vt:lpstr>
      <vt:lpstr>       ZAKON PRELAMANJA SVJETLOSTI 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ODBIJANJE SVJETLOSTI</dc:title>
  <dc:creator>olja mandic</dc:creator>
  <cp:lastModifiedBy>Windows User</cp:lastModifiedBy>
  <cp:revision>29</cp:revision>
  <dcterms:created xsi:type="dcterms:W3CDTF">2019-10-16T22:34:38Z</dcterms:created>
  <dcterms:modified xsi:type="dcterms:W3CDTF">2021-02-16T09:00:52Z</dcterms:modified>
</cp:coreProperties>
</file>