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475" r:id="rId3"/>
    <p:sldId id="476" r:id="rId4"/>
    <p:sldId id="479" r:id="rId5"/>
    <p:sldId id="480" r:id="rId6"/>
    <p:sldId id="481" r:id="rId7"/>
    <p:sldId id="534" r:id="rId8"/>
    <p:sldId id="535" r:id="rId9"/>
    <p:sldId id="477" r:id="rId10"/>
    <p:sldId id="482" r:id="rId11"/>
    <p:sldId id="483" r:id="rId12"/>
    <p:sldId id="484" r:id="rId13"/>
    <p:sldId id="490" r:id="rId14"/>
    <p:sldId id="485" r:id="rId15"/>
    <p:sldId id="492" r:id="rId16"/>
    <p:sldId id="478" r:id="rId17"/>
    <p:sldId id="540" r:id="rId18"/>
    <p:sldId id="505" r:id="rId19"/>
    <p:sldId id="523" r:id="rId20"/>
    <p:sldId id="544" r:id="rId21"/>
    <p:sldId id="548" r:id="rId22"/>
    <p:sldId id="3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2D4A4-7386-48AC-B431-DA7668116C3C}" type="datetimeFigureOut">
              <a:rPr lang="sr-Latn-ME" smtClean="0"/>
              <a:t>8.4.2019.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C468-4159-466F-B33F-E43DA7D81A2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7024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E5AD65-BF06-46B1-8ED8-76B4820AD966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801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8534-D420-4DC6-BAAA-0D69045B3B29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206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7289-148B-46DD-9C36-0171AC1B4EB1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99182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lagođeni izgled">
    <p:bg>
      <p:bgPr>
        <a:solidFill>
          <a:srgbClr val="23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85709" y="6357958"/>
            <a:ext cx="1682744" cy="28096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/>
              <a:t>Sanda, 2015.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571461" y="1643051"/>
            <a:ext cx="11144328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85636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316F-AE9A-4D58-8B39-D55BAB7EBBD4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5140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CA75-56A0-416F-B00B-BD22AC76DC8A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144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A693-8B5E-4F05-B11C-4D2A84188FD2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713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6B97-91C5-404D-B280-17C368458EBB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6947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0961-22C1-47B6-BA3A-77B80031C31C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2055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6C89-C857-4A98-824E-20C7D52E4DB7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76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A694-2A17-4E5A-8D9D-C26B0D9D6700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0518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AE02-1E82-47D9-B5F6-498DC08FBB27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673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90290B4-0889-41D8-AD71-D1C4F517BF00}" type="datetime1">
              <a:rPr lang="sr-Latn-ME" smtClean="0"/>
              <a:t>8.4.2019.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888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A8B382-04E5-4613-8343-3A26CDC9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9A8BF7F5-0703-4397-9E4F-1C40A27D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2050" y="4220801"/>
            <a:ext cx="42159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914165AF-7A1F-42FC-A92A-61C084A9A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8A45B-46C9-4D5B-8036-ED3F6845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84" y="857675"/>
            <a:ext cx="4886270" cy="3437782"/>
          </a:xfrm>
        </p:spPr>
        <p:txBody>
          <a:bodyPr>
            <a:normAutofit/>
          </a:bodyPr>
          <a:lstStyle/>
          <a:p>
            <a:r>
              <a:rPr lang="sr-Latn-ME" sz="5000" dirty="0" err="1"/>
              <a:t>Ms</a:t>
            </a:r>
            <a:r>
              <a:rPr lang="sr-Latn-ME" sz="5000" dirty="0"/>
              <a:t>  </a:t>
            </a:r>
            <a:r>
              <a:rPr lang="sr-Latn-ME" sz="5000" dirty="0" err="1"/>
              <a:t>powerpoint</a:t>
            </a:r>
            <a:endParaRPr lang="sr-Latn-ME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212C9-8D4B-435C-8651-10C28A406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074" y="4356635"/>
            <a:ext cx="4855890" cy="1543422"/>
          </a:xfrm>
        </p:spPr>
        <p:txBody>
          <a:bodyPr>
            <a:normAutofit/>
          </a:bodyPr>
          <a:lstStyle/>
          <a:p>
            <a:r>
              <a:rPr lang="sr-Latn-ME" dirty="0"/>
              <a:t>Razne mogućnosti prezentacije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07B1F02-38A7-453F-81A6-704BB0825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r="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A8EB-2086-4128-B12C-8FCAB23E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937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Trajanje prikaza slajdova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65960"/>
            <a:ext cx="9872871" cy="4130040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dirty="0">
                <a:latin typeface="+mn-lt"/>
              </a:rPr>
              <a:t>Svakom slajdu treba </a:t>
            </a:r>
            <a:r>
              <a:rPr lang="hr-HR" b="1" i="1" dirty="0">
                <a:latin typeface="Franklin Gothic Book" pitchFamily="34" charset="0"/>
              </a:rPr>
              <a:t>osigurati dovoljno vremena </a:t>
            </a:r>
            <a:r>
              <a:rPr lang="hr-HR" dirty="0">
                <a:latin typeface="+mn-lt"/>
              </a:rPr>
              <a:t>za pregled njegovog sadržaja. </a:t>
            </a:r>
          </a:p>
          <a:p>
            <a:pPr algn="just"/>
            <a:endParaRPr lang="hr-HR" dirty="0">
              <a:latin typeface="+mn-lt"/>
            </a:endParaRPr>
          </a:p>
          <a:p>
            <a:pPr algn="just"/>
            <a:endParaRPr lang="hr-HR" sz="6000" dirty="0"/>
          </a:p>
          <a:p>
            <a:pPr algn="just"/>
            <a:endParaRPr lang="hr-HR" spc="-80" dirty="0"/>
          </a:p>
          <a:p>
            <a:pPr algn="just"/>
            <a:endParaRPr lang="hr-HR" spc="-80" dirty="0"/>
          </a:p>
          <a:p>
            <a:pPr algn="just"/>
            <a:endParaRPr lang="hr-HR" spc="-80" dirty="0"/>
          </a:p>
          <a:p>
            <a:pPr algn="just"/>
            <a:r>
              <a:rPr lang="hr-HR" spc="-80" dirty="0"/>
              <a:t>U slučaju greške, zadato vrijeme trajanja određenog slajda moguće je poništiti, a novo potom zadati.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grpSp>
        <p:nvGrpSpPr>
          <p:cNvPr id="22" name="Grupa 21"/>
          <p:cNvGrpSpPr/>
          <p:nvPr/>
        </p:nvGrpSpPr>
        <p:grpSpPr>
          <a:xfrm>
            <a:off x="1865420" y="2401565"/>
            <a:ext cx="8424936" cy="2470890"/>
            <a:chOff x="539552" y="2254254"/>
            <a:chExt cx="8424936" cy="2470890"/>
          </a:xfrm>
        </p:grpSpPr>
        <p:grpSp>
          <p:nvGrpSpPr>
            <p:cNvPr id="21" name="Grupa 20"/>
            <p:cNvGrpSpPr/>
            <p:nvPr/>
          </p:nvGrpSpPr>
          <p:grpSpPr>
            <a:xfrm>
              <a:off x="3059832" y="2764557"/>
              <a:ext cx="3386998" cy="936104"/>
              <a:chOff x="3059832" y="2764557"/>
              <a:chExt cx="3386998" cy="936104"/>
            </a:xfrm>
          </p:grpSpPr>
          <p:pic>
            <p:nvPicPr>
              <p:cNvPr id="7" name="Slika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832" y="2764557"/>
                <a:ext cx="3386998" cy="936104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134549" y="3217530"/>
                <a:ext cx="363563" cy="408171"/>
              </a:xfrm>
              <a:prstGeom prst="roundRect">
                <a:avLst>
                  <a:gd name="adj" fmla="val 8078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6" name="AutoShape 15"/>
              <p:cNvSpPr>
                <a:spLocks noChangeArrowheads="1"/>
              </p:cNvSpPr>
              <p:nvPr/>
            </p:nvSpPr>
            <p:spPr bwMode="auto">
              <a:xfrm>
                <a:off x="3577818" y="3217530"/>
                <a:ext cx="363563" cy="408171"/>
              </a:xfrm>
              <a:prstGeom prst="roundRect">
                <a:avLst>
                  <a:gd name="adj" fmla="val 8078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4067944" y="3217530"/>
                <a:ext cx="971889" cy="408171"/>
              </a:xfrm>
              <a:prstGeom prst="roundRect">
                <a:avLst>
                  <a:gd name="adj" fmla="val 8078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5117256" y="3217529"/>
                <a:ext cx="363563" cy="408171"/>
              </a:xfrm>
              <a:prstGeom prst="roundRect">
                <a:avLst>
                  <a:gd name="adj" fmla="val 8078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0" name="TekstniOkvir 19"/>
              <p:cNvSpPr txBox="1"/>
              <p:nvPr/>
            </p:nvSpPr>
            <p:spPr>
              <a:xfrm>
                <a:off x="5571824" y="3246930"/>
                <a:ext cx="743915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>
                    <a:latin typeface="Arial Narrow" pitchFamily="34" charset="0"/>
                  </a:rPr>
                  <a:t>0:03:05</a:t>
                </a:r>
              </a:p>
            </p:txBody>
          </p:sp>
          <p:sp>
            <p:nvSpPr>
              <p:cNvPr id="19" name="AutoShape 15"/>
              <p:cNvSpPr>
                <a:spLocks noChangeArrowheads="1"/>
              </p:cNvSpPr>
              <p:nvPr/>
            </p:nvSpPr>
            <p:spPr bwMode="auto">
              <a:xfrm>
                <a:off x="5545711" y="3217528"/>
                <a:ext cx="748763" cy="408171"/>
              </a:xfrm>
              <a:prstGeom prst="roundRect">
                <a:avLst>
                  <a:gd name="adj" fmla="val 8078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539552" y="2880909"/>
              <a:ext cx="2025698" cy="995454"/>
            </a:xfrm>
            <a:prstGeom prst="wedgeRectCallout">
              <a:avLst>
                <a:gd name="adj1" fmla="val 80395"/>
                <a:gd name="adj2" fmla="val -2761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Aft>
                  <a:spcPct val="40000"/>
                </a:spcAft>
                <a:defRPr/>
              </a:pPr>
              <a:r>
                <a:rPr lang="hr-HR" sz="2200" dirty="0">
                  <a:solidFill>
                    <a:schemeClr val="accent1">
                      <a:lumMod val="50000"/>
                    </a:schemeClr>
                  </a:solidFill>
                </a:rPr>
                <a:t>Prelazak na </a:t>
              </a:r>
              <a:r>
                <a:rPr lang="hr-HR" sz="2200" b="1" i="1" dirty="0" err="1">
                  <a:solidFill>
                    <a:schemeClr val="accent1">
                      <a:lumMod val="50000"/>
                    </a:schemeClr>
                  </a:solidFill>
                </a:rPr>
                <a:t>sledeći</a:t>
              </a:r>
              <a:r>
                <a:rPr lang="hr-HR" sz="2200" b="1" i="1" dirty="0">
                  <a:solidFill>
                    <a:schemeClr val="accent1">
                      <a:lumMod val="50000"/>
                    </a:schemeClr>
                  </a:solidFill>
                </a:rPr>
                <a:t> slajd</a:t>
              </a:r>
              <a:r>
                <a:rPr lang="hr-HR" sz="2400" dirty="0"/>
                <a:t>.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004048" y="2254254"/>
              <a:ext cx="1224136" cy="497727"/>
            </a:xfrm>
            <a:prstGeom prst="wedgeRectCallout">
              <a:avLst>
                <a:gd name="adj1" fmla="val -22460"/>
                <a:gd name="adj2" fmla="val 161728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Aft>
                  <a:spcPct val="40000"/>
                </a:spcAft>
                <a:defRPr/>
              </a:pPr>
              <a:r>
                <a:rPr lang="hr-HR" sz="2200" b="1" i="1" dirty="0">
                  <a:solidFill>
                    <a:schemeClr val="accent1">
                      <a:lumMod val="50000"/>
                    </a:schemeClr>
                  </a:solidFill>
                </a:rPr>
                <a:t>Ponovi</a:t>
              </a:r>
              <a:r>
                <a:rPr lang="hr-HR" sz="2200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hr-HR" sz="2400" dirty="0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6588224" y="2852936"/>
              <a:ext cx="2376264" cy="1296144"/>
            </a:xfrm>
            <a:prstGeom prst="wedgeRectCallout">
              <a:avLst>
                <a:gd name="adj1" fmla="val -63476"/>
                <a:gd name="adj2" fmla="val -7171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Aft>
                  <a:spcPct val="40000"/>
                </a:spcAft>
                <a:defRPr/>
              </a:pPr>
              <a:r>
                <a:rPr lang="hr-HR" sz="2200" b="1" i="1" dirty="0">
                  <a:solidFill>
                    <a:schemeClr val="accent1">
                      <a:lumMod val="50000"/>
                    </a:schemeClr>
                  </a:solidFill>
                </a:rPr>
                <a:t>Ukupno vrijeme trajanja </a:t>
              </a:r>
              <a:r>
                <a:rPr lang="hr-HR" sz="2200" b="1" i="1" dirty="0" err="1">
                  <a:solidFill>
                    <a:schemeClr val="accent1">
                      <a:lumMod val="50000"/>
                    </a:schemeClr>
                  </a:solidFill>
                </a:rPr>
                <a:t>slide</a:t>
              </a:r>
              <a:r>
                <a:rPr lang="hr-HR" sz="2200" b="1" i="1" dirty="0">
                  <a:solidFill>
                    <a:schemeClr val="accent1">
                      <a:lumMod val="50000"/>
                    </a:schemeClr>
                  </a:solidFill>
                </a:rPr>
                <a:t> show-a</a:t>
              </a:r>
              <a:r>
                <a:rPr lang="hr-HR" sz="2200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941381" y="3876363"/>
              <a:ext cx="2522901" cy="848781"/>
            </a:xfrm>
            <a:prstGeom prst="wedgeRectCallout">
              <a:avLst>
                <a:gd name="adj1" fmla="val -22882"/>
                <a:gd name="adj2" fmla="val -89424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Aft>
                  <a:spcPct val="40000"/>
                </a:spcAft>
                <a:defRPr/>
              </a:pPr>
              <a:r>
                <a:rPr lang="hr-HR" sz="2200" dirty="0">
                  <a:solidFill>
                    <a:schemeClr val="accent1">
                      <a:lumMod val="50000"/>
                    </a:schemeClr>
                  </a:solidFill>
                </a:rPr>
                <a:t>Trajanje </a:t>
              </a:r>
              <a:r>
                <a:rPr lang="hr-HR" sz="2200" b="1" i="1" dirty="0">
                  <a:solidFill>
                    <a:schemeClr val="accent1">
                      <a:lumMod val="50000"/>
                    </a:schemeClr>
                  </a:solidFill>
                </a:rPr>
                <a:t>trenutnog slajda.</a:t>
              </a:r>
              <a:endParaRPr lang="hr-HR" sz="2400" dirty="0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971600" y="4005064"/>
              <a:ext cx="2736304" cy="471243"/>
            </a:xfrm>
            <a:prstGeom prst="wedgeRectCallout">
              <a:avLst>
                <a:gd name="adj1" fmla="val 48818"/>
                <a:gd name="adj2" fmla="val -13565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Aft>
                  <a:spcPct val="40000"/>
                </a:spcAft>
                <a:defRPr/>
              </a:pPr>
              <a:r>
                <a:rPr lang="hr-HR" sz="2200" b="1" i="1" dirty="0">
                  <a:solidFill>
                    <a:schemeClr val="accent1">
                      <a:lumMod val="50000"/>
                    </a:schemeClr>
                  </a:solidFill>
                </a:rPr>
                <a:t>Zaustavi snimanje</a:t>
              </a:r>
              <a:r>
                <a:rPr lang="hr-HR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15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Trajanje prikaza slajdova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>
                <a:latin typeface="+mn-lt"/>
              </a:rPr>
              <a:t>Po određivanju vremena trajanja </a:t>
            </a:r>
            <a:r>
              <a:rPr lang="hr-HR" dirty="0" err="1">
                <a:latin typeface="+mn-lt"/>
              </a:rPr>
              <a:t>poslednjeg</a:t>
            </a:r>
            <a:r>
              <a:rPr lang="hr-HR" dirty="0">
                <a:latin typeface="+mn-lt"/>
              </a:rPr>
              <a:t> slajda, snimljeno vrijeme trajanja projekcije može se zadržati ili odbaciti.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F4A4F4-713E-4F22-A746-5B414D9B0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83" y="3636508"/>
            <a:ext cx="7125300" cy="15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0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Alat za sortiranje slajdova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2966" y="2057400"/>
            <a:ext cx="4986920" cy="4038600"/>
          </a:xfrm>
        </p:spPr>
        <p:txBody>
          <a:bodyPr anchor="ctr">
            <a:normAutofit/>
          </a:bodyPr>
          <a:lstStyle/>
          <a:p>
            <a:r>
              <a:rPr lang="hr-HR" sz="2400" dirty="0">
                <a:latin typeface="+mj-lt"/>
              </a:rPr>
              <a:t>Ako se zadrži snimljeno vrijeme trajanja projekcije, prezentacija će u prikazu: </a:t>
            </a:r>
            <a:r>
              <a:rPr lang="hr-HR" sz="2400" b="1" i="1" dirty="0" err="1">
                <a:latin typeface="+mj-lt"/>
              </a:rPr>
              <a:t>Slide</a:t>
            </a:r>
            <a:r>
              <a:rPr lang="hr-HR" sz="2400" b="1" i="1" dirty="0">
                <a:latin typeface="+mj-lt"/>
              </a:rPr>
              <a:t> </a:t>
            </a:r>
            <a:r>
              <a:rPr lang="hr-HR" sz="2400" b="1" i="1" dirty="0" err="1">
                <a:latin typeface="+mj-lt"/>
              </a:rPr>
              <a:t>Sorter</a:t>
            </a:r>
            <a:r>
              <a:rPr lang="hr-HR" sz="2400" b="1" i="1" dirty="0">
                <a:latin typeface="+mj-lt"/>
              </a:rPr>
              <a:t> </a:t>
            </a:r>
            <a:r>
              <a:rPr lang="hr-HR" sz="2400" b="1" i="1" dirty="0" err="1">
                <a:latin typeface="+mj-lt"/>
              </a:rPr>
              <a:t>View</a:t>
            </a:r>
            <a:r>
              <a:rPr lang="hr-HR" sz="2400" b="1" i="1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imati prikazano </a:t>
            </a:r>
            <a:r>
              <a:rPr lang="hr-HR" sz="2400" b="1" i="1" dirty="0">
                <a:latin typeface="+mj-lt"/>
              </a:rPr>
              <a:t>vrijeme trajanja svakog slajda</a:t>
            </a:r>
            <a:r>
              <a:rPr lang="hr-HR" sz="2400" dirty="0">
                <a:latin typeface="+mj-lt"/>
              </a:rPr>
              <a:t>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34" y="2011672"/>
            <a:ext cx="4986920" cy="37444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6550889" y="3616311"/>
            <a:ext cx="522462" cy="228964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142738" y="3654916"/>
            <a:ext cx="522462" cy="228964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504911" y="5516492"/>
            <a:ext cx="522462" cy="200113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9102628" y="5513446"/>
            <a:ext cx="522462" cy="200113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43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Alat za sortiranje slajdova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65960"/>
            <a:ext cx="9872871" cy="4130040"/>
          </a:xfrm>
        </p:spPr>
        <p:txBody>
          <a:bodyPr/>
          <a:lstStyle/>
          <a:p>
            <a:pPr algn="just"/>
            <a:r>
              <a:rPr lang="hr-HR" dirty="0">
                <a:latin typeface="+mn-lt"/>
              </a:rPr>
              <a:t>U ovome prikazu moguće je vidjeti i </a:t>
            </a:r>
            <a:r>
              <a:rPr lang="hr-HR" b="1" i="1" dirty="0">
                <a:latin typeface="Franklin Gothic Book" pitchFamily="34" charset="0"/>
              </a:rPr>
              <a:t>prelaze između slajdova</a:t>
            </a:r>
            <a:r>
              <a:rPr lang="hr-HR" b="1" i="1" dirty="0"/>
              <a:t> i</a:t>
            </a:r>
            <a:r>
              <a:rPr lang="hr-HR" dirty="0">
                <a:latin typeface="+mn-lt"/>
              </a:rPr>
              <a:t> </a:t>
            </a:r>
            <a:r>
              <a:rPr lang="hr-HR" b="1" i="1" dirty="0">
                <a:latin typeface="Franklin Gothic Book" pitchFamily="34" charset="0"/>
              </a:rPr>
              <a:t>animacijske efekte </a:t>
            </a:r>
            <a:r>
              <a:rPr lang="hr-HR" dirty="0">
                <a:latin typeface="+mn-lt"/>
              </a:rPr>
              <a:t>zadane na slajdovima prezentacije.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795411"/>
            <a:ext cx="8892480" cy="17391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0" r="25000"/>
          <a:stretch/>
        </p:blipFill>
        <p:spPr>
          <a:xfrm>
            <a:off x="4871864" y="3593312"/>
            <a:ext cx="3600400" cy="29510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607290" y="4255425"/>
            <a:ext cx="766763" cy="261937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935761" y="4272611"/>
            <a:ext cx="766763" cy="261937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92251" y="6093296"/>
            <a:ext cx="927302" cy="456360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472265" y="4253949"/>
            <a:ext cx="766763" cy="261937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744072" y="4934837"/>
            <a:ext cx="2583904" cy="16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20000"/>
              </a:lnSpc>
              <a:spcAft>
                <a:spcPct val="40000"/>
              </a:spcAft>
              <a:buClr>
                <a:schemeClr val="tx2"/>
              </a:buClr>
              <a:buSzPct val="108000"/>
              <a:buNone/>
            </a:pPr>
            <a:endParaRPr lang="hr-HR" dirty="0">
              <a:latin typeface="+mn-lt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180882" y="4934837"/>
            <a:ext cx="2168840" cy="1302475"/>
          </a:xfrm>
          <a:prstGeom prst="wedgeRectCallout">
            <a:avLst>
              <a:gd name="adj1" fmla="val 82865"/>
              <a:gd name="adj2" fmla="val 48516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Efekti se izvode klikom na znak zvjezdice.</a:t>
            </a:r>
          </a:p>
        </p:txBody>
      </p:sp>
    </p:spTree>
    <p:extLst>
      <p:ext uri="{BB962C8B-B14F-4D97-AF65-F5344CB8AC3E}">
        <p14:creationId xmlns:p14="http://schemas.microsoft.com/office/powerpoint/2010/main" val="278290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Promjena Trajanja prikaza slajdova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3"/>
            <a:ext cx="4771256" cy="4525962"/>
          </a:xfrm>
        </p:spPr>
        <p:txBody>
          <a:bodyPr/>
          <a:lstStyle/>
          <a:p>
            <a:pPr algn="just"/>
            <a:r>
              <a:rPr lang="hr-HR" dirty="0">
                <a:latin typeface="+mn-lt"/>
              </a:rPr>
              <a:t>Da bi se </a:t>
            </a:r>
            <a:r>
              <a:rPr lang="hr-HR" b="1" i="1" dirty="0">
                <a:latin typeface="Franklin Gothic Book" pitchFamily="34" charset="0"/>
              </a:rPr>
              <a:t>promijenilo vrijeme trajanja prikaza pojedinog slajda</a:t>
            </a:r>
            <a:r>
              <a:rPr lang="hr-HR" dirty="0">
                <a:latin typeface="+mn-lt"/>
              </a:rPr>
              <a:t> i nakon što je to vrijeme snimljeno, dovoljno je otići na karticu </a:t>
            </a:r>
            <a:r>
              <a:rPr lang="hr-HR" b="1" i="1" dirty="0">
                <a:latin typeface="Franklin Gothic Book" pitchFamily="34" charset="0"/>
              </a:rPr>
              <a:t>Prelazi</a:t>
            </a:r>
            <a:r>
              <a:rPr lang="hr-HR" dirty="0">
                <a:latin typeface="+mn-lt"/>
              </a:rPr>
              <a:t>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36" y="1556792"/>
            <a:ext cx="3653633" cy="39604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08360" y="5106029"/>
            <a:ext cx="766763" cy="261937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544272" y="2420889"/>
            <a:ext cx="1432612" cy="269149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870635" y="1628800"/>
            <a:ext cx="735188" cy="274428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541489" y="1903229"/>
            <a:ext cx="1435395" cy="786809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3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3573016"/>
            <a:ext cx="5380035" cy="163031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1027584"/>
          </a:xfrm>
        </p:spPr>
        <p:txBody>
          <a:bodyPr>
            <a:noAutofit/>
          </a:bodyPr>
          <a:lstStyle/>
          <a:p>
            <a:r>
              <a:rPr lang="hr-HR" dirty="0"/>
              <a:t>isključivanje automatske izmjene slajdova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47528" y="1844824"/>
            <a:ext cx="8352928" cy="2232248"/>
          </a:xfrm>
        </p:spPr>
        <p:txBody>
          <a:bodyPr/>
          <a:lstStyle/>
          <a:p>
            <a:pPr algn="just"/>
            <a:r>
              <a:rPr lang="hr-HR" dirty="0">
                <a:latin typeface="+mn-lt"/>
              </a:rPr>
              <a:t>Automatska izmjena slajdova, zadana snimljenim vremenima trajanja prikaza slajdova, može se isključiti: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842724" y="4265524"/>
            <a:ext cx="1805629" cy="338374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575721" y="3645024"/>
            <a:ext cx="1318801" cy="320920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19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7C3EF1-8229-4246-AE5C-55F32587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50" y="4142818"/>
            <a:ext cx="2904235" cy="157623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Sakrivanje slajda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1" y="2057400"/>
            <a:ext cx="6664568" cy="1041478"/>
          </a:xfrm>
        </p:spPr>
        <p:txBody>
          <a:bodyPr/>
          <a:lstStyle/>
          <a:p>
            <a:pPr algn="just"/>
            <a:r>
              <a:rPr lang="hr-HR" dirty="0">
                <a:latin typeface="+mj-lt"/>
              </a:rPr>
              <a:t>Ako se pri </a:t>
            </a:r>
            <a:r>
              <a:rPr lang="hr-HR" dirty="0" err="1">
                <a:latin typeface="+mj-lt"/>
              </a:rPr>
              <a:t>japrojekciji</a:t>
            </a:r>
            <a:r>
              <a:rPr lang="hr-HR" dirty="0">
                <a:latin typeface="+mj-lt"/>
              </a:rPr>
              <a:t> neki od slajdova </a:t>
            </a:r>
            <a:r>
              <a:rPr lang="hr-HR" b="1" i="1" dirty="0">
                <a:latin typeface="+mj-lt"/>
              </a:rPr>
              <a:t>ne žele prikazati</a:t>
            </a:r>
            <a:r>
              <a:rPr lang="hr-HR" dirty="0">
                <a:latin typeface="+mj-lt"/>
              </a:rPr>
              <a:t>, treba ih sakriti. Sakriveni slajd </a:t>
            </a:r>
            <a:r>
              <a:rPr lang="hr-HR" b="1" i="1" dirty="0">
                <a:latin typeface="+mj-lt"/>
              </a:rPr>
              <a:t>ostaje sastavni dio prezentacije</a:t>
            </a:r>
            <a:r>
              <a:rPr lang="hr-HR" dirty="0">
                <a:latin typeface="+mj-lt"/>
              </a:rPr>
              <a:t> ali se </a:t>
            </a:r>
            <a:r>
              <a:rPr lang="hr-HR" b="1" i="1" u="sng" dirty="0">
                <a:latin typeface="+mj-lt"/>
              </a:rPr>
              <a:t>ne prikazuje</a:t>
            </a:r>
            <a:r>
              <a:rPr lang="hr-HR" dirty="0">
                <a:latin typeface="+mj-lt"/>
              </a:rPr>
              <a:t>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grpSp>
        <p:nvGrpSpPr>
          <p:cNvPr id="12" name="Grupa 11"/>
          <p:cNvGrpSpPr/>
          <p:nvPr/>
        </p:nvGrpSpPr>
        <p:grpSpPr>
          <a:xfrm>
            <a:off x="8576059" y="203303"/>
            <a:ext cx="2697773" cy="6123217"/>
            <a:chOff x="6050652" y="260647"/>
            <a:chExt cx="2841827" cy="6123217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652" y="260647"/>
              <a:ext cx="2841827" cy="6123217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051399" y="2191738"/>
              <a:ext cx="2837420" cy="2146346"/>
            </a:xfrm>
            <a:prstGeom prst="roundRect">
              <a:avLst>
                <a:gd name="adj" fmla="val 8319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6073672" y="2261400"/>
              <a:ext cx="242068" cy="432048"/>
            </a:xfrm>
            <a:prstGeom prst="roundRect">
              <a:avLst>
                <a:gd name="adj" fmla="val 8319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833481" y="3767578"/>
            <a:ext cx="2486764" cy="865087"/>
          </a:xfrm>
          <a:prstGeom prst="wedgeRectCallout">
            <a:avLst>
              <a:gd name="adj1" fmla="val 57973"/>
              <a:gd name="adj2" fmla="val -195542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Oznaka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 sakrivenog slajda.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421374" y="5229200"/>
            <a:ext cx="3156727" cy="1297134"/>
          </a:xfrm>
          <a:prstGeom prst="wedgeRectCallout">
            <a:avLst>
              <a:gd name="adj1" fmla="val 24291"/>
              <a:gd name="adj2" fmla="val -5537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Slajd se </a:t>
            </a: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otkriva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 (prikazuje) na isti način na koji se sakriva.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502855" y="4163132"/>
            <a:ext cx="915044" cy="328178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293034" y="4491311"/>
            <a:ext cx="604911" cy="910684"/>
          </a:xfrm>
          <a:prstGeom prst="roundRect">
            <a:avLst>
              <a:gd name="adj" fmla="val 83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12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Sakrivanje slajda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48172"/>
              </p:ext>
            </p:extLst>
          </p:nvPr>
        </p:nvGraphicFramePr>
        <p:xfrm>
          <a:off x="1919536" y="1700808"/>
          <a:ext cx="6912768" cy="410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7621">
                <a:tc>
                  <a:txBody>
                    <a:bodyPr/>
                    <a:lstStyle/>
                    <a:p>
                      <a:pPr marL="457200" indent="-371475" algn="just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3.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793">
                <a:tc>
                  <a:txBody>
                    <a:bodyPr/>
                    <a:lstStyle/>
                    <a:p>
                      <a:pPr marL="180975" indent="0" eaLnBrk="1" hangingPunct="1">
                        <a:lnSpc>
                          <a:spcPct val="130000"/>
                        </a:lnSpc>
                        <a:defRPr/>
                      </a:pP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Otvoriti datoteku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Vjezba1.pptx</a:t>
                      </a: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.</a:t>
                      </a:r>
                      <a:endParaRPr kumimoji="0" lang="hr-HR" sz="24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58"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5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kumimoji="0" lang="hr-HR" sz="2400" b="0" i="0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Sakriti  slajdove: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r-HR" sz="2400" dirty="0"/>
                        <a:t>,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hr-HR" sz="2400" dirty="0"/>
                        <a:t>,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kumimoji="0" lang="hr-HR" sz="2400" b="0" i="0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i="0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Pokrenuti i pregledati projekciju (sakriveni slajdovi se ne prikazuju).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i="0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Sačuvati</a:t>
                      </a:r>
                      <a:r>
                        <a:rPr kumimoji="0" lang="hr-HR" sz="2400" b="0" i="0" kern="1200" spc="-8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promijene.</a:t>
                      </a:r>
                      <a:endParaRPr kumimoji="0" lang="hr-HR" sz="2400" b="0" i="0" kern="1200" spc="-8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03542"/>
            <a:ext cx="1152128" cy="65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2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hr-HR"/>
              <a:t>Čuvanje prezentacije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2057400"/>
            <a:ext cx="4082143" cy="4038600"/>
          </a:xfrm>
        </p:spPr>
        <p:txBody>
          <a:bodyPr/>
          <a:lstStyle/>
          <a:p>
            <a:r>
              <a:rPr lang="hr-HR" dirty="0">
                <a:latin typeface="+mn-lt"/>
              </a:rPr>
              <a:t>Osim mogućnosti spremanja prezentacije u obliku </a:t>
            </a:r>
            <a:r>
              <a:rPr lang="hr-HR" b="1" i="1" dirty="0">
                <a:latin typeface="Franklin Gothic Book" pitchFamily="34" charset="0"/>
              </a:rPr>
              <a:t>Prezentacija programa PowerPoint (</a:t>
            </a:r>
            <a:r>
              <a:rPr lang="hr-HR" b="1" i="1" dirty="0" err="1">
                <a:latin typeface="Franklin Gothic Book" pitchFamily="34" charset="0"/>
              </a:rPr>
              <a:t>pptx</a:t>
            </a:r>
            <a:r>
              <a:rPr lang="hr-HR" b="1" i="1" dirty="0">
                <a:latin typeface="Franklin Gothic Book" pitchFamily="34" charset="0"/>
              </a:rPr>
              <a:t>)</a:t>
            </a:r>
            <a:r>
              <a:rPr lang="hr-HR" dirty="0">
                <a:latin typeface="+mn-lt"/>
              </a:rPr>
              <a:t>, postoje i razni drugi oblici.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F2C98-6BEF-493B-9DE2-C9C8D318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0938" r="11190" b="16174"/>
          <a:stretch/>
        </p:blipFill>
        <p:spPr>
          <a:xfrm>
            <a:off x="5587999" y="1669143"/>
            <a:ext cx="6096000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4727848" y="1599501"/>
            <a:ext cx="5304004" cy="3600400"/>
            <a:chOff x="3203848" y="1599501"/>
            <a:chExt cx="5304004" cy="3600400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599501"/>
              <a:ext cx="5304004" cy="36004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3" name="Slika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1" r="20500" b="4990"/>
            <a:stretch/>
          </p:blipFill>
          <p:spPr>
            <a:xfrm>
              <a:off x="3203849" y="3625643"/>
              <a:ext cx="1944216" cy="1564381"/>
            </a:xfrm>
            <a:prstGeom prst="rect">
              <a:avLst/>
            </a:prstGeom>
          </p:spPr>
        </p:pic>
      </p:grp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grpSp>
        <p:nvGrpSpPr>
          <p:cNvPr id="14" name="Grupa 13"/>
          <p:cNvGrpSpPr/>
          <p:nvPr/>
        </p:nvGrpSpPr>
        <p:grpSpPr>
          <a:xfrm>
            <a:off x="1785439" y="1569925"/>
            <a:ext cx="2810657" cy="2143890"/>
            <a:chOff x="251519" y="2491906"/>
            <a:chExt cx="2810657" cy="214389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251519" y="2491906"/>
              <a:ext cx="2810657" cy="2143890"/>
            </a:xfrm>
            <a:prstGeom prst="wedgeRectCallout">
              <a:avLst>
                <a:gd name="adj1" fmla="val 69319"/>
                <a:gd name="adj2" fmla="val -16424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Aft>
                  <a:spcPct val="40000"/>
                </a:spcAft>
                <a:defRPr/>
              </a:pPr>
              <a:endParaRPr lang="hr-HR" sz="2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38" y="2521482"/>
              <a:ext cx="2734316" cy="1987637"/>
            </a:xfrm>
            <a:prstGeom prst="rect">
              <a:avLst/>
            </a:prstGeom>
          </p:spPr>
        </p:pic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032104" y="1101873"/>
            <a:ext cx="1656184" cy="936103"/>
          </a:xfrm>
          <a:prstGeom prst="wedgeRectCallout">
            <a:avLst>
              <a:gd name="adj1" fmla="val -20962"/>
              <a:gd name="adj2" fmla="val 6496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Aft>
                <a:spcPct val="40000"/>
              </a:spcAft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Projekcija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eaLnBrk="0" hangingPunct="0"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PPSX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32304" y="476672"/>
            <a:ext cx="1512168" cy="824920"/>
          </a:xfrm>
          <a:prstGeom prst="wedgeRectCallout">
            <a:avLst>
              <a:gd name="adj1" fmla="val -23769"/>
              <a:gd name="adj2" fmla="val 10946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Struktura. RTF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647553" y="3933056"/>
            <a:ext cx="2938624" cy="1256968"/>
          </a:xfrm>
          <a:prstGeom prst="wedgeRectCallout">
            <a:avLst>
              <a:gd name="adj1" fmla="val 17782"/>
              <a:gd name="adj2" fmla="val -7079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Folder sa slajdovima koji su sačuvani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 u obliku </a:t>
            </a: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PNG slika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381362" y="5318037"/>
            <a:ext cx="1874879" cy="792088"/>
          </a:xfrm>
          <a:prstGeom prst="wedgeRectCallout">
            <a:avLst>
              <a:gd name="adj1" fmla="val -26887"/>
              <a:gd name="adj2" fmla="val -9700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hr-HR" sz="2200" b="1" i="1" dirty="0" err="1">
                <a:solidFill>
                  <a:schemeClr val="accent1">
                    <a:lumMod val="50000"/>
                  </a:schemeClr>
                </a:solidFill>
              </a:rPr>
              <a:t>Videozapis</a:t>
            </a:r>
            <a:r>
              <a:rPr lang="hr-HR" sz="2200" dirty="0" err="1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hr-HR" sz="2200" b="1" i="1" dirty="0" err="1">
                <a:solidFill>
                  <a:schemeClr val="accent1">
                    <a:lumMod val="50000"/>
                  </a:schemeClr>
                </a:solidFill>
              </a:rPr>
              <a:t>WMV</a:t>
            </a:r>
            <a:endParaRPr lang="hr-HR" sz="2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020407" y="5567975"/>
            <a:ext cx="2880320" cy="1101385"/>
          </a:xfrm>
          <a:prstGeom prst="wedgeRectCallout">
            <a:avLst>
              <a:gd name="adj1" fmla="val 32086"/>
              <a:gd name="adj2" fmla="val -109605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Prezentacija </a:t>
            </a:r>
            <a:r>
              <a:rPr lang="hr-HR" sz="2200" b="1" i="1" dirty="0" err="1">
                <a:solidFill>
                  <a:schemeClr val="accent1">
                    <a:lumMod val="50000"/>
                  </a:schemeClr>
                </a:solidFill>
              </a:rPr>
              <a:t>OpenDocument</a:t>
            </a: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eaLnBrk="0" hangingPunct="0"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ODP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10" y="3587138"/>
            <a:ext cx="1093286" cy="1553220"/>
          </a:xfrm>
          <a:prstGeom prst="rect">
            <a:avLst/>
          </a:prstGeom>
        </p:spPr>
      </p:pic>
      <p:sp>
        <p:nvSpPr>
          <p:cNvPr id="16" name="Naslov 1"/>
          <p:cNvSpPr txBox="1">
            <a:spLocks/>
          </p:cNvSpPr>
          <p:nvPr/>
        </p:nvSpPr>
        <p:spPr>
          <a:xfrm>
            <a:off x="1763509" y="404664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hr-HR" dirty="0"/>
              <a:t>ČUVANJE prezentacije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8544272" y="5535143"/>
            <a:ext cx="1656184" cy="824920"/>
          </a:xfrm>
          <a:prstGeom prst="wedgeRectCallout">
            <a:avLst>
              <a:gd name="adj1" fmla="val -17441"/>
              <a:gd name="adj2" fmla="val -99342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PDF dokument.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2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Prelazi između slajdova - </a:t>
            </a:r>
            <a:r>
              <a:rPr lang="hr-HR" dirty="0" err="1"/>
              <a:t>Transition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Prelaz između slajdova je </a:t>
            </a:r>
            <a:r>
              <a:rPr lang="hr-HR" dirty="0" err="1">
                <a:latin typeface="+mn-lt"/>
              </a:rPr>
              <a:t>efekat</a:t>
            </a:r>
            <a:r>
              <a:rPr lang="hr-HR" dirty="0">
                <a:latin typeface="+mn-lt"/>
              </a:rPr>
              <a:t> </a:t>
            </a:r>
            <a:r>
              <a:rPr lang="hr-HR" dirty="0"/>
              <a:t> </a:t>
            </a:r>
            <a:r>
              <a:rPr lang="hr-HR" dirty="0">
                <a:latin typeface="+mn-lt"/>
              </a:rPr>
              <a:t>koji određuje </a:t>
            </a:r>
            <a:r>
              <a:rPr lang="hr-HR" b="1" i="1" dirty="0">
                <a:latin typeface="Franklin Gothic Book" pitchFamily="34" charset="0"/>
              </a:rPr>
              <a:t>način smjenjivanje slajdova </a:t>
            </a:r>
            <a:r>
              <a:rPr lang="hr-HR" dirty="0">
                <a:latin typeface="+mn-lt"/>
              </a:rPr>
              <a:t>u prikazu </a:t>
            </a:r>
            <a:r>
              <a:rPr lang="hr-HR" i="1" dirty="0" err="1"/>
              <a:t>Slide</a:t>
            </a:r>
            <a:r>
              <a:rPr lang="hr-HR" i="1" dirty="0"/>
              <a:t> Show</a:t>
            </a:r>
            <a:r>
              <a:rPr lang="hr-HR" dirty="0">
                <a:latin typeface="+mn-lt"/>
              </a:rPr>
              <a:t>.</a:t>
            </a:r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647728" y="2924945"/>
          <a:ext cx="4752528" cy="356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Prezentacija" r:id="rId3" imgW="4570378" imgH="3427533" progId="PowerPoint.Show.12">
                  <p:embed/>
                </p:oleObj>
              </mc:Choice>
              <mc:Fallback>
                <p:oleObj name="Prezentacija" r:id="rId3" imgW="4570378" imgH="3427533" progId="PowerPoint.Show.12">
                  <p:embed/>
                  <p:pic>
                    <p:nvPicPr>
                      <p:cNvPr id="7" name="Objekt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7728" y="2924945"/>
                        <a:ext cx="4752528" cy="3563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43000" y="497056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/>
              <a:t>Čuvanje prezentacije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69776"/>
              </p:ext>
            </p:extLst>
          </p:nvPr>
        </p:nvGraphicFramePr>
        <p:xfrm>
          <a:off x="1919536" y="1556792"/>
          <a:ext cx="8280920" cy="450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7621">
                <a:tc>
                  <a:txBody>
                    <a:bodyPr/>
                    <a:lstStyle/>
                    <a:p>
                      <a:pPr marL="457200" indent="-371475" algn="just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47.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63">
                <a:tc>
                  <a:txBody>
                    <a:bodyPr/>
                    <a:lstStyle/>
                    <a:p>
                      <a:pPr marL="180975" indent="0" eaLnBrk="1" hangingPunct="1">
                        <a:lnSpc>
                          <a:spcPct val="130000"/>
                        </a:lnSpc>
                        <a:defRPr/>
                      </a:pP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Otvoriti datoteku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Vjezba1.pptx</a:t>
                      </a: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a potom je sačuvati u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 nekoliko različitih oblika:</a:t>
                      </a:r>
                    </a:p>
                    <a:p>
                      <a:pPr marL="180975" indent="0" algn="ctr" eaLnBrk="1" hangingPunct="1">
                        <a:lnSpc>
                          <a:spcPct val="13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kumimoji="0" lang="hr-HR" sz="2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hr-HR" sz="24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ppsx</a:t>
                      </a:r>
                      <a:r>
                        <a:rPr kumimoji="0" lang="hr-HR" sz="2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.</a:t>
                      </a:r>
                      <a:r>
                        <a:rPr kumimoji="0" lang="hr-HR" sz="24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pdf</a:t>
                      </a:r>
                      <a:r>
                        <a:rPr kumimoji="0" lang="hr-HR" sz="2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 .</a:t>
                      </a:r>
                      <a:r>
                        <a:rPr kumimoji="0" lang="hr-HR" sz="24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rtf</a:t>
                      </a:r>
                      <a:r>
                        <a:rPr kumimoji="0" lang="hr-HR" sz="2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 .</a:t>
                      </a:r>
                      <a:r>
                        <a:rPr kumimoji="0" lang="hr-HR" sz="24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wmv</a:t>
                      </a:r>
                      <a:r>
                        <a:rPr kumimoji="0" lang="hr-HR" sz="2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 .</a:t>
                      </a:r>
                      <a:r>
                        <a:rPr kumimoji="0" lang="hr-HR" sz="24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ppt</a:t>
                      </a:r>
                      <a:r>
                        <a:rPr kumimoji="0" lang="hr-HR" sz="2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 .</a:t>
                      </a:r>
                      <a:r>
                        <a:rPr kumimoji="0" lang="hr-HR" sz="2400" b="1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png</a:t>
                      </a:r>
                      <a:endParaRPr kumimoji="0" lang="hr-HR" sz="24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80975" indent="0" ea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defRPr/>
                      </a:pPr>
                      <a:endParaRPr kumimoji="0" lang="hr-HR" sz="2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539"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5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Pregledati učinjeno, uočiti značaj svakog od </a:t>
                      </a:r>
                      <a:r>
                        <a:rPr kumimoji="0" lang="hr-HR" sz="2400" b="0" i="0" kern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korišćenih</a:t>
                      </a: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oblika, razmisliti o području primjene.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180975" indent="0">
                        <a:lnSpc>
                          <a:spcPct val="12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kumimoji="0" lang="hr-HR" sz="2400" b="0" i="0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Sačuvati</a:t>
                      </a:r>
                      <a:r>
                        <a:rPr kumimoji="0" lang="hr-HR" sz="2400" b="0" i="0" kern="1200" spc="-8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promijene pa datoteku zatvoriti.</a:t>
                      </a:r>
                      <a:endParaRPr kumimoji="0" lang="hr-HR" sz="2400" b="0" i="0" kern="1200" spc="-8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90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Čuvanje prezentacije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3"/>
          </p:nvPr>
        </p:nvSpPr>
        <p:spPr>
          <a:xfrm>
            <a:off x="1952596" y="1643051"/>
            <a:ext cx="8358246" cy="705830"/>
          </a:xfrm>
        </p:spPr>
        <p:txBody>
          <a:bodyPr/>
          <a:lstStyle/>
          <a:p>
            <a:r>
              <a:rPr lang="hr-HR" dirty="0"/>
              <a:t>Posljedica pohrane: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185430"/>
            <a:ext cx="6619048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EC4B1-E477-4C40-B710-F047148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314BDD-A5CD-46C2-8275-CF7C1510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5155E-228E-49DE-905E-B6BBCA80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28CF-102A-4407-AC66-9FDCA202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HVALA NA PAŽNJI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016F045C-ACB6-4150-950C-44F2858F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27FAE-540E-4C6C-9083-C1215D3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22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3552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EC4B1-E477-4C40-B710-F047148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314BDD-A5CD-46C2-8275-CF7C1510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535155E-228E-49DE-905E-B6BBCA80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75098" y="1856482"/>
            <a:ext cx="3433406" cy="31473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2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Prelazi</a:t>
            </a:r>
            <a:r>
              <a:rPr lang="en-US" sz="42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42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između</a:t>
            </a:r>
            <a:r>
              <a:rPr lang="en-US" sz="42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42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slajdova</a:t>
            </a:r>
            <a:endParaRPr lang="en-US" sz="42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82693" y="4541697"/>
            <a:ext cx="3418216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Prelaz između slajdova zadaje se tako da se </a:t>
            </a:r>
            <a:r>
              <a:rPr lang="en-US" sz="2000" b="1" i="1"/>
              <a:t>označi slajd</a:t>
            </a:r>
            <a:r>
              <a:rPr lang="en-US" sz="2000"/>
              <a:t>, a potom odabere </a:t>
            </a:r>
            <a:r>
              <a:rPr lang="en-US" sz="2000" b="1" i="1"/>
              <a:t>željeni efekt prelaza</a:t>
            </a:r>
            <a:r>
              <a:rPr lang="en-US" sz="2000"/>
              <a:t>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A8AC7E-8CA6-4126-9B83-1E252E248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59"/>
          <a:stretch/>
        </p:blipFill>
        <p:spPr>
          <a:xfrm>
            <a:off x="872064" y="2850953"/>
            <a:ext cx="6045576" cy="1154113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2521EDB7-747B-493C-8632-2FFDF74C8276}" type="slidenum">
              <a:rPr lang="en-US" smtClean="0"/>
              <a:pPr defTabSz="914400"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812A2B-BF79-4528-8754-A47FD9B35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45" y="1726796"/>
            <a:ext cx="7871410" cy="39993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Efekti prelaza između slajdova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7A697-652F-4E44-9663-D817F8B3A86F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405558" y="2315801"/>
            <a:ext cx="883321" cy="517268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868246" y="2638471"/>
            <a:ext cx="3328307" cy="898880"/>
          </a:xfrm>
          <a:prstGeom prst="wedgeRectCallout">
            <a:avLst>
              <a:gd name="adj1" fmla="val -124105"/>
              <a:gd name="adj2" fmla="val -43051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Za uklanjanje 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prethodno postavljenog prelaza.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447761" y="3423002"/>
            <a:ext cx="760458" cy="209738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461827" y="4745090"/>
            <a:ext cx="1067615" cy="212928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402735" y="2106061"/>
            <a:ext cx="760458" cy="209738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4460311" y="1808992"/>
            <a:ext cx="645875" cy="246929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631504" y="5877272"/>
            <a:ext cx="9387016" cy="5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Franklin Gothic Book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hr-HR" sz="2300" dirty="0">
                <a:latin typeface="+mn-lt"/>
              </a:rPr>
              <a:t>Za prikaz efekta prelaza - kursor miša postaviti na odabrani prelaz.</a:t>
            </a:r>
          </a:p>
        </p:txBody>
      </p:sp>
    </p:spTree>
    <p:extLst>
      <p:ext uri="{BB962C8B-B14F-4D97-AF65-F5344CB8AC3E}">
        <p14:creationId xmlns:p14="http://schemas.microsoft.com/office/powerpoint/2010/main" val="299050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2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8">
            <a:extLst>
              <a:ext uri="{FF2B5EF4-FFF2-40B4-BE49-F238E27FC236}">
                <a16:creationId xmlns:a16="http://schemas.microsoft.com/office/drawing/2014/main" id="{3DB2D498-AF35-4076-8C00-0D4FF10B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4F76277E-2F78-40FA-A0BA-BD66E008B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2">
            <a:extLst>
              <a:ext uri="{FF2B5EF4-FFF2-40B4-BE49-F238E27FC236}">
                <a16:creationId xmlns:a16="http://schemas.microsoft.com/office/drawing/2014/main" id="{9BC3B1C8-8BC3-49E6-A1DA-5EEF4CF95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100" b="1" cap="all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Mogućnosti efekta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09530" y="5596128"/>
            <a:ext cx="8767860" cy="5577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U </a:t>
            </a:r>
            <a:r>
              <a:rPr lang="en-US" sz="2000" dirty="0" err="1"/>
              <a:t>zavisnosti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efekat</a:t>
            </a:r>
            <a:r>
              <a:rPr lang="en-US" sz="2000" dirty="0"/>
              <a:t> </a:t>
            </a:r>
            <a:r>
              <a:rPr lang="en-US" sz="2000" dirty="0" err="1"/>
              <a:t>odabrali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je </a:t>
            </a:r>
            <a:r>
              <a:rPr lang="en-US" sz="2000" dirty="0" err="1"/>
              <a:t>podesiti</a:t>
            </a:r>
            <a:r>
              <a:rPr lang="en-US" sz="2000" dirty="0"/>
              <a:t> </a:t>
            </a:r>
            <a:r>
              <a:rPr lang="en-US" sz="2000" b="1" i="1" dirty="0"/>
              <a:t>Effect Options. 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742384-04B1-4ABA-98EF-E5B06601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02" y="741172"/>
            <a:ext cx="4011796" cy="3279644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DB7A697-652F-4E44-9663-D817F8B3A86F}" type="slidenum">
              <a:rPr lang="en-US"/>
              <a:pPr defTabSz="914400"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429829" y="1291157"/>
            <a:ext cx="1190172" cy="1750920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018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736CA1-D62F-4799-9376-97AF35E2B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77" y="4460193"/>
            <a:ext cx="4440238" cy="152459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1926774"/>
            <a:ext cx="9872871" cy="4038600"/>
          </a:xfrm>
        </p:spPr>
        <p:txBody>
          <a:bodyPr/>
          <a:lstStyle/>
          <a:p>
            <a:r>
              <a:rPr lang="hr-HR" sz="2800" dirty="0">
                <a:latin typeface="Franklin Gothic Book" pitchFamily="34" charset="0"/>
              </a:rPr>
              <a:t>Podešavanje </a:t>
            </a:r>
            <a:r>
              <a:rPr lang="hr-HR" sz="2800" b="1" i="1" dirty="0">
                <a:latin typeface="Franklin Gothic Book" pitchFamily="34" charset="0"/>
              </a:rPr>
              <a:t>trajanja - Timing</a:t>
            </a:r>
            <a:r>
              <a:rPr lang="hr-HR" dirty="0">
                <a:latin typeface="Franklin Gothic Book" pitchFamily="34" charset="0"/>
              </a:rPr>
              <a:t>:</a:t>
            </a:r>
            <a:endParaRPr lang="hr-HR" sz="2800" dirty="0">
              <a:latin typeface="Franklin Gothic Book" pitchFamily="34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7A697-652F-4E44-9663-D817F8B3A86F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816080" y="2492896"/>
            <a:ext cx="3448384" cy="1656184"/>
          </a:xfrm>
          <a:prstGeom prst="wedgeRectCallout">
            <a:avLst>
              <a:gd name="adj1" fmla="val -24643"/>
              <a:gd name="adj2" fmla="val 93622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Slajdovi se mogu smjenjivati na </a:t>
            </a: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klik mišem 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ili </a:t>
            </a: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nakon zadatog broja sekundi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599098" y="2420888"/>
            <a:ext cx="4284476" cy="1480682"/>
          </a:xfrm>
          <a:prstGeom prst="wedgeRectCallout">
            <a:avLst>
              <a:gd name="adj1" fmla="val 44244"/>
              <a:gd name="adj2" fmla="val 14521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Moguće je zadati </a:t>
            </a: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</a:rPr>
              <a:t>vrijeme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</a:rPr>
              <a:t>trajanja prelaza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odabrati </a:t>
            </a: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</a:rPr>
              <a:t>zvuk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koji će taj prelaz popratiti.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694038" y="4246637"/>
            <a:ext cx="2661778" cy="2062421"/>
          </a:xfrm>
          <a:prstGeom prst="wedgeRectCallout">
            <a:avLst>
              <a:gd name="adj1" fmla="val 96868"/>
              <a:gd name="adj2" fmla="val 2107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Efekt prelaza se može primijeniti </a:t>
            </a: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</a:rPr>
              <a:t>na sve slajdove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ili samo </a:t>
            </a:r>
            <a:r>
              <a:rPr lang="hr-HR" altLang="zh-CN" sz="2200" b="1" i="1" dirty="0">
                <a:solidFill>
                  <a:schemeClr val="accent1">
                    <a:lumMod val="50000"/>
                  </a:schemeClr>
                </a:solidFill>
              </a:rPr>
              <a:t>na odabrane</a:t>
            </a:r>
            <a:r>
              <a:rPr lang="hr-HR" altLang="zh-CN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01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Prelazi između slajdova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31785"/>
              </p:ext>
            </p:extLst>
          </p:nvPr>
        </p:nvGraphicFramePr>
        <p:xfrm>
          <a:off x="1775520" y="1700808"/>
          <a:ext cx="8640960" cy="43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457200" indent="-371475" algn="just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1.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14">
                <a:tc>
                  <a:txBody>
                    <a:bodyPr/>
                    <a:lstStyle/>
                    <a:p>
                      <a:pPr marL="180975" indent="0" eaLnBrk="1" hangingPunct="1">
                        <a:lnSpc>
                          <a:spcPct val="130000"/>
                        </a:lnSpc>
                        <a:defRPr/>
                      </a:pP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Otvoriti datoteku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Prezentacija1.pptx</a:t>
                      </a: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.</a:t>
                      </a:r>
                      <a:endParaRPr kumimoji="0" lang="hr-HR" sz="24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70">
                <a:tc>
                  <a:txBody>
                    <a:bodyPr/>
                    <a:lstStyle/>
                    <a:p>
                      <a:pPr marL="180975" indent="0">
                        <a:lnSpc>
                          <a:spcPct val="15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Zadati prelaz između slajdova: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Vortex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b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Mogućnosti efekta: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From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Top</a:t>
                      </a: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hr-HR" sz="24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Efekt treba primijeniti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 sve slajdove</a:t>
                      </a: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Trajanje: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sekunde</a:t>
                      </a: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i="0" kern="1200" spc="-8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Smjena </a:t>
                      </a:r>
                      <a:r>
                        <a:rPr kumimoji="0" lang="hr-HR" sz="2400" b="0" i="0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slajdova: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Nakon 2 sekunde</a:t>
                      </a:r>
                      <a:r>
                        <a:rPr kumimoji="0" lang="hr-HR" sz="2400" b="0" i="0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i="0" kern="1200" spc="-8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Sačuvati promijene, pa datoteku </a:t>
                      </a:r>
                      <a:r>
                        <a:rPr kumimoji="0" lang="hr-HR" sz="2400" b="1" i="1" kern="1200" spc="-8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Prezentacija1</a:t>
                      </a:r>
                      <a:r>
                        <a:rPr kumimoji="0" lang="hr-HR" sz="2400" b="1" i="1" kern="1200" spc="-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.pptx</a:t>
                      </a:r>
                      <a:r>
                        <a:rPr kumimoji="0" lang="hr-HR" sz="2400" b="0" i="0" kern="1200" spc="-8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zatvoriti.</a:t>
                      </a:r>
                      <a:endParaRPr kumimoji="0" lang="hr-HR" sz="2400" b="0" i="0" kern="1200" spc="-8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2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58683"/>
              </p:ext>
            </p:extLst>
          </p:nvPr>
        </p:nvGraphicFramePr>
        <p:xfrm>
          <a:off x="1524000" y="34355"/>
          <a:ext cx="9036496" cy="67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Presentation" r:id="rId3" imgW="4183501" imgH="3136433" progId="PowerPoint.Show.12">
                  <p:embed/>
                </p:oleObj>
              </mc:Choice>
              <mc:Fallback>
                <p:oleObj name="Presentation" r:id="rId3" imgW="4183501" imgH="3136433" progId="PowerPoint.Show.12">
                  <p:embed/>
                  <p:pic>
                    <p:nvPicPr>
                      <p:cNvPr id="6" name="Objek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4355"/>
                        <a:ext cx="9036496" cy="677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83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29C41C-3891-41A5-8496-DD9D8047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E2A073-CFDF-4DC4-BC28-3801371B0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7285760" cy="13563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Proba vremena prezentacije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0D2CE3-F617-4C6E-8D08-8E08651F3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age result for powerpoint 2010 rehearse timings">
            <a:extLst>
              <a:ext uri="{FF2B5EF4-FFF2-40B4-BE49-F238E27FC236}">
                <a16:creationId xmlns:a16="http://schemas.microsoft.com/office/drawing/2014/main" id="{CCED59AA-B6BC-446D-B2D9-A913DEF0BC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67" y="2057400"/>
            <a:ext cx="3223120" cy="1210734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+mj-lt"/>
              </a:rPr>
              <a:t>Osim što se 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vrijeme prikaza pojedinog slajda </a:t>
            </a:r>
            <a:r>
              <a:rPr lang="hr-HR" dirty="0">
                <a:solidFill>
                  <a:srgbClr val="FFFFFF"/>
                </a:solidFill>
                <a:latin typeface="+mj-lt"/>
              </a:rPr>
              <a:t>određuje unosom vremena u sekundama, moguće ga je zadati i naredbom </a:t>
            </a:r>
            <a:r>
              <a:rPr lang="hr-HR" b="1" i="1" dirty="0" err="1">
                <a:solidFill>
                  <a:srgbClr val="FFFFFF"/>
                </a:solidFill>
                <a:latin typeface="+mj-lt"/>
              </a:rPr>
              <a:t>Rehearse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hr-HR" b="1" i="1" dirty="0" err="1">
                <a:solidFill>
                  <a:srgbClr val="FFFFFF"/>
                </a:solidFill>
                <a:latin typeface="+mj-lt"/>
              </a:rPr>
              <a:t>Timings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hr-HR" dirty="0">
                <a:solidFill>
                  <a:srgbClr val="FFFFFF"/>
                </a:solidFill>
                <a:latin typeface="+mj-lt"/>
              </a:rPr>
              <a:t>(kartica </a:t>
            </a:r>
            <a:r>
              <a:rPr lang="hr-HR" b="1" i="1" dirty="0" err="1">
                <a:solidFill>
                  <a:srgbClr val="FFFFFF"/>
                </a:solidFill>
                <a:latin typeface="+mj-lt"/>
              </a:rPr>
              <a:t>Slide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 Show</a:t>
            </a:r>
            <a:r>
              <a:rPr lang="hr-HR" dirty="0">
                <a:solidFill>
                  <a:srgbClr val="FFFFFF"/>
                </a:solidFill>
                <a:latin typeface="+mj-lt"/>
              </a:rPr>
              <a:t>).</a:t>
            </a:r>
          </a:p>
          <a:p>
            <a:r>
              <a:rPr lang="hr-HR" dirty="0">
                <a:solidFill>
                  <a:srgbClr val="FFFFFF"/>
                </a:solidFill>
                <a:latin typeface="+mj-lt"/>
              </a:rPr>
              <a:t>Posljedica odabira naredbe je 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pokretanje </a:t>
            </a:r>
            <a:r>
              <a:rPr lang="hr-HR" b="1" i="1" dirty="0" err="1">
                <a:solidFill>
                  <a:srgbClr val="FFFFFF"/>
                </a:solidFill>
                <a:latin typeface="+mj-lt"/>
              </a:rPr>
              <a:t>slide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 show-a </a:t>
            </a:r>
            <a:r>
              <a:rPr lang="hr-HR" dirty="0">
                <a:solidFill>
                  <a:srgbClr val="FFFFFF"/>
                </a:solidFill>
                <a:latin typeface="+mj-lt"/>
              </a:rPr>
              <a:t>uz pojavu </a:t>
            </a:r>
            <a:r>
              <a:rPr lang="hr-HR" b="1" i="1" dirty="0">
                <a:solidFill>
                  <a:srgbClr val="FFFFFF"/>
                </a:solidFill>
                <a:latin typeface="+mj-lt"/>
              </a:rPr>
              <a:t>alatne trake za upravljanje trajanjem prikaza</a:t>
            </a:r>
            <a:r>
              <a:rPr lang="hr-HR" dirty="0">
                <a:solidFill>
                  <a:srgbClr val="FFFFFF"/>
                </a:solidFill>
                <a:latin typeface="+mj-lt"/>
              </a:rPr>
              <a:t>.</a:t>
            </a:r>
          </a:p>
          <a:p>
            <a:endParaRPr lang="hr-HR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521EDB7-747B-493C-8632-2FFDF74C8276}" type="slidenum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hr-HR">
              <a:solidFill>
                <a:srgbClr val="FFFFFF"/>
              </a:solidFill>
            </a:endParaRP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E40677-5E64-4F98-B537-4CEBC8B8E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6883" r="26401" b="71645"/>
          <a:stretch/>
        </p:blipFill>
        <p:spPr>
          <a:xfrm>
            <a:off x="377373" y="3889828"/>
            <a:ext cx="3368261" cy="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958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618</Words>
  <Application>Microsoft Office PowerPoint</Application>
  <PresentationFormat>Widescreen</PresentationFormat>
  <Paragraphs>103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Book Antiqua</vt:lpstr>
      <vt:lpstr>Calibri</vt:lpstr>
      <vt:lpstr>Corbel</vt:lpstr>
      <vt:lpstr>Franklin Gothic Book</vt:lpstr>
      <vt:lpstr>Wingdings</vt:lpstr>
      <vt:lpstr>Basis</vt:lpstr>
      <vt:lpstr>Prezentacija</vt:lpstr>
      <vt:lpstr>Presentation</vt:lpstr>
      <vt:lpstr>Ms  powerpoint</vt:lpstr>
      <vt:lpstr>Prelazi između slajdova - Transition</vt:lpstr>
      <vt:lpstr>Prelazi između slajdova</vt:lpstr>
      <vt:lpstr>Efekti prelaza između slajdova</vt:lpstr>
      <vt:lpstr>Mogućnosti efekta</vt:lpstr>
      <vt:lpstr>Trajanje</vt:lpstr>
      <vt:lpstr>Prelazi između slajdova</vt:lpstr>
      <vt:lpstr>PowerPoint Presentation</vt:lpstr>
      <vt:lpstr>Proba vremena prezentacije</vt:lpstr>
      <vt:lpstr>Trajanje prikaza slajdova</vt:lpstr>
      <vt:lpstr>Trajanje prikaza slajdova</vt:lpstr>
      <vt:lpstr>Alat za sortiranje slajdova</vt:lpstr>
      <vt:lpstr>Alat za sortiranje slajdova</vt:lpstr>
      <vt:lpstr>Promjena Trajanja prikaza slajdova</vt:lpstr>
      <vt:lpstr>isključivanje automatske izmjene slajdova</vt:lpstr>
      <vt:lpstr>Sakrivanje slajda</vt:lpstr>
      <vt:lpstr>Sakrivanje slajda</vt:lpstr>
      <vt:lpstr>Čuvanje prezentacije</vt:lpstr>
      <vt:lpstr>PowerPoint Presentation</vt:lpstr>
      <vt:lpstr>Čuvanje prezentacije</vt:lpstr>
      <vt:lpstr>Čuvanje prezentacije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 powerpoint</dc:title>
  <dc:creator>marija z</dc:creator>
  <cp:lastModifiedBy>marija z</cp:lastModifiedBy>
  <cp:revision>1</cp:revision>
  <dcterms:created xsi:type="dcterms:W3CDTF">2019-04-08T17:27:48Z</dcterms:created>
  <dcterms:modified xsi:type="dcterms:W3CDTF">2019-04-08T18:34:00Z</dcterms:modified>
</cp:coreProperties>
</file>