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33"/>
  </p:notesMasterIdLst>
  <p:sldIdLst>
    <p:sldId id="3825" r:id="rId5"/>
    <p:sldId id="3826" r:id="rId6"/>
    <p:sldId id="3835" r:id="rId7"/>
    <p:sldId id="3827" r:id="rId8"/>
    <p:sldId id="3838" r:id="rId9"/>
    <p:sldId id="3836" r:id="rId10"/>
    <p:sldId id="3839" r:id="rId11"/>
    <p:sldId id="3840" r:id="rId12"/>
    <p:sldId id="3845" r:id="rId13"/>
    <p:sldId id="3841" r:id="rId14"/>
    <p:sldId id="3842" r:id="rId15"/>
    <p:sldId id="3864" r:id="rId16"/>
    <p:sldId id="3843" r:id="rId17"/>
    <p:sldId id="3844" r:id="rId18"/>
    <p:sldId id="3846" r:id="rId19"/>
    <p:sldId id="3847" r:id="rId20"/>
    <p:sldId id="3828" r:id="rId21"/>
    <p:sldId id="3794" r:id="rId22"/>
    <p:sldId id="3848" r:id="rId23"/>
    <p:sldId id="3849" r:id="rId24"/>
    <p:sldId id="3865" r:id="rId25"/>
    <p:sldId id="3866" r:id="rId26"/>
    <p:sldId id="3868" r:id="rId27"/>
    <p:sldId id="3867" r:id="rId28"/>
    <p:sldId id="3851" r:id="rId29"/>
    <p:sldId id="3852" r:id="rId30"/>
    <p:sldId id="3850" r:id="rId31"/>
    <p:sldId id="383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72" y="10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91FF6-BC63-4431-97E9-215720500D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38AC0D-ED16-41CD-84B5-0948E91A2663}">
      <dgm:prSet phldrT="[Text]"/>
      <dgm:spPr/>
      <dgm:t>
        <a:bodyPr/>
        <a:lstStyle/>
        <a:p>
          <a:r>
            <a:rPr lang="en-US"/>
            <a:t>Originalna poruka</a:t>
          </a:r>
        </a:p>
      </dgm:t>
    </dgm:pt>
    <dgm:pt modelId="{7C94F9BF-50B1-4C7C-A255-0641A85D758E}" type="parTrans" cxnId="{21BCBD02-AB24-4BEC-A368-DC057A192F57}">
      <dgm:prSet/>
      <dgm:spPr/>
      <dgm:t>
        <a:bodyPr/>
        <a:lstStyle/>
        <a:p>
          <a:endParaRPr lang="en-US"/>
        </a:p>
      </dgm:t>
    </dgm:pt>
    <dgm:pt modelId="{A69028D1-19F0-4A4A-A54B-0DA719823875}" type="sibTrans" cxnId="{21BCBD02-AB24-4BEC-A368-DC057A192F57}">
      <dgm:prSet/>
      <dgm:spPr/>
      <dgm:t>
        <a:bodyPr/>
        <a:lstStyle/>
        <a:p>
          <a:endParaRPr lang="en-US"/>
        </a:p>
      </dgm:t>
    </dgm:pt>
    <dgm:pt modelId="{64DB1CFD-7825-4B7A-B599-F97780F22FC9}">
      <dgm:prSet phldrT="[Text]"/>
      <dgm:spPr/>
      <dgm:t>
        <a:bodyPr/>
        <a:lstStyle/>
        <a:p>
          <a:r>
            <a:rPr lang="en-US"/>
            <a:t>Enkripcija</a:t>
          </a:r>
        </a:p>
      </dgm:t>
    </dgm:pt>
    <dgm:pt modelId="{BC86629E-D1E9-4F5F-A75B-24DD028C94D8}" type="parTrans" cxnId="{71D0079F-FC88-4A81-A31F-E1F14BAC6CDF}">
      <dgm:prSet/>
      <dgm:spPr/>
      <dgm:t>
        <a:bodyPr/>
        <a:lstStyle/>
        <a:p>
          <a:endParaRPr lang="en-US"/>
        </a:p>
      </dgm:t>
    </dgm:pt>
    <dgm:pt modelId="{A2CA9826-881A-4F62-BA1B-A05774209572}" type="sibTrans" cxnId="{71D0079F-FC88-4A81-A31F-E1F14BAC6CDF}">
      <dgm:prSet/>
      <dgm:spPr/>
      <dgm:t>
        <a:bodyPr/>
        <a:lstStyle/>
        <a:p>
          <a:endParaRPr lang="en-US"/>
        </a:p>
      </dgm:t>
    </dgm:pt>
    <dgm:pt modelId="{0A13CA8C-3044-4892-9D75-939C7FA3EAFA}">
      <dgm:prSet phldrT="[Text]"/>
      <dgm:spPr/>
      <dgm:t>
        <a:bodyPr/>
        <a:lstStyle/>
        <a:p>
          <a:r>
            <a:rPr lang="en-US"/>
            <a:t>Šifrovana poruka</a:t>
          </a:r>
        </a:p>
      </dgm:t>
    </dgm:pt>
    <dgm:pt modelId="{B52A1E50-A4B4-4731-805A-326EFD00633F}" type="parTrans" cxnId="{0EDA73D2-98FA-43CD-8FBF-7EC46AF7A4C6}">
      <dgm:prSet/>
      <dgm:spPr/>
      <dgm:t>
        <a:bodyPr/>
        <a:lstStyle/>
        <a:p>
          <a:endParaRPr lang="en-US"/>
        </a:p>
      </dgm:t>
    </dgm:pt>
    <dgm:pt modelId="{2474BDF0-60B6-4657-B304-8DF4B71BABA0}" type="sibTrans" cxnId="{0EDA73D2-98FA-43CD-8FBF-7EC46AF7A4C6}">
      <dgm:prSet/>
      <dgm:spPr/>
      <dgm:t>
        <a:bodyPr/>
        <a:lstStyle/>
        <a:p>
          <a:endParaRPr lang="en-US"/>
        </a:p>
      </dgm:t>
    </dgm:pt>
    <dgm:pt modelId="{DE4D8A67-13B9-4252-8345-DFBA25A9E4DC}" type="pres">
      <dgm:prSet presAssocID="{0FD91FF6-BC63-4431-97E9-215720500DAB}" presName="Name0" presStyleCnt="0">
        <dgm:presLayoutVars>
          <dgm:dir/>
          <dgm:resizeHandles val="exact"/>
        </dgm:presLayoutVars>
      </dgm:prSet>
      <dgm:spPr/>
    </dgm:pt>
    <dgm:pt modelId="{922D5419-CC3C-40FE-BD94-421491C04C86}" type="pres">
      <dgm:prSet presAssocID="{1738AC0D-ED16-41CD-84B5-0948E91A26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1DE7D-461B-4AA7-BC38-E26765544F26}" type="pres">
      <dgm:prSet presAssocID="{A69028D1-19F0-4A4A-A54B-0DA71982387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E778B26-48FB-4D6E-A8B8-9917EE213BA2}" type="pres">
      <dgm:prSet presAssocID="{A69028D1-19F0-4A4A-A54B-0DA71982387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971DCFB-4348-48FA-8291-959B8F5E9D47}" type="pres">
      <dgm:prSet presAssocID="{64DB1CFD-7825-4B7A-B599-F97780F22F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04B12-232F-4AE7-97E2-20B09298FD16}" type="pres">
      <dgm:prSet presAssocID="{A2CA9826-881A-4F62-BA1B-A057742095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077B071-4694-47AC-AB3B-500885EE29F4}" type="pres">
      <dgm:prSet presAssocID="{A2CA9826-881A-4F62-BA1B-A0577420957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E224837-4ED8-460D-8162-A75F09EEA3F9}" type="pres">
      <dgm:prSet presAssocID="{0A13CA8C-3044-4892-9D75-939C7FA3EA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A73D2-98FA-43CD-8FBF-7EC46AF7A4C6}" srcId="{0FD91FF6-BC63-4431-97E9-215720500DAB}" destId="{0A13CA8C-3044-4892-9D75-939C7FA3EAFA}" srcOrd="2" destOrd="0" parTransId="{B52A1E50-A4B4-4731-805A-326EFD00633F}" sibTransId="{2474BDF0-60B6-4657-B304-8DF4B71BABA0}"/>
    <dgm:cxn modelId="{BF30E5C9-E016-49BC-910E-F345CB9C6A4B}" type="presOf" srcId="{A2CA9826-881A-4F62-BA1B-A05774209572}" destId="{7077B071-4694-47AC-AB3B-500885EE29F4}" srcOrd="1" destOrd="0" presId="urn:microsoft.com/office/officeart/2005/8/layout/process1"/>
    <dgm:cxn modelId="{D672CE7E-F7CB-4858-ABCC-8B1FA499B9A8}" type="presOf" srcId="{A69028D1-19F0-4A4A-A54B-0DA719823875}" destId="{DE778B26-48FB-4D6E-A8B8-9917EE213BA2}" srcOrd="1" destOrd="0" presId="urn:microsoft.com/office/officeart/2005/8/layout/process1"/>
    <dgm:cxn modelId="{BE5D4FCE-D3B7-46FC-9DDF-AE566DC2CD7B}" type="presOf" srcId="{A69028D1-19F0-4A4A-A54B-0DA719823875}" destId="{9481DE7D-461B-4AA7-BC38-E26765544F26}" srcOrd="0" destOrd="0" presId="urn:microsoft.com/office/officeart/2005/8/layout/process1"/>
    <dgm:cxn modelId="{BDBCF3CC-B993-424C-AFCA-A7CBC004C873}" type="presOf" srcId="{1738AC0D-ED16-41CD-84B5-0948E91A2663}" destId="{922D5419-CC3C-40FE-BD94-421491C04C86}" srcOrd="0" destOrd="0" presId="urn:microsoft.com/office/officeart/2005/8/layout/process1"/>
    <dgm:cxn modelId="{21BCBD02-AB24-4BEC-A368-DC057A192F57}" srcId="{0FD91FF6-BC63-4431-97E9-215720500DAB}" destId="{1738AC0D-ED16-41CD-84B5-0948E91A2663}" srcOrd="0" destOrd="0" parTransId="{7C94F9BF-50B1-4C7C-A255-0641A85D758E}" sibTransId="{A69028D1-19F0-4A4A-A54B-0DA719823875}"/>
    <dgm:cxn modelId="{71D0079F-FC88-4A81-A31F-E1F14BAC6CDF}" srcId="{0FD91FF6-BC63-4431-97E9-215720500DAB}" destId="{64DB1CFD-7825-4B7A-B599-F97780F22FC9}" srcOrd="1" destOrd="0" parTransId="{BC86629E-D1E9-4F5F-A75B-24DD028C94D8}" sibTransId="{A2CA9826-881A-4F62-BA1B-A05774209572}"/>
    <dgm:cxn modelId="{CC540C6C-8A84-46E4-970E-024328CF4AF9}" type="presOf" srcId="{0A13CA8C-3044-4892-9D75-939C7FA3EAFA}" destId="{1E224837-4ED8-460D-8162-A75F09EEA3F9}" srcOrd="0" destOrd="0" presId="urn:microsoft.com/office/officeart/2005/8/layout/process1"/>
    <dgm:cxn modelId="{7BC69671-36B2-48EB-9969-36AAC664507F}" type="presOf" srcId="{A2CA9826-881A-4F62-BA1B-A05774209572}" destId="{49D04B12-232F-4AE7-97E2-20B09298FD16}" srcOrd="0" destOrd="0" presId="urn:microsoft.com/office/officeart/2005/8/layout/process1"/>
    <dgm:cxn modelId="{0C487B85-F065-47DA-9E4C-EDEACCB37DBE}" type="presOf" srcId="{64DB1CFD-7825-4B7A-B599-F97780F22FC9}" destId="{8971DCFB-4348-48FA-8291-959B8F5E9D47}" srcOrd="0" destOrd="0" presId="urn:microsoft.com/office/officeart/2005/8/layout/process1"/>
    <dgm:cxn modelId="{F9F6E306-2E88-4E83-BE45-5EB4F7A3E3BF}" type="presOf" srcId="{0FD91FF6-BC63-4431-97E9-215720500DAB}" destId="{DE4D8A67-13B9-4252-8345-DFBA25A9E4DC}" srcOrd="0" destOrd="0" presId="urn:microsoft.com/office/officeart/2005/8/layout/process1"/>
    <dgm:cxn modelId="{552C8361-8F8A-44DC-8707-469775A5DAC0}" type="presParOf" srcId="{DE4D8A67-13B9-4252-8345-DFBA25A9E4DC}" destId="{922D5419-CC3C-40FE-BD94-421491C04C86}" srcOrd="0" destOrd="0" presId="urn:microsoft.com/office/officeart/2005/8/layout/process1"/>
    <dgm:cxn modelId="{A194EBBB-EF3A-4FD4-8AEF-9524288E3AEB}" type="presParOf" srcId="{DE4D8A67-13B9-4252-8345-DFBA25A9E4DC}" destId="{9481DE7D-461B-4AA7-BC38-E26765544F26}" srcOrd="1" destOrd="0" presId="urn:microsoft.com/office/officeart/2005/8/layout/process1"/>
    <dgm:cxn modelId="{42A3BCD3-9286-405A-A0AC-2FECE7C939F2}" type="presParOf" srcId="{9481DE7D-461B-4AA7-BC38-E26765544F26}" destId="{DE778B26-48FB-4D6E-A8B8-9917EE213BA2}" srcOrd="0" destOrd="0" presId="urn:microsoft.com/office/officeart/2005/8/layout/process1"/>
    <dgm:cxn modelId="{285B05A1-FC75-4DC0-AF54-AA20B771F20A}" type="presParOf" srcId="{DE4D8A67-13B9-4252-8345-DFBA25A9E4DC}" destId="{8971DCFB-4348-48FA-8291-959B8F5E9D47}" srcOrd="2" destOrd="0" presId="urn:microsoft.com/office/officeart/2005/8/layout/process1"/>
    <dgm:cxn modelId="{6E9354DC-2CEE-4710-954B-A9FEA648D45C}" type="presParOf" srcId="{DE4D8A67-13B9-4252-8345-DFBA25A9E4DC}" destId="{49D04B12-232F-4AE7-97E2-20B09298FD16}" srcOrd="3" destOrd="0" presId="urn:microsoft.com/office/officeart/2005/8/layout/process1"/>
    <dgm:cxn modelId="{9701E4C6-7E0F-4D5A-BD03-377E52FDD863}" type="presParOf" srcId="{49D04B12-232F-4AE7-97E2-20B09298FD16}" destId="{7077B071-4694-47AC-AB3B-500885EE29F4}" srcOrd="0" destOrd="0" presId="urn:microsoft.com/office/officeart/2005/8/layout/process1"/>
    <dgm:cxn modelId="{E19A3E94-4B7C-4A0A-92EE-CE66B3A5850D}" type="presParOf" srcId="{DE4D8A67-13B9-4252-8345-DFBA25A9E4DC}" destId="{1E224837-4ED8-460D-8162-A75F09EEA3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EA67A-14C5-41A5-9E14-2664AD282253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0683B2CE-5981-4D5B-84FD-B8E61EE70C0C}">
      <dgm:prSet phldrT="[Text]"/>
      <dgm:spPr/>
      <dgm:t>
        <a:bodyPr/>
        <a:lstStyle/>
        <a:p>
          <a:r>
            <a:rPr lang="en-US"/>
            <a:t>TLS</a:t>
          </a:r>
        </a:p>
      </dgm:t>
    </dgm:pt>
    <dgm:pt modelId="{0272F3B3-4F74-4FBF-9C9B-D9DF36EDBB4A}" type="parTrans" cxnId="{ABF9D313-2AF6-4F84-AD8C-652662E5EE77}">
      <dgm:prSet/>
      <dgm:spPr/>
      <dgm:t>
        <a:bodyPr/>
        <a:lstStyle/>
        <a:p>
          <a:endParaRPr lang="en-US"/>
        </a:p>
      </dgm:t>
    </dgm:pt>
    <dgm:pt modelId="{B13067AE-1460-4F8B-8536-20BDDA2568BF}" type="sibTrans" cxnId="{ABF9D313-2AF6-4F84-AD8C-652662E5EE77}">
      <dgm:prSet/>
      <dgm:spPr/>
      <dgm:t>
        <a:bodyPr/>
        <a:lstStyle/>
        <a:p>
          <a:endParaRPr lang="en-US"/>
        </a:p>
      </dgm:t>
    </dgm:pt>
    <dgm:pt modelId="{1EA9952E-B90F-44BB-A1EA-2EF9E178E15D}">
      <dgm:prSet phldrT="[Text]"/>
      <dgm:spPr/>
      <dgm:t>
        <a:bodyPr/>
        <a:lstStyle/>
        <a:p>
          <a:r>
            <a:rPr lang="en-US"/>
            <a:t>TCP/IP</a:t>
          </a:r>
        </a:p>
      </dgm:t>
    </dgm:pt>
    <dgm:pt modelId="{E3D8AF01-680B-4A68-9304-AB25EF9CA28E}" type="parTrans" cxnId="{676A0FEE-FE65-4789-90DF-9661C19B8CE2}">
      <dgm:prSet/>
      <dgm:spPr/>
      <dgm:t>
        <a:bodyPr/>
        <a:lstStyle/>
        <a:p>
          <a:endParaRPr lang="en-US"/>
        </a:p>
      </dgm:t>
    </dgm:pt>
    <dgm:pt modelId="{4A6B0DCB-EB96-4FF3-A321-99BE5914CB3A}" type="sibTrans" cxnId="{676A0FEE-FE65-4789-90DF-9661C19B8CE2}">
      <dgm:prSet/>
      <dgm:spPr/>
      <dgm:t>
        <a:bodyPr/>
        <a:lstStyle/>
        <a:p>
          <a:endParaRPr lang="en-US"/>
        </a:p>
      </dgm:t>
    </dgm:pt>
    <dgm:pt modelId="{A2DB0EC7-491A-405B-9758-CFF7DE8B9EA6}" type="pres">
      <dgm:prSet presAssocID="{4B2EA67A-14C5-41A5-9E14-2664AD282253}" presName="Name0" presStyleCnt="0">
        <dgm:presLayoutVars>
          <dgm:dir/>
          <dgm:animLvl val="lvl"/>
          <dgm:resizeHandles val="exact"/>
        </dgm:presLayoutVars>
      </dgm:prSet>
      <dgm:spPr/>
    </dgm:pt>
    <dgm:pt modelId="{F8193505-FFD6-40DD-9E96-DCBE61E753FC}" type="pres">
      <dgm:prSet presAssocID="{0683B2CE-5981-4D5B-84FD-B8E61EE70C0C}" presName="Name8" presStyleCnt="0"/>
      <dgm:spPr/>
    </dgm:pt>
    <dgm:pt modelId="{ED9E4585-F1D5-4A96-A91B-323324B9E481}" type="pres">
      <dgm:prSet presAssocID="{0683B2CE-5981-4D5B-84FD-B8E61EE70C0C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DE985-FEC6-424A-8E6F-86B42680226B}" type="pres">
      <dgm:prSet presAssocID="{0683B2CE-5981-4D5B-84FD-B8E61EE70C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45A0D-7B76-4CA4-A398-331A977F5080}" type="pres">
      <dgm:prSet presAssocID="{1EA9952E-B90F-44BB-A1EA-2EF9E178E15D}" presName="Name8" presStyleCnt="0"/>
      <dgm:spPr/>
    </dgm:pt>
    <dgm:pt modelId="{EEFC2730-EB85-458E-85E4-BBD15B4CB718}" type="pres">
      <dgm:prSet presAssocID="{1EA9952E-B90F-44BB-A1EA-2EF9E178E15D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C7312-A8F1-49F5-B519-6B9B370ADABC}" type="pres">
      <dgm:prSet presAssocID="{1EA9952E-B90F-44BB-A1EA-2EF9E178E1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A0FEE-FE65-4789-90DF-9661C19B8CE2}" srcId="{4B2EA67A-14C5-41A5-9E14-2664AD282253}" destId="{1EA9952E-B90F-44BB-A1EA-2EF9E178E15D}" srcOrd="1" destOrd="0" parTransId="{E3D8AF01-680B-4A68-9304-AB25EF9CA28E}" sibTransId="{4A6B0DCB-EB96-4FF3-A321-99BE5914CB3A}"/>
    <dgm:cxn modelId="{9FA608AC-3189-493E-9C61-6D3B49038CD4}" type="presOf" srcId="{1EA9952E-B90F-44BB-A1EA-2EF9E178E15D}" destId="{BB9C7312-A8F1-49F5-B519-6B9B370ADABC}" srcOrd="1" destOrd="0" presId="urn:microsoft.com/office/officeart/2005/8/layout/pyramid1"/>
    <dgm:cxn modelId="{31B3AB18-A6B5-41CD-A447-AFD2FC65DC92}" type="presOf" srcId="{1EA9952E-B90F-44BB-A1EA-2EF9E178E15D}" destId="{EEFC2730-EB85-458E-85E4-BBD15B4CB718}" srcOrd="0" destOrd="0" presId="urn:microsoft.com/office/officeart/2005/8/layout/pyramid1"/>
    <dgm:cxn modelId="{B411147C-F428-4410-BEE2-1EEC37C8F7A2}" type="presOf" srcId="{4B2EA67A-14C5-41A5-9E14-2664AD282253}" destId="{A2DB0EC7-491A-405B-9758-CFF7DE8B9EA6}" srcOrd="0" destOrd="0" presId="urn:microsoft.com/office/officeart/2005/8/layout/pyramid1"/>
    <dgm:cxn modelId="{BF767BA0-E03D-4B1E-8FA7-735862855FFE}" type="presOf" srcId="{0683B2CE-5981-4D5B-84FD-B8E61EE70C0C}" destId="{ED9E4585-F1D5-4A96-A91B-323324B9E481}" srcOrd="0" destOrd="0" presId="urn:microsoft.com/office/officeart/2005/8/layout/pyramid1"/>
    <dgm:cxn modelId="{ABF9D313-2AF6-4F84-AD8C-652662E5EE77}" srcId="{4B2EA67A-14C5-41A5-9E14-2664AD282253}" destId="{0683B2CE-5981-4D5B-84FD-B8E61EE70C0C}" srcOrd="0" destOrd="0" parTransId="{0272F3B3-4F74-4FBF-9C9B-D9DF36EDBB4A}" sibTransId="{B13067AE-1460-4F8B-8536-20BDDA2568BF}"/>
    <dgm:cxn modelId="{D3FB27FD-8393-41E7-9FA6-AE55BE68ACBC}" type="presOf" srcId="{0683B2CE-5981-4D5B-84FD-B8E61EE70C0C}" destId="{C19DE985-FEC6-424A-8E6F-86B42680226B}" srcOrd="1" destOrd="0" presId="urn:microsoft.com/office/officeart/2005/8/layout/pyramid1"/>
    <dgm:cxn modelId="{939558CA-4A50-4B02-9538-4A101063869C}" type="presParOf" srcId="{A2DB0EC7-491A-405B-9758-CFF7DE8B9EA6}" destId="{F8193505-FFD6-40DD-9E96-DCBE61E753FC}" srcOrd="0" destOrd="0" presId="urn:microsoft.com/office/officeart/2005/8/layout/pyramid1"/>
    <dgm:cxn modelId="{AD1E671F-60A3-4E65-8A19-715AFC5CD72C}" type="presParOf" srcId="{F8193505-FFD6-40DD-9E96-DCBE61E753FC}" destId="{ED9E4585-F1D5-4A96-A91B-323324B9E481}" srcOrd="0" destOrd="0" presId="urn:microsoft.com/office/officeart/2005/8/layout/pyramid1"/>
    <dgm:cxn modelId="{4A035885-1C60-4678-BFDA-BFB066304F80}" type="presParOf" srcId="{F8193505-FFD6-40DD-9E96-DCBE61E753FC}" destId="{C19DE985-FEC6-424A-8E6F-86B42680226B}" srcOrd="1" destOrd="0" presId="urn:microsoft.com/office/officeart/2005/8/layout/pyramid1"/>
    <dgm:cxn modelId="{E44B8E94-12A7-431A-AB22-6E998A7DA50D}" type="presParOf" srcId="{A2DB0EC7-491A-405B-9758-CFF7DE8B9EA6}" destId="{6A545A0D-7B76-4CA4-A398-331A977F5080}" srcOrd="1" destOrd="0" presId="urn:microsoft.com/office/officeart/2005/8/layout/pyramid1"/>
    <dgm:cxn modelId="{83F10535-37BC-4144-98F9-6DF0C36C271F}" type="presParOf" srcId="{6A545A0D-7B76-4CA4-A398-331A977F5080}" destId="{EEFC2730-EB85-458E-85E4-BBD15B4CB718}" srcOrd="0" destOrd="0" presId="urn:microsoft.com/office/officeart/2005/8/layout/pyramid1"/>
    <dgm:cxn modelId="{09DBA12F-4476-4F0A-A0D5-AF59634A0E44}" type="presParOf" srcId="{6A545A0D-7B76-4CA4-A398-331A977F5080}" destId="{BB9C7312-A8F1-49F5-B519-6B9B370ADA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213F8-FF21-490B-92F5-16BDB744E92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94863-35B2-47CE-A1AF-F75B302F353B}">
      <dgm:prSet phldrT="[Text]"/>
      <dgm:spPr/>
      <dgm:t>
        <a:bodyPr/>
        <a:lstStyle/>
        <a:p>
          <a:r>
            <a:rPr lang="en-US"/>
            <a:t>VeraCrypt</a:t>
          </a:r>
        </a:p>
      </dgm:t>
    </dgm:pt>
    <dgm:pt modelId="{845C99C2-6A1F-4CAA-8952-9041BAA0FECF}" type="parTrans" cxnId="{1E9F1695-AC6A-49EC-91F7-E65E74CEFB1F}">
      <dgm:prSet/>
      <dgm:spPr/>
      <dgm:t>
        <a:bodyPr/>
        <a:lstStyle/>
        <a:p>
          <a:endParaRPr lang="en-US"/>
        </a:p>
      </dgm:t>
    </dgm:pt>
    <dgm:pt modelId="{63B2B4BB-46F8-47D1-99C6-3F98B1B1E588}" type="sibTrans" cxnId="{1E9F1695-AC6A-49EC-91F7-E65E74CEFB1F}">
      <dgm:prSet/>
      <dgm:spPr/>
      <dgm:t>
        <a:bodyPr/>
        <a:lstStyle/>
        <a:p>
          <a:endParaRPr lang="en-US"/>
        </a:p>
      </dgm:t>
    </dgm:pt>
    <dgm:pt modelId="{77DA4DBC-3179-440A-BD69-8E756577A678}">
      <dgm:prSet phldrT="[Text]"/>
      <dgm:spPr/>
      <dgm:t>
        <a:bodyPr/>
        <a:lstStyle/>
        <a:p>
          <a:r>
            <a:rPr lang="en-US" b="0" i="0"/>
            <a:t>Cryptomator</a:t>
          </a:r>
          <a:endParaRPr lang="en-US"/>
        </a:p>
      </dgm:t>
    </dgm:pt>
    <dgm:pt modelId="{FA7028D9-3665-40A8-B06F-BFF25E1AB29C}" type="parTrans" cxnId="{B799B811-D734-4816-BD79-FEE5C188A5D4}">
      <dgm:prSet/>
      <dgm:spPr/>
      <dgm:t>
        <a:bodyPr/>
        <a:lstStyle/>
        <a:p>
          <a:endParaRPr lang="en-US"/>
        </a:p>
      </dgm:t>
    </dgm:pt>
    <dgm:pt modelId="{9E1B2463-D5A2-43AF-B3BA-92B6790E1880}" type="sibTrans" cxnId="{B799B811-D734-4816-BD79-FEE5C188A5D4}">
      <dgm:prSet/>
      <dgm:spPr/>
      <dgm:t>
        <a:bodyPr/>
        <a:lstStyle/>
        <a:p>
          <a:endParaRPr lang="en-US"/>
        </a:p>
      </dgm:t>
    </dgm:pt>
    <dgm:pt modelId="{A03502EB-00A0-43D3-8E02-A053A7A33FB7}" type="pres">
      <dgm:prSet presAssocID="{6B9213F8-FF21-490B-92F5-16BDB744E9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75C2F-DB33-4AD5-AC08-6C9E22DB59DD}" type="pres">
      <dgm:prSet presAssocID="{59C94863-35B2-47CE-A1AF-F75B302F353B}" presName="compNode" presStyleCnt="0"/>
      <dgm:spPr/>
    </dgm:pt>
    <dgm:pt modelId="{63C825D7-1C11-4AAD-B20A-3A14E8002DFE}" type="pres">
      <dgm:prSet presAssocID="{59C94863-35B2-47CE-A1AF-F75B302F353B}" presName="pictRect" presStyleLbl="node1" presStyleIdx="0" presStyleCnt="2" custScaleY="91437" custLinFactNeighborX="-957" custLinFactNeighborY="-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42EA469-7511-4C2E-A851-5FD85708D253}" type="pres">
      <dgm:prSet presAssocID="{59C94863-35B2-47CE-A1AF-F75B302F353B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7D20F-FFAE-4EA3-8146-490E77DB6F1E}" type="pres">
      <dgm:prSet presAssocID="{63B2B4BB-46F8-47D1-99C6-3F98B1B1E5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00ADA1-C955-4439-B113-127F0179F627}" type="pres">
      <dgm:prSet presAssocID="{77DA4DBC-3179-440A-BD69-8E756577A678}" presName="compNode" presStyleCnt="0"/>
      <dgm:spPr/>
    </dgm:pt>
    <dgm:pt modelId="{C2720C4E-F6BB-4A23-874A-3410D37732A8}" type="pres">
      <dgm:prSet presAssocID="{77DA4DBC-3179-440A-BD69-8E756577A678}" presName="pictRect" presStyleLbl="node1" presStyleIdx="1" presStyleCnt="2" custLinFactNeighborX="68" custLinFactNeighborY="-79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BCC9751A-945A-4043-950D-3ED606904054}" type="pres">
      <dgm:prSet presAssocID="{77DA4DBC-3179-440A-BD69-8E756577A67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F1695-AC6A-49EC-91F7-E65E74CEFB1F}" srcId="{6B9213F8-FF21-490B-92F5-16BDB744E926}" destId="{59C94863-35B2-47CE-A1AF-F75B302F353B}" srcOrd="0" destOrd="0" parTransId="{845C99C2-6A1F-4CAA-8952-9041BAA0FECF}" sibTransId="{63B2B4BB-46F8-47D1-99C6-3F98B1B1E588}"/>
    <dgm:cxn modelId="{95D010E3-046B-4309-9C25-29E3274837F6}" type="presOf" srcId="{63B2B4BB-46F8-47D1-99C6-3F98B1B1E588}" destId="{7B47D20F-FFAE-4EA3-8146-490E77DB6F1E}" srcOrd="0" destOrd="0" presId="urn:microsoft.com/office/officeart/2005/8/layout/pList1"/>
    <dgm:cxn modelId="{A646DD69-C2B8-4FAF-8659-CBCF34AC44E6}" type="presOf" srcId="{6B9213F8-FF21-490B-92F5-16BDB744E926}" destId="{A03502EB-00A0-43D3-8E02-A053A7A33FB7}" srcOrd="0" destOrd="0" presId="urn:microsoft.com/office/officeart/2005/8/layout/pList1"/>
    <dgm:cxn modelId="{CCF0FCBD-600A-432A-80FC-DCAC0F14B041}" type="presOf" srcId="{77DA4DBC-3179-440A-BD69-8E756577A678}" destId="{BCC9751A-945A-4043-950D-3ED606904054}" srcOrd="0" destOrd="0" presId="urn:microsoft.com/office/officeart/2005/8/layout/pList1"/>
    <dgm:cxn modelId="{15456FC7-5961-4BEF-AC16-B6E6E691EE19}" type="presOf" srcId="{59C94863-35B2-47CE-A1AF-F75B302F353B}" destId="{A42EA469-7511-4C2E-A851-5FD85708D253}" srcOrd="0" destOrd="0" presId="urn:microsoft.com/office/officeart/2005/8/layout/pList1"/>
    <dgm:cxn modelId="{B799B811-D734-4816-BD79-FEE5C188A5D4}" srcId="{6B9213F8-FF21-490B-92F5-16BDB744E926}" destId="{77DA4DBC-3179-440A-BD69-8E756577A678}" srcOrd="1" destOrd="0" parTransId="{FA7028D9-3665-40A8-B06F-BFF25E1AB29C}" sibTransId="{9E1B2463-D5A2-43AF-B3BA-92B6790E1880}"/>
    <dgm:cxn modelId="{B95334B5-FCCD-40F6-B744-EF064E3041BC}" type="presParOf" srcId="{A03502EB-00A0-43D3-8E02-A053A7A33FB7}" destId="{93C75C2F-DB33-4AD5-AC08-6C9E22DB59DD}" srcOrd="0" destOrd="0" presId="urn:microsoft.com/office/officeart/2005/8/layout/pList1"/>
    <dgm:cxn modelId="{C5F3D56E-2117-4C12-A366-2A336AF97F8F}" type="presParOf" srcId="{93C75C2F-DB33-4AD5-AC08-6C9E22DB59DD}" destId="{63C825D7-1C11-4AAD-B20A-3A14E8002DFE}" srcOrd="0" destOrd="0" presId="urn:microsoft.com/office/officeart/2005/8/layout/pList1"/>
    <dgm:cxn modelId="{91EB1105-7E84-45AC-A861-17B8CD6ED239}" type="presParOf" srcId="{93C75C2F-DB33-4AD5-AC08-6C9E22DB59DD}" destId="{A42EA469-7511-4C2E-A851-5FD85708D253}" srcOrd="1" destOrd="0" presId="urn:microsoft.com/office/officeart/2005/8/layout/pList1"/>
    <dgm:cxn modelId="{5DBA3068-46A9-4D5E-B6B7-0156C7F94C2D}" type="presParOf" srcId="{A03502EB-00A0-43D3-8E02-A053A7A33FB7}" destId="{7B47D20F-FFAE-4EA3-8146-490E77DB6F1E}" srcOrd="1" destOrd="0" presId="urn:microsoft.com/office/officeart/2005/8/layout/pList1"/>
    <dgm:cxn modelId="{6B01D94B-0E97-4F10-A4CE-4030765D6402}" type="presParOf" srcId="{A03502EB-00A0-43D3-8E02-A053A7A33FB7}" destId="{1A00ADA1-C955-4439-B113-127F0179F627}" srcOrd="2" destOrd="0" presId="urn:microsoft.com/office/officeart/2005/8/layout/pList1"/>
    <dgm:cxn modelId="{C997CEFF-68B7-4823-988D-1BDC0CE1A312}" type="presParOf" srcId="{1A00ADA1-C955-4439-B113-127F0179F627}" destId="{C2720C4E-F6BB-4A23-874A-3410D37732A8}" srcOrd="0" destOrd="0" presId="urn:microsoft.com/office/officeart/2005/8/layout/pList1"/>
    <dgm:cxn modelId="{5DF2FBA2-8756-4C77-A0D1-79D2CA635512}" type="presParOf" srcId="{1A00ADA1-C955-4439-B113-127F0179F627}" destId="{BCC9751A-945A-4043-950D-3ED60690405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D5419-CC3C-40FE-BD94-421491C04C86}">
      <dsp:nvSpPr>
        <dsp:cNvPr id="0" name=""/>
        <dsp:cNvSpPr/>
      </dsp:nvSpPr>
      <dsp:spPr>
        <a:xfrm>
          <a:off x="5977" y="1283181"/>
          <a:ext cx="1786750" cy="107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Originalna poruka</a:t>
          </a:r>
        </a:p>
      </dsp:txBody>
      <dsp:txXfrm>
        <a:off x="37376" y="1314580"/>
        <a:ext cx="1723952" cy="1009252"/>
      </dsp:txXfrm>
    </dsp:sp>
    <dsp:sp modelId="{9481DE7D-461B-4AA7-BC38-E26765544F26}">
      <dsp:nvSpPr>
        <dsp:cNvPr id="0" name=""/>
        <dsp:cNvSpPr/>
      </dsp:nvSpPr>
      <dsp:spPr>
        <a:xfrm>
          <a:off x="1971403" y="1597649"/>
          <a:ext cx="378791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971403" y="1686272"/>
        <a:ext cx="265154" cy="265868"/>
      </dsp:txXfrm>
    </dsp:sp>
    <dsp:sp modelId="{8971DCFB-4348-48FA-8291-959B8F5E9D47}">
      <dsp:nvSpPr>
        <dsp:cNvPr id="0" name=""/>
        <dsp:cNvSpPr/>
      </dsp:nvSpPr>
      <dsp:spPr>
        <a:xfrm>
          <a:off x="2507428" y="1283181"/>
          <a:ext cx="1786750" cy="107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Enkripcija</a:t>
          </a:r>
        </a:p>
      </dsp:txBody>
      <dsp:txXfrm>
        <a:off x="2538827" y="1314580"/>
        <a:ext cx="1723952" cy="1009252"/>
      </dsp:txXfrm>
    </dsp:sp>
    <dsp:sp modelId="{49D04B12-232F-4AE7-97E2-20B09298FD16}">
      <dsp:nvSpPr>
        <dsp:cNvPr id="0" name=""/>
        <dsp:cNvSpPr/>
      </dsp:nvSpPr>
      <dsp:spPr>
        <a:xfrm>
          <a:off x="4472853" y="1597649"/>
          <a:ext cx="378791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72853" y="1686272"/>
        <a:ext cx="265154" cy="265868"/>
      </dsp:txXfrm>
    </dsp:sp>
    <dsp:sp modelId="{1E224837-4ED8-460D-8162-A75F09EEA3F9}">
      <dsp:nvSpPr>
        <dsp:cNvPr id="0" name=""/>
        <dsp:cNvSpPr/>
      </dsp:nvSpPr>
      <dsp:spPr>
        <a:xfrm>
          <a:off x="5008878" y="1283181"/>
          <a:ext cx="1786750" cy="107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Šifrovana poruka</a:t>
          </a:r>
        </a:p>
      </dsp:txBody>
      <dsp:txXfrm>
        <a:off x="5040277" y="1314580"/>
        <a:ext cx="1723952" cy="1009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E4585-F1D5-4A96-A91B-323324B9E481}">
      <dsp:nvSpPr>
        <dsp:cNvPr id="0" name=""/>
        <dsp:cNvSpPr/>
      </dsp:nvSpPr>
      <dsp:spPr>
        <a:xfrm>
          <a:off x="929819" y="0"/>
          <a:ext cx="1859639" cy="1589182"/>
        </a:xfrm>
        <a:prstGeom prst="trapezoid">
          <a:avLst>
            <a:gd name="adj" fmla="val 585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/>
            <a:t>TLS</a:t>
          </a:r>
        </a:p>
      </dsp:txBody>
      <dsp:txXfrm>
        <a:off x="929819" y="0"/>
        <a:ext cx="1859639" cy="1589182"/>
      </dsp:txXfrm>
    </dsp:sp>
    <dsp:sp modelId="{EEFC2730-EB85-458E-85E4-BBD15B4CB718}">
      <dsp:nvSpPr>
        <dsp:cNvPr id="0" name=""/>
        <dsp:cNvSpPr/>
      </dsp:nvSpPr>
      <dsp:spPr>
        <a:xfrm>
          <a:off x="0" y="1589182"/>
          <a:ext cx="3719279" cy="1589182"/>
        </a:xfrm>
        <a:prstGeom prst="trapezoid">
          <a:avLst>
            <a:gd name="adj" fmla="val 585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/>
            <a:t>TCP/IP</a:t>
          </a:r>
        </a:p>
      </dsp:txBody>
      <dsp:txXfrm>
        <a:off x="650873" y="1589182"/>
        <a:ext cx="2417531" cy="158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825D7-1C11-4AAD-B20A-3A14E8002DFE}">
      <dsp:nvSpPr>
        <dsp:cNvPr id="0" name=""/>
        <dsp:cNvSpPr/>
      </dsp:nvSpPr>
      <dsp:spPr>
        <a:xfrm>
          <a:off x="0" y="959550"/>
          <a:ext cx="2005700" cy="126359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EA469-7511-4C2E-A851-5FD85708D253}">
      <dsp:nvSpPr>
        <dsp:cNvPr id="0" name=""/>
        <dsp:cNvSpPr/>
      </dsp:nvSpPr>
      <dsp:spPr>
        <a:xfrm>
          <a:off x="1357" y="2282601"/>
          <a:ext cx="2005700" cy="744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VeraCrypt</a:t>
          </a:r>
        </a:p>
      </dsp:txBody>
      <dsp:txXfrm>
        <a:off x="1357" y="2282601"/>
        <a:ext cx="2005700" cy="744114"/>
      </dsp:txXfrm>
    </dsp:sp>
    <dsp:sp modelId="{C2720C4E-F6BB-4A23-874A-3410D37732A8}">
      <dsp:nvSpPr>
        <dsp:cNvPr id="0" name=""/>
        <dsp:cNvSpPr/>
      </dsp:nvSpPr>
      <dsp:spPr>
        <a:xfrm>
          <a:off x="2209068" y="820629"/>
          <a:ext cx="2005700" cy="138192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9751A-945A-4043-950D-3ED606904054}">
      <dsp:nvSpPr>
        <dsp:cNvPr id="0" name=""/>
        <dsp:cNvSpPr/>
      </dsp:nvSpPr>
      <dsp:spPr>
        <a:xfrm>
          <a:off x="2207711" y="2312184"/>
          <a:ext cx="2005700" cy="744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/>
            <a:t>Cryptomator</a:t>
          </a:r>
          <a:endParaRPr lang="en-US" sz="2300" kern="1200"/>
        </a:p>
      </dsp:txBody>
      <dsp:txXfrm>
        <a:off x="2207711" y="2312184"/>
        <a:ext cx="2005700" cy="74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=""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Enkripcija kod operativnih sistema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Luka Trbović &amp; Dejan Šušović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60E48-FCEE-4365-98D5-0FEA70D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Primeri enkripcije kod Cezarove šifre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347BF-5EDA-423B-A393-139DB73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Cezarova šifra se služi substacionim metodom pomeraja. To znači da je </a:t>
            </a:r>
            <a:r>
              <a:rPr lang="en-US" b="1"/>
              <a:t>pomeraj </a:t>
            </a:r>
            <a:r>
              <a:rPr lang="en-US"/>
              <a:t>statičan.</a:t>
            </a:r>
          </a:p>
          <a:p>
            <a:r>
              <a:rPr lang="en-US"/>
              <a:t>Služi se abecednim pomerajem za X vrednost.</a:t>
            </a:r>
          </a:p>
          <a:p>
            <a:r>
              <a:rPr lang="en-US"/>
              <a:t>Ta X vrednost je zapravo naš ključ.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42BA4B-0C5D-4FD4-A257-5EF09830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F21E46-F0F9-4456-8DC0-F4F9D78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6" descr="Image result for cezarova šifra">
            <a:extLst>
              <a:ext uri="{FF2B5EF4-FFF2-40B4-BE49-F238E27FC236}">
                <a16:creationId xmlns="" xmlns:a16="http://schemas.microsoft.com/office/drawing/2014/main" id="{E9B7E56F-43A3-4DE8-8E12-A2BE8600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58" y="3909611"/>
            <a:ext cx="3913050" cy="22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41AD9B32-4B82-49FF-B8EA-84431D4222F3}"/>
              </a:ext>
            </a:extLst>
          </p:cNvPr>
          <p:cNvSpPr txBox="1">
            <a:spLocks/>
          </p:cNvSpPr>
          <p:nvPr/>
        </p:nvSpPr>
        <p:spPr>
          <a:xfrm>
            <a:off x="5657315" y="4084311"/>
            <a:ext cx="5696485" cy="212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postaje D a pomeraj je </a:t>
            </a:r>
            <a:r>
              <a:rPr lang="en-US" b="1"/>
              <a:t>3.</a:t>
            </a:r>
          </a:p>
          <a:p>
            <a:r>
              <a:rPr lang="en-US"/>
              <a:t>B postaje E </a:t>
            </a:r>
          </a:p>
          <a:p>
            <a:r>
              <a:rPr lang="en-US"/>
              <a:t>I tako dalje.</a:t>
            </a:r>
          </a:p>
        </p:txBody>
      </p:sp>
    </p:spTree>
    <p:extLst>
      <p:ext uri="{BB962C8B-B14F-4D97-AF65-F5344CB8AC3E}">
        <p14:creationId xmlns:p14="http://schemas.microsoft.com/office/powerpoint/2010/main" val="256870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60E48-FCEE-4365-98D5-0FEA70D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Primeri enkripcije kod Cezarove šifre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347BF-5EDA-423B-A393-139DB73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Nazad na našu poruku “Napadamo ujutro”.</a:t>
            </a:r>
          </a:p>
          <a:p>
            <a:r>
              <a:rPr lang="en-US"/>
              <a:t>Uzmimo da je pomeraj (ključ) </a:t>
            </a:r>
            <a:r>
              <a:rPr lang="en-US" b="1"/>
              <a:t>4.</a:t>
            </a:r>
          </a:p>
          <a:p>
            <a:r>
              <a:rPr lang="en-US"/>
              <a:t>U tom slučaju </a:t>
            </a:r>
            <a:r>
              <a:rPr lang="en-US" i="1"/>
              <a:t>a</a:t>
            </a:r>
            <a:r>
              <a:rPr lang="en-US"/>
              <a:t> postaje e</a:t>
            </a:r>
            <a:r>
              <a:rPr lang="en-US" i="1"/>
              <a:t> i tako dalje.</a:t>
            </a:r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Dobijamo poruku: Reteheqs ynyxvs</a:t>
            </a:r>
            <a:r>
              <a:rPr lang="en-US" i="1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42BA4B-0C5D-4FD4-A257-5EF09830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F21E46-F0F9-4456-8DC0-F4F9D78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0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60E48-FCEE-4365-98D5-0FEA70D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Mane Cezarove šifre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347BF-5EDA-423B-A393-139DB73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Glavna mana, osim da je metod star vekovima, jeste da je podložan “brute-force” napadu. Pošto abeceda ima 26 slova.</a:t>
            </a:r>
            <a:r>
              <a:rPr lang="en-US" i="1"/>
              <a:t> </a:t>
            </a:r>
            <a:r>
              <a:rPr lang="en-US"/>
              <a:t>Veoma je lako za čoveka, a pogtovo računara da proba sve kombinacije pomeraja. </a:t>
            </a:r>
          </a:p>
          <a:p>
            <a:endParaRPr lang="en-US"/>
          </a:p>
          <a:p>
            <a:r>
              <a:rPr lang="en-US"/>
              <a:t>Računar iz 2007* godine može da “zavrti” svu kombinaciju za manje od sekund.</a:t>
            </a:r>
          </a:p>
          <a:p>
            <a:r>
              <a:rPr lang="en-US"/>
              <a:t>Ovaj metod šifrovanja se samo koristi kao primer i nema primenu u realnom svetu.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42BA4B-0C5D-4FD4-A257-5EF09830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F21E46-F0F9-4456-8DC0-F4F9D78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EE9915DB-72EE-45F8-990A-1B3AE26199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85" b="38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CF17770B-847F-4FF3-B872-A61CCCC5FF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00" r="12500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68F4399F-EBA3-4360-939E-247B1F8D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Enkripcija na mreži &amp; računarstvu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190104F-B4CE-46EE-8C90-C653FD2EC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Istim principom kao i ranije, želimo da prikrijemo neku poruku koju šaljemo preko mreže (obično Interneta).</a:t>
            </a:r>
          </a:p>
          <a:p>
            <a:endParaRPr lang="en-US"/>
          </a:p>
          <a:p>
            <a:r>
              <a:rPr lang="en-US"/>
              <a:t>Na primer, unosimo svoju kreditnu karticu na neki sajt. Želimo da samo sajt primi naše podatke bezbedno i u malom vremenskom periodu.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1FBC43-5025-4FE1-8983-F4A7AC69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FDA16947-BE75-41E3-A952-1E9A73CA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1A066E5-10D6-4BC3-91E4-EFA195CB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1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2F363D-2120-43BE-92F4-56A74DFE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Mrežna enkripcija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C8AB51-4C4F-4B3D-99E8-D4649190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BACF6-38A2-45FC-A2C6-F699CB83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Image result for encryption in network">
            <a:extLst>
              <a:ext uri="{FF2B5EF4-FFF2-40B4-BE49-F238E27FC236}">
                <a16:creationId xmlns="" xmlns:a16="http://schemas.microsoft.com/office/drawing/2014/main" id="{71BD17D1-C1A8-4CB6-8022-6E8380FB4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4" y="2022555"/>
            <a:ext cx="11346172" cy="33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6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00232-5C6D-426A-A578-93ECD956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Mrežna enkripcija |TLS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599E0-B96B-4766-895D-106EFA85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12AA61-9D6A-4341-AF31-ACFDD087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8FB2B2-792D-4783-9218-BBB72B49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501CB6CF-0DAE-4C24-984C-FCA2BB941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50121"/>
              </p:ext>
            </p:extLst>
          </p:nvPr>
        </p:nvGraphicFramePr>
        <p:xfrm>
          <a:off x="8153400" y="2692866"/>
          <a:ext cx="3719279" cy="31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Image result for TLS handshake time">
            <a:extLst>
              <a:ext uri="{FF2B5EF4-FFF2-40B4-BE49-F238E27FC236}">
                <a16:creationId xmlns="" xmlns:a16="http://schemas.microsoft.com/office/drawing/2014/main" id="{ECDF317C-D2A8-4ACC-9C4D-C7C4E35C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" y="1690688"/>
            <a:ext cx="8260439" cy="30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00232-5C6D-426A-A578-93ECD956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Mrežna enkripcija |TLS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599E0-B96B-4766-895D-106EFA85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12AA61-9D6A-4341-AF31-ACFDD087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8FB2B2-792D-4783-9218-BBB72B49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Image result for TLS handshake time">
            <a:extLst>
              <a:ext uri="{FF2B5EF4-FFF2-40B4-BE49-F238E27FC236}">
                <a16:creationId xmlns="" xmlns:a16="http://schemas.microsoft.com/office/drawing/2014/main" id="{DDF1F7C0-534F-4789-A4BF-6D08230832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11" y="1499393"/>
            <a:ext cx="621212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F0166BD5-6867-422F-8AF2-4AC3E3B868A0}"/>
              </a:ext>
            </a:extLst>
          </p:cNvPr>
          <p:cNvSpPr txBox="1">
            <a:spLocks/>
          </p:cNvSpPr>
          <p:nvPr/>
        </p:nvSpPr>
        <p:spPr>
          <a:xfrm>
            <a:off x="6254335" y="1772619"/>
            <a:ext cx="5389584" cy="3585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Vreme u kojima se dele informacije se izražavaju u milisekundama. </a:t>
            </a:r>
          </a:p>
          <a:p>
            <a:r>
              <a:rPr lang="en-US"/>
              <a:t>Veoma je bitna tačnost vremena jer server prati kad je paket poslat i očekuje ga u odredjenom vremenskom periodu.</a:t>
            </a:r>
          </a:p>
          <a:p>
            <a:r>
              <a:rPr lang="en-US"/>
              <a:t>Ako “probije” taj limit, zahtev se šalje iznova.</a:t>
            </a:r>
          </a:p>
        </p:txBody>
      </p:sp>
    </p:spTree>
    <p:extLst>
      <p:ext uri="{BB962C8B-B14F-4D97-AF65-F5344CB8AC3E}">
        <p14:creationId xmlns:p14="http://schemas.microsoft.com/office/powerpoint/2010/main" val="95034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Pojam enkripcije u Windows-u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Prednosti &amp; mane enkripcije fajlova na računaru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E8A40A-0195-4B3A-81F2-8B76B68F9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Ako zaboravimo lozinku, gubi se mogućnost ponovnom pristupu informacijama.</a:t>
            </a:r>
          </a:p>
          <a:p>
            <a:r>
              <a:rPr lang="en-US"/>
              <a:t>Povećana sumnja ako se enkriptovani disk deli sa mrežom.</a:t>
            </a:r>
          </a:p>
          <a:p>
            <a:r>
              <a:rPr lang="en-US"/>
              <a:t>Nemogućnost pristupu informacijama u kritičnim trenucima.</a:t>
            </a:r>
          </a:p>
          <a:p>
            <a:r>
              <a:rPr lang="en-US"/>
              <a:t>Obično potrebna pomoć stručnjaka kako bi se postavila.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FCFD254-68A8-4D88-9653-D6F0238D5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Prednosti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05CD03-9B40-4AA4-B6AB-5B38436AB9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/>
              <a:t>Enkripcija pruže sigurnost gotovo uvek.</a:t>
            </a:r>
          </a:p>
          <a:p>
            <a:r>
              <a:rPr lang="en-US"/>
              <a:t>Enkriptovani podaci održavaju integritet.</a:t>
            </a:r>
          </a:p>
          <a:p>
            <a:endParaRPr lang="en-US" sz="2400" dirty="0"/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A6FA065F-4911-4F8A-BFA2-C5C10B289A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3282" r="3328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F3805EA8-A954-4A6A-AD2C-0D69A02B83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00" r="12500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B66733-BA10-4035-B133-C07DB681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Enkriptovani fajl sistem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BFC5422-7125-4A82-832E-B84948BB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Enkriptovani fajl sistemi (EFS) odnosno šifrovani datotečki sistemi deo su mehanizma sigurnosti i obezbeđuju autorizaciju.</a:t>
            </a:r>
          </a:p>
          <a:p>
            <a:r>
              <a:rPr lang="en-US"/>
              <a:t>Oni su jedan od načina pristupa informacijama, koji joj daje veću bezbednosni nivo. EFS kao sistem zaštite podataka je uveden sa Windows 2000 operativnim sistemom.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B689B546-210D-4D3B-A94D-4F8F72BB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4E04E2B-F50B-4976-A7AE-C75B2E28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0A908B1-E092-43B4-9074-9BE3DAE5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706" y="1634569"/>
            <a:ext cx="4766793" cy="372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dirty="0" err="1"/>
              <a:t>enkripcije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Enkripcija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Dekripcija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Ključ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Cezarova</a:t>
            </a:r>
            <a:r>
              <a:rPr lang="en-US" dirty="0"/>
              <a:t> </a:t>
            </a:r>
            <a:r>
              <a:rPr lang="en-US" dirty="0" err="1"/>
              <a:t>šifra</a:t>
            </a:r>
            <a:endParaRPr lang="en-US" dirty="0"/>
          </a:p>
          <a:p>
            <a:pPr marL="742950" lvl="1" indent="-514350">
              <a:buFont typeface="+mj-lt"/>
              <a:buAutoNum type="arabicPeriod"/>
            </a:pPr>
            <a:r>
              <a:rPr lang="en-US" dirty="0" err="1"/>
              <a:t>Osnove</a:t>
            </a:r>
            <a:endParaRPr lang="en-US" dirty="0"/>
          </a:p>
          <a:p>
            <a:pPr marL="742950" lvl="1" indent="-514350">
              <a:buFont typeface="+mj-lt"/>
              <a:buAutoNum type="arabicPeriod"/>
            </a:pP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cezarove</a:t>
            </a:r>
            <a:r>
              <a:rPr lang="en-US" dirty="0"/>
              <a:t> </a:t>
            </a:r>
            <a:r>
              <a:rPr lang="en-US" dirty="0" err="1"/>
              <a:t>šifre</a:t>
            </a:r>
            <a:endParaRPr lang="en-US" dirty="0"/>
          </a:p>
          <a:p>
            <a:pPr marL="571500" lvl="1" indent="-342900"/>
            <a:endParaRPr lang="en-US" dirty="0"/>
          </a:p>
          <a:p>
            <a:pPr marL="571500" lvl="1" indent="-342900"/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1389-3FC6-4172-B8B7-CFE9D2B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 rada 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7F98AB-0AA5-452D-AC8A-0A457B15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EFS funkcioniše tako što za svaki fajl koji se enkriptuje pomoću simetrične enkripcije, koristi poseban ključ</a:t>
            </a:r>
          </a:p>
          <a:p>
            <a:r>
              <a:rPr lang="en-US"/>
              <a:t> Zatim se enkriptuje i ključ koji je korišćen i to pomoću javnog ključa iz EFS sertifikata tog korisnika. Pošto je ta osoba jedina koja ima pristup privatnom ključu jedino ona moze da dekriptuje ključ kojim je fajl enkriptovan i jedino će ona imati pristup fajlu.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2689AD-69E9-48F6-A9FB-B7FF8E59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3C1E45-6044-4A9D-9EFE-026333AD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71783F-6A01-47F7-A258-49E4B704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167" y="612845"/>
            <a:ext cx="98771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EFS (Encrypting File System) </a:t>
            </a:r>
            <a:r>
              <a:rPr lang="en-US" sz="2400" dirty="0" err="1"/>
              <a:t>alat</a:t>
            </a:r>
            <a:r>
              <a:rPr lang="en-US" sz="2400" dirty="0"/>
              <a:t> je </a:t>
            </a:r>
            <a:r>
              <a:rPr lang="en-US" sz="2400" dirty="0" err="1"/>
              <a:t>ugrađena</a:t>
            </a:r>
            <a:r>
              <a:rPr lang="en-US" sz="2400" dirty="0"/>
              <a:t> </a:t>
            </a:r>
            <a:r>
              <a:rPr lang="en-US" sz="2400" dirty="0" err="1"/>
              <a:t>opcija</a:t>
            </a:r>
            <a:r>
              <a:rPr lang="en-US" sz="2400" dirty="0"/>
              <a:t> </a:t>
            </a:r>
            <a:r>
              <a:rPr lang="en-US" sz="2400" dirty="0" err="1"/>
              <a:t>operativnog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jednu</a:t>
            </a:r>
            <a:r>
              <a:rPr lang="en-US" sz="2400" dirty="0"/>
              <a:t> </a:t>
            </a:r>
            <a:r>
              <a:rPr lang="en-US" sz="2400" dirty="0" smtClean="0"/>
              <a:t>od</a:t>
            </a:r>
            <a:r>
              <a:rPr lang="sr-Latn-ME" sz="2400" dirty="0" smtClean="0"/>
              <a:t> </a:t>
            </a:r>
            <a:r>
              <a:rPr lang="en-US" sz="2400" dirty="0" err="1" smtClean="0"/>
              <a:t>komponenti</a:t>
            </a:r>
            <a:r>
              <a:rPr lang="en-US" sz="2400" dirty="0" smtClean="0"/>
              <a:t> </a:t>
            </a:r>
            <a:r>
              <a:rPr lang="en-US" sz="2400" dirty="0" err="1"/>
              <a:t>samog</a:t>
            </a:r>
            <a:r>
              <a:rPr lang="en-US" sz="2400" dirty="0"/>
              <a:t> NTFS </a:t>
            </a:r>
            <a:r>
              <a:rPr lang="en-US" sz="2400" dirty="0" err="1"/>
              <a:t>fajl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. </a:t>
            </a:r>
            <a:endParaRPr lang="sr-Latn-ME" sz="2400" dirty="0" smtClean="0"/>
          </a:p>
          <a:p>
            <a:r>
              <a:rPr lang="en-US" sz="2400" dirty="0" smtClean="0"/>
              <a:t>EFS </a:t>
            </a:r>
            <a:r>
              <a:rPr lang="en-US" sz="2400" dirty="0" err="1"/>
              <a:t>radi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transparetnom</a:t>
            </a:r>
            <a:r>
              <a:rPr lang="en-US" sz="2400" dirty="0"/>
              <a:t> </a:t>
            </a:r>
            <a:r>
              <a:rPr lang="en-US" sz="2400" dirty="0" err="1"/>
              <a:t>principu</a:t>
            </a:r>
            <a:r>
              <a:rPr lang="en-US" sz="2400" dirty="0"/>
              <a:t> </a:t>
            </a:r>
            <a:r>
              <a:rPr lang="en-US" sz="2400" dirty="0" err="1" smtClean="0"/>
              <a:t>omogućavajući</a:t>
            </a:r>
            <a:r>
              <a:rPr lang="sr-Latn-ME" sz="2400" dirty="0" smtClean="0"/>
              <a:t> </a:t>
            </a:r>
            <a:r>
              <a:rPr lang="en-US" sz="2400" dirty="0" err="1" smtClean="0"/>
              <a:t>kriptovanje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dekriptovanje</a:t>
            </a:r>
            <a:r>
              <a:rPr lang="en-US" sz="2400" dirty="0"/>
              <a:t> </a:t>
            </a:r>
            <a:r>
              <a:rPr lang="en-US" sz="2400" dirty="0" err="1"/>
              <a:t>fajlova</a:t>
            </a:r>
            <a:r>
              <a:rPr lang="en-US" sz="2400" dirty="0"/>
              <a:t> </a:t>
            </a:r>
            <a:r>
              <a:rPr lang="en-US" sz="2400" dirty="0" err="1"/>
              <a:t>korišćenjem</a:t>
            </a:r>
            <a:r>
              <a:rPr lang="en-US" sz="2400" dirty="0"/>
              <a:t> </a:t>
            </a:r>
            <a:r>
              <a:rPr lang="en-US" sz="2400" dirty="0" err="1"/>
              <a:t>standardnih</a:t>
            </a:r>
            <a:r>
              <a:rPr lang="en-US" sz="2400" dirty="0"/>
              <a:t> </a:t>
            </a:r>
            <a:r>
              <a:rPr lang="en-US" sz="2400" dirty="0" err="1"/>
              <a:t>kriptografskih</a:t>
            </a:r>
            <a:r>
              <a:rPr lang="en-US" sz="2400" dirty="0"/>
              <a:t> </a:t>
            </a:r>
            <a:r>
              <a:rPr lang="en-US" sz="2400" dirty="0" err="1"/>
              <a:t>algoritama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r>
              <a:rPr lang="en-US" sz="2400" dirty="0" smtClean="0"/>
              <a:t> Korisnik</a:t>
            </a:r>
            <a:r>
              <a:rPr lang="sr-Latn-ME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kriptovao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potpuno</a:t>
            </a:r>
            <a:r>
              <a:rPr lang="en-US" sz="2400" dirty="0"/>
              <a:t> </a:t>
            </a:r>
            <a:r>
              <a:rPr lang="en-US" sz="2400" dirty="0" err="1"/>
              <a:t>transparetno</a:t>
            </a:r>
            <a:r>
              <a:rPr lang="en-US" sz="2400" dirty="0"/>
              <a:t> </a:t>
            </a:r>
            <a:r>
              <a:rPr lang="en-US" sz="2400" dirty="0" err="1"/>
              <a:t>raditi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njima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dok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 smtClean="0"/>
              <a:t>uokviru</a:t>
            </a:r>
            <a:r>
              <a:rPr lang="sr-Latn-ME" sz="2400" dirty="0" smtClean="0"/>
              <a:t> </a:t>
            </a:r>
            <a:r>
              <a:rPr lang="en-US" sz="2400" dirty="0" err="1" smtClean="0"/>
              <a:t>operativnog</a:t>
            </a:r>
            <a:r>
              <a:rPr lang="en-US" sz="2400" dirty="0" smtClean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je </a:t>
            </a:r>
            <a:r>
              <a:rPr lang="en-US" sz="2400" dirty="0" err="1"/>
              <a:t>kriptovao</a:t>
            </a:r>
            <a:r>
              <a:rPr lang="en-US" sz="2400" dirty="0"/>
              <a:t>. </a:t>
            </a:r>
            <a:r>
              <a:rPr lang="en-US" sz="2400" dirty="0" err="1"/>
              <a:t>Prenosom</a:t>
            </a:r>
            <a:r>
              <a:rPr lang="en-US" sz="2400" dirty="0"/>
              <a:t> </a:t>
            </a:r>
            <a:r>
              <a:rPr lang="en-US" sz="2400" dirty="0" err="1"/>
              <a:t>kriptovanih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operativni</a:t>
            </a:r>
            <a:endParaRPr lang="en-US" sz="2400" dirty="0"/>
          </a:p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oni</a:t>
            </a:r>
            <a:r>
              <a:rPr lang="en-US" sz="2400" dirty="0"/>
              <a:t> </a:t>
            </a:r>
            <a:r>
              <a:rPr lang="en-US" sz="2400" dirty="0" err="1"/>
              <a:t>postaju</a:t>
            </a:r>
            <a:r>
              <a:rPr lang="en-US" sz="2400" dirty="0"/>
              <a:t> </a:t>
            </a:r>
            <a:r>
              <a:rPr lang="en-US" sz="2400" dirty="0" err="1"/>
              <a:t>nečitljivi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neupotrebljivi</a:t>
            </a:r>
            <a:r>
              <a:rPr lang="en-US" sz="2400" dirty="0"/>
              <a:t>. </a:t>
            </a:r>
            <a:r>
              <a:rPr lang="en-US" sz="2400" dirty="0" err="1"/>
              <a:t>Isti</a:t>
            </a:r>
            <a:r>
              <a:rPr lang="en-US" sz="2400" dirty="0"/>
              <a:t> </a:t>
            </a:r>
            <a:r>
              <a:rPr lang="en-US" sz="2400" dirty="0" err="1"/>
              <a:t>princip</a:t>
            </a:r>
            <a:r>
              <a:rPr lang="en-US" sz="2400" dirty="0"/>
              <a:t> </a:t>
            </a:r>
            <a:r>
              <a:rPr lang="en-US" sz="2400" dirty="0" err="1"/>
              <a:t>važi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 smtClean="0"/>
              <a:t>druge</a:t>
            </a:r>
            <a:r>
              <a:rPr lang="sr-Latn-ME" sz="2400" dirty="0" smtClean="0"/>
              <a:t> </a:t>
            </a:r>
            <a:r>
              <a:rPr lang="en-US" sz="2400" dirty="0" err="1" smtClean="0"/>
              <a:t>korisničke</a:t>
            </a:r>
            <a:r>
              <a:rPr lang="en-US" sz="2400" dirty="0" smtClean="0"/>
              <a:t> </a:t>
            </a:r>
            <a:r>
              <a:rPr lang="en-US" sz="2400" dirty="0" err="1"/>
              <a:t>naloge</a:t>
            </a:r>
            <a:r>
              <a:rPr lang="en-US" sz="2400" dirty="0"/>
              <a:t> </a:t>
            </a:r>
            <a:r>
              <a:rPr lang="en-US" sz="2400" dirty="0" err="1" smtClean="0"/>
              <a:t>na</a:t>
            </a:r>
            <a:r>
              <a:rPr lang="sr-Latn-ME" sz="2400" dirty="0" smtClean="0"/>
              <a:t> </a:t>
            </a:r>
            <a:r>
              <a:rPr lang="en-US" sz="2400" dirty="0" err="1" smtClean="0"/>
              <a:t>istom</a:t>
            </a:r>
            <a:r>
              <a:rPr lang="en-US" sz="2400" dirty="0" smtClean="0"/>
              <a:t> </a:t>
            </a:r>
            <a:r>
              <a:rPr lang="en-US" sz="2400" dirty="0" err="1"/>
              <a:t>operativnom</a:t>
            </a:r>
            <a:r>
              <a:rPr lang="en-US" sz="2400" dirty="0"/>
              <a:t> </a:t>
            </a:r>
            <a:r>
              <a:rPr lang="en-US" sz="2400" dirty="0" err="1"/>
              <a:t>sistemu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57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2680" y="668460"/>
            <a:ext cx="9712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Da bi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bili</a:t>
            </a:r>
            <a:r>
              <a:rPr lang="en-US" sz="2400" dirty="0"/>
              <a:t> </a:t>
            </a:r>
            <a:r>
              <a:rPr lang="en-US" sz="2400" dirty="0" err="1"/>
              <a:t>dekriptovani</a:t>
            </a:r>
            <a:r>
              <a:rPr lang="en-US" sz="2400" dirty="0"/>
              <a:t>, mora </a:t>
            </a:r>
            <a:r>
              <a:rPr lang="en-US" sz="2400" dirty="0" err="1"/>
              <a:t>postojati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instaliran</a:t>
            </a:r>
            <a:r>
              <a:rPr lang="en-US" sz="2400" dirty="0"/>
              <a:t> </a:t>
            </a:r>
            <a:r>
              <a:rPr lang="en-US" sz="2400" dirty="0" err="1"/>
              <a:t>privatni</a:t>
            </a:r>
            <a:r>
              <a:rPr lang="en-US" sz="2400" dirty="0"/>
              <a:t> </a:t>
            </a:r>
            <a:r>
              <a:rPr lang="en-US" sz="2400" dirty="0" err="1"/>
              <a:t>ključ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</a:t>
            </a:r>
            <a:r>
              <a:rPr lang="en-US" sz="2400" dirty="0" err="1"/>
              <a:t>eksportovan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operativnog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kom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kriptovani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Privatni</a:t>
            </a:r>
            <a:r>
              <a:rPr lang="en-US" sz="2400" dirty="0"/>
              <a:t> </a:t>
            </a:r>
            <a:r>
              <a:rPr lang="en-US" sz="2400" dirty="0" err="1"/>
              <a:t>ključ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 se </a:t>
            </a:r>
            <a:r>
              <a:rPr lang="en-US" sz="2400" dirty="0" err="1"/>
              <a:t>čuva</a:t>
            </a:r>
            <a:r>
              <a:rPr lang="en-US" sz="2400" dirty="0"/>
              <a:t> u </a:t>
            </a:r>
            <a:r>
              <a:rPr lang="en-US" sz="2400" dirty="0" err="1"/>
              <a:t>korisničkom</a:t>
            </a:r>
            <a:r>
              <a:rPr lang="en-US" sz="2400" dirty="0"/>
              <a:t> </a:t>
            </a:r>
            <a:r>
              <a:rPr lang="en-US" sz="2400" dirty="0" err="1"/>
              <a:t>profilu</a:t>
            </a:r>
            <a:r>
              <a:rPr lang="en-US" sz="2400" dirty="0"/>
              <a:t> u </a:t>
            </a:r>
            <a:r>
              <a:rPr lang="en-US" sz="2400" dirty="0" err="1"/>
              <a:t>folderu</a:t>
            </a:r>
            <a:r>
              <a:rPr lang="en-US" sz="2400" dirty="0"/>
              <a:t> RSA.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Putanja</a:t>
            </a:r>
            <a:r>
              <a:rPr lang="en-US" sz="2400" dirty="0"/>
              <a:t> do RSA </a:t>
            </a:r>
            <a:r>
              <a:rPr lang="en-US" sz="2400" dirty="0" err="1"/>
              <a:t>foldera</a:t>
            </a:r>
            <a:r>
              <a:rPr lang="en-US" sz="2400" dirty="0"/>
              <a:t> je:</a:t>
            </a:r>
          </a:p>
          <a:p>
            <a:r>
              <a:rPr lang="en-US" sz="2400" dirty="0"/>
              <a:t>C:\Users\“korisnički </a:t>
            </a:r>
            <a:r>
              <a:rPr lang="en-US" sz="2400" dirty="0" err="1"/>
              <a:t>nalog</a:t>
            </a:r>
            <a:r>
              <a:rPr lang="en-US" sz="2400" dirty="0"/>
              <a:t>“\</a:t>
            </a:r>
            <a:r>
              <a:rPr lang="en-US" sz="2400" dirty="0" err="1"/>
              <a:t>AppData</a:t>
            </a:r>
            <a:r>
              <a:rPr lang="en-US" sz="2400" dirty="0"/>
              <a:t>\Roaming\Microsoft\Crypto\.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2680" y="3096907"/>
            <a:ext cx="9662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Pošto</a:t>
            </a:r>
            <a:r>
              <a:rPr lang="en-US" sz="2400" dirty="0"/>
              <a:t> je to </a:t>
            </a:r>
            <a:r>
              <a:rPr lang="en-US" sz="2400" dirty="0" err="1"/>
              <a:t>jedina</a:t>
            </a:r>
            <a:r>
              <a:rPr lang="en-US" sz="2400" dirty="0"/>
              <a:t> </a:t>
            </a:r>
            <a:r>
              <a:rPr lang="en-US" sz="2400" dirty="0" err="1"/>
              <a:t>kopija</a:t>
            </a:r>
            <a:r>
              <a:rPr lang="en-US" sz="2400" dirty="0"/>
              <a:t> </a:t>
            </a:r>
            <a:r>
              <a:rPr lang="en-US" sz="2400" dirty="0" err="1"/>
              <a:t>privatnog</a:t>
            </a:r>
            <a:r>
              <a:rPr lang="en-US" sz="2400" dirty="0"/>
              <a:t> </a:t>
            </a:r>
            <a:r>
              <a:rPr lang="en-US" sz="2400" dirty="0" err="1"/>
              <a:t>ključa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sertifikata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korišćenja</a:t>
            </a:r>
            <a:r>
              <a:rPr lang="en-US" sz="2400" dirty="0"/>
              <a:t> EFS </a:t>
            </a:r>
            <a:r>
              <a:rPr lang="en-US" sz="2400" dirty="0" err="1"/>
              <a:t>alata</a:t>
            </a:r>
            <a:r>
              <a:rPr lang="en-US" sz="2400" dirty="0"/>
              <a:t>, </a:t>
            </a:r>
            <a:r>
              <a:rPr lang="en-US" sz="2400" dirty="0" err="1" smtClean="0"/>
              <a:t>neophodno</a:t>
            </a:r>
            <a:r>
              <a:rPr lang="sr-Latn-ME" sz="2400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kopije</a:t>
            </a:r>
            <a:r>
              <a:rPr lang="en-US" sz="2400" dirty="0"/>
              <a:t> </a:t>
            </a:r>
            <a:r>
              <a:rPr lang="en-US" sz="2400" dirty="0" err="1"/>
              <a:t>eksportovati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drugu</a:t>
            </a:r>
            <a:r>
              <a:rPr lang="en-US" sz="2400" dirty="0"/>
              <a:t> </a:t>
            </a:r>
            <a:r>
              <a:rPr lang="en-US" sz="2400" dirty="0" err="1"/>
              <a:t>lokaciju</a:t>
            </a:r>
            <a:r>
              <a:rPr lang="en-US" sz="2400" dirty="0"/>
              <a:t> </a:t>
            </a:r>
            <a:r>
              <a:rPr lang="en-US" sz="2400" dirty="0" err="1"/>
              <a:t>radi</a:t>
            </a:r>
            <a:r>
              <a:rPr lang="en-US" sz="2400" dirty="0"/>
              <a:t> </a:t>
            </a:r>
            <a:r>
              <a:rPr lang="en-US" sz="2400" dirty="0" err="1"/>
              <a:t>otklanjanja</a:t>
            </a:r>
            <a:r>
              <a:rPr lang="en-US" sz="2400" dirty="0"/>
              <a:t>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potpunog</a:t>
            </a:r>
            <a:r>
              <a:rPr lang="en-US" sz="2400" dirty="0"/>
              <a:t> </a:t>
            </a:r>
            <a:r>
              <a:rPr lang="en-US" sz="2400" dirty="0" err="1" smtClean="0"/>
              <a:t>gubitka</a:t>
            </a:r>
            <a:r>
              <a:rPr lang="sr-Latn-ME" sz="2400" dirty="0" smtClean="0"/>
              <a:t> </a:t>
            </a:r>
            <a:r>
              <a:rPr lang="en-US" sz="2400" dirty="0" err="1" smtClean="0"/>
              <a:t>privatnog</a:t>
            </a:r>
            <a:r>
              <a:rPr lang="en-US" sz="2400" dirty="0" smtClean="0"/>
              <a:t> </a:t>
            </a:r>
            <a:r>
              <a:rPr lang="en-US" sz="2400" dirty="0" err="1"/>
              <a:t>ključa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sertifikata</a:t>
            </a:r>
            <a:r>
              <a:rPr lang="en-US" sz="2400" dirty="0"/>
              <a:t>, a </a:t>
            </a:r>
            <a:r>
              <a:rPr lang="en-US" sz="2400" dirty="0" err="1"/>
              <a:t>samim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podatka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kriptovani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30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54" y="1606138"/>
            <a:ext cx="8266892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3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5146" y="474345"/>
            <a:ext cx="9127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Kriptovanje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EFS </a:t>
            </a:r>
            <a:r>
              <a:rPr lang="en-US" dirty="0" err="1"/>
              <a:t>alatom</a:t>
            </a:r>
            <a:r>
              <a:rPr lang="en-US" dirty="0"/>
              <a:t> je </a:t>
            </a:r>
            <a:r>
              <a:rPr lang="en-US" dirty="0" err="1"/>
              <a:t>jednostavna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, </a:t>
            </a:r>
            <a:r>
              <a:rPr lang="en-US" dirty="0" err="1"/>
              <a:t>dovoljno</a:t>
            </a:r>
            <a:r>
              <a:rPr lang="en-US" dirty="0"/>
              <a:t> je </a:t>
            </a:r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desnim</a:t>
            </a:r>
            <a:endParaRPr lang="en-US" dirty="0"/>
          </a:p>
          <a:p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objektom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želimo</a:t>
            </a:r>
            <a:r>
              <a:rPr lang="en-US" dirty="0"/>
              <a:t> </a:t>
            </a:r>
            <a:r>
              <a:rPr lang="en-US" dirty="0" err="1"/>
              <a:t>kriptovati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padajućoj</a:t>
            </a:r>
            <a:r>
              <a:rPr lang="en-US" dirty="0"/>
              <a:t> </a:t>
            </a:r>
            <a:r>
              <a:rPr lang="en-US" dirty="0" err="1"/>
              <a:t>listi</a:t>
            </a:r>
            <a:r>
              <a:rPr lang="en-US" dirty="0"/>
              <a:t> </a:t>
            </a:r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Properties. </a:t>
            </a:r>
            <a:r>
              <a:rPr lang="en-US" dirty="0" smtClean="0"/>
              <a:t>Na</a:t>
            </a:r>
            <a:r>
              <a:rPr lang="sr-Latn-ME" dirty="0" smtClean="0"/>
              <a:t> </a:t>
            </a:r>
            <a:r>
              <a:rPr lang="en-US" dirty="0" smtClean="0"/>
              <a:t>Properties </a:t>
            </a:r>
            <a:r>
              <a:rPr lang="en-US" dirty="0" err="1"/>
              <a:t>prozoru</a:t>
            </a:r>
            <a:r>
              <a:rPr lang="en-US" dirty="0"/>
              <a:t> </a:t>
            </a:r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Advanced </a:t>
            </a:r>
            <a:r>
              <a:rPr lang="en-US" dirty="0" err="1"/>
              <a:t>dugme</a:t>
            </a:r>
            <a:r>
              <a:rPr lang="en-US" dirty="0"/>
              <a:t> 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pristupili</a:t>
            </a:r>
            <a:r>
              <a:rPr lang="en-US" dirty="0"/>
              <a:t> </a:t>
            </a:r>
            <a:r>
              <a:rPr lang="en-US" dirty="0" err="1"/>
              <a:t>naprednim</a:t>
            </a:r>
            <a:r>
              <a:rPr lang="en-US" dirty="0"/>
              <a:t> </a:t>
            </a:r>
            <a:r>
              <a:rPr lang="en-US" dirty="0" err="1"/>
              <a:t>opcijama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.</a:t>
            </a:r>
          </a:p>
          <a:p>
            <a:r>
              <a:rPr lang="en-US" dirty="0"/>
              <a:t>Na Advanced Attributes </a:t>
            </a:r>
            <a:r>
              <a:rPr lang="en-US" dirty="0" err="1"/>
              <a:t>prozoru</a:t>
            </a:r>
            <a:r>
              <a:rPr lang="en-US" dirty="0"/>
              <a:t> </a:t>
            </a:r>
            <a:r>
              <a:rPr lang="en-US" dirty="0" err="1"/>
              <a:t>čekirati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Encrypt contents to secure data, a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 smtClean="0"/>
              <a:t>kliknuti</a:t>
            </a:r>
            <a:r>
              <a:rPr lang="sr-Latn-ME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/>
              <a:t>OK </a:t>
            </a:r>
            <a:r>
              <a:rPr lang="en-US" dirty="0" err="1"/>
              <a:t>dugme</a:t>
            </a:r>
            <a:r>
              <a:rPr lang="en-US" dirty="0"/>
              <a:t> da </a:t>
            </a:r>
            <a:r>
              <a:rPr lang="en-US" dirty="0" err="1"/>
              <a:t>bismo</a:t>
            </a:r>
            <a:r>
              <a:rPr lang="en-US" dirty="0"/>
              <a:t> to </a:t>
            </a:r>
            <a:r>
              <a:rPr lang="en-US" dirty="0" err="1"/>
              <a:t>potvrdili</a:t>
            </a:r>
            <a:r>
              <a:rPr lang="en-US" dirty="0"/>
              <a:t> (</a:t>
            </a:r>
            <a:r>
              <a:rPr lang="en-US" dirty="0" err="1"/>
              <a:t>slika</a:t>
            </a:r>
            <a:r>
              <a:rPr lang="en-US" dirty="0"/>
              <a:t> 3). </a:t>
            </a:r>
            <a:r>
              <a:rPr lang="en-US" dirty="0" err="1"/>
              <a:t>Nakon</a:t>
            </a:r>
            <a:r>
              <a:rPr lang="en-US" dirty="0"/>
              <a:t> toga,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pitati</a:t>
            </a:r>
            <a:r>
              <a:rPr lang="en-US" dirty="0"/>
              <a:t> da li </a:t>
            </a:r>
            <a:r>
              <a:rPr lang="en-US" dirty="0" err="1"/>
              <a:t>želimo</a:t>
            </a:r>
            <a:r>
              <a:rPr lang="en-US" dirty="0"/>
              <a:t> </a:t>
            </a:r>
            <a:r>
              <a:rPr lang="en-US" dirty="0" smtClean="0"/>
              <a:t>da</a:t>
            </a:r>
            <a:r>
              <a:rPr lang="sr-Latn-ME" dirty="0" smtClean="0"/>
              <a:t> </a:t>
            </a:r>
            <a:r>
              <a:rPr lang="en-US" dirty="0" err="1" smtClean="0"/>
              <a:t>kriptujemo</a:t>
            </a:r>
            <a:r>
              <a:rPr lang="en-US" dirty="0" smtClean="0"/>
              <a:t> </a:t>
            </a:r>
            <a:r>
              <a:rPr lang="en-US" dirty="0" err="1"/>
              <a:t>samo</a:t>
            </a:r>
            <a:r>
              <a:rPr lang="en-US" dirty="0"/>
              <a:t> folder </a:t>
            </a:r>
            <a:r>
              <a:rPr lang="en-US" dirty="0" err="1"/>
              <a:t>ili</a:t>
            </a:r>
            <a:r>
              <a:rPr lang="en-US" dirty="0"/>
              <a:t> folder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sav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. </a:t>
            </a:r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potvrditi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OK</a:t>
            </a:r>
            <a:r>
              <a:rPr lang="sr-Latn-ME" dirty="0" smtClean="0"/>
              <a:t> </a:t>
            </a:r>
            <a:r>
              <a:rPr lang="en-US" dirty="0" err="1" smtClean="0"/>
              <a:t>dugme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kriptovanja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započne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čarobnjaka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čuvanje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eksport</a:t>
            </a:r>
            <a:r>
              <a:rPr lang="en-US" dirty="0" smtClean="0"/>
              <a:t> </a:t>
            </a:r>
            <a:r>
              <a:rPr lang="en-US" dirty="0" err="1"/>
              <a:t>kriptografskog</a:t>
            </a:r>
            <a:r>
              <a:rPr lang="en-US" dirty="0"/>
              <a:t> </a:t>
            </a:r>
            <a:r>
              <a:rPr lang="en-US" dirty="0" err="1"/>
              <a:t>ključa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sertifikata</a:t>
            </a:r>
            <a:r>
              <a:rPr lang="en-US" dirty="0"/>
              <a:t>. </a:t>
            </a:r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balon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čarobnjaka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kliknuti</a:t>
            </a:r>
            <a:endParaRPr lang="en-US" dirty="0"/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Back up now 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sačuvali</a:t>
            </a:r>
            <a:r>
              <a:rPr lang="en-US" dirty="0"/>
              <a:t> </a:t>
            </a:r>
            <a:r>
              <a:rPr lang="en-US" dirty="0" err="1"/>
              <a:t>kriptografski</a:t>
            </a:r>
            <a:r>
              <a:rPr lang="en-US" dirty="0"/>
              <a:t> </a:t>
            </a:r>
            <a:r>
              <a:rPr lang="en-US" dirty="0" err="1"/>
              <a:t>ključ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čarobnjaka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seproces</a:t>
            </a:r>
            <a:r>
              <a:rPr lang="en-US" dirty="0"/>
              <a:t> </a:t>
            </a:r>
            <a:r>
              <a:rPr lang="en-US" dirty="0" err="1"/>
              <a:t>čuvanja</a:t>
            </a:r>
            <a:r>
              <a:rPr lang="en-US" dirty="0"/>
              <a:t> ne </a:t>
            </a:r>
            <a:r>
              <a:rPr lang="en-US" dirty="0" err="1"/>
              <a:t>završi</a:t>
            </a:r>
            <a:r>
              <a:rPr lang="en-US" dirty="0"/>
              <a:t>. </a:t>
            </a:r>
            <a:r>
              <a:rPr lang="en-US" dirty="0" err="1"/>
              <a:t>Sačuvane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čuvati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da bi </a:t>
            </a:r>
            <a:r>
              <a:rPr lang="en-US" dirty="0" smtClean="0"/>
              <a:t>se</a:t>
            </a:r>
            <a:r>
              <a:rPr lang="sr-Latn-ME" dirty="0" smtClean="0"/>
              <a:t> </a:t>
            </a:r>
            <a:r>
              <a:rPr lang="en-US" dirty="0" err="1" smtClean="0"/>
              <a:t>umanjila</a:t>
            </a:r>
            <a:r>
              <a:rPr lang="en-US" dirty="0" smtClean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trajnog</a:t>
            </a:r>
            <a:r>
              <a:rPr lang="en-US" dirty="0"/>
              <a:t> </a:t>
            </a:r>
            <a:r>
              <a:rPr lang="en-US" dirty="0" err="1"/>
              <a:t>gubitka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665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1389-3FC6-4172-B8B7-CFE9D2B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Uključivanje šifrovanja uređaja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2689AD-69E9-48F6-A9FB-B7FF8E59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3C1E45-6044-4A9D-9EFE-026333AD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71783F-6A01-47F7-A258-49E4B704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85758CB-410D-442D-8380-A0A126BA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15275" cy="3800475"/>
          </a:xfrm>
          <a:prstGeom prst="rect">
            <a:avLst/>
          </a:prstGeom>
        </p:spPr>
      </p:pic>
      <p:pic>
        <p:nvPicPr>
          <p:cNvPr id="10242" name="Picture 2" descr="Image result for bitlocker windows">
            <a:extLst>
              <a:ext uri="{FF2B5EF4-FFF2-40B4-BE49-F238E27FC236}">
                <a16:creationId xmlns="" xmlns:a16="http://schemas.microsoft.com/office/drawing/2014/main" id="{4E713776-A2BE-4A27-877F-F965E15B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46" y="29733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B8AE9D5-0457-4DBC-B816-69FBE736D84D}"/>
              </a:ext>
            </a:extLst>
          </p:cNvPr>
          <p:cNvSpPr/>
          <p:nvPr/>
        </p:nvSpPr>
        <p:spPr>
          <a:xfrm>
            <a:off x="2919369" y="3506598"/>
            <a:ext cx="5092117" cy="394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C7EFD4-D2CD-4809-93CF-CA0D6D1F5439}"/>
              </a:ext>
            </a:extLst>
          </p:cNvPr>
          <p:cNvSpPr/>
          <p:nvPr/>
        </p:nvSpPr>
        <p:spPr>
          <a:xfrm>
            <a:off x="1003883" y="3742050"/>
            <a:ext cx="5092117" cy="394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30FF464-57FE-4072-B473-2768ED839E53}"/>
              </a:ext>
            </a:extLst>
          </p:cNvPr>
          <p:cNvSpPr/>
          <p:nvPr/>
        </p:nvSpPr>
        <p:spPr>
          <a:xfrm>
            <a:off x="2450983" y="4737266"/>
            <a:ext cx="5092117" cy="394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6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1389-3FC6-4172-B8B7-CFE9D2B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Uključivanje BitLock šifrovanja uređaja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2689AD-69E9-48F6-A9FB-B7FF8E59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3C1E45-6044-4A9D-9EFE-026333AD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71783F-6A01-47F7-A258-49E4B704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1E503B-0B3D-4EEB-BA75-94ADDE89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1469996"/>
            <a:ext cx="7686675" cy="4152900"/>
          </a:xfrm>
          <a:prstGeom prst="rect">
            <a:avLst/>
          </a:prstGeom>
        </p:spPr>
      </p:pic>
      <p:pic>
        <p:nvPicPr>
          <p:cNvPr id="9218" name="Picture 2" descr="Image result for bitlocker windows">
            <a:extLst>
              <a:ext uri="{FF2B5EF4-FFF2-40B4-BE49-F238E27FC236}">
                <a16:creationId xmlns="" xmlns:a16="http://schemas.microsoft.com/office/drawing/2014/main" id="{3666AAAF-FF79-49E3-8A17-D5DD1C3E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70" y="335411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A6F4DC-9D5C-4852-AAAC-666E582A83EE}"/>
              </a:ext>
            </a:extLst>
          </p:cNvPr>
          <p:cNvSpPr/>
          <p:nvPr/>
        </p:nvSpPr>
        <p:spPr>
          <a:xfrm>
            <a:off x="539496" y="5058561"/>
            <a:ext cx="7413267" cy="49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1389-3FC6-4172-B8B7-CFE9D2B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Aplikativni (third-party-apps)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2689AD-69E9-48F6-A9FB-B7FF8E59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3C1E45-6044-4A9D-9EFE-026333AD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71783F-6A01-47F7-A258-49E4B704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15383A9B-8963-4DF8-A437-FF55A52B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311" y="3955716"/>
            <a:ext cx="4114800" cy="3660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i="1"/>
              <a:t>(aplikativni program)</a:t>
            </a:r>
          </a:p>
        </p:txBody>
      </p:sp>
      <p:pic>
        <p:nvPicPr>
          <p:cNvPr id="8196" name="Picture 4" descr="Image result for windows encprytion">
            <a:extLst>
              <a:ext uri="{FF2B5EF4-FFF2-40B4-BE49-F238E27FC236}">
                <a16:creationId xmlns="" xmlns:a16="http://schemas.microsoft.com/office/drawing/2014/main" id="{5F85EDD4-D3E1-49F1-A4B8-D67877A8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3" y="1673603"/>
            <a:ext cx="5088539" cy="38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7283231B-8A9A-400D-B9B4-326CD3D5F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547587"/>
              </p:ext>
            </p:extLst>
          </p:nvPr>
        </p:nvGraphicFramePr>
        <p:xfrm>
          <a:off x="1136904" y="885117"/>
          <a:ext cx="4214769" cy="398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757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Kraj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45026" y="6356349"/>
            <a:ext cx="4114800" cy="365125"/>
          </a:xfrm>
        </p:spPr>
        <p:txBody>
          <a:bodyPr/>
          <a:lstStyle/>
          <a:p>
            <a:pPr lvl="0"/>
            <a:r>
              <a:rPr lang="en-US" b="0" i="0">
                <a:solidFill>
                  <a:srgbClr val="212529"/>
                </a:solidFill>
                <a:effectLst/>
                <a:latin typeface="Lucida Console" panose="020B0609040504020204" pitchFamily="49" charset="0"/>
              </a:rPr>
              <a:t>Brx forvh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28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Enkripcija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Enkripcija je ili šifrovanje je proces u kriptografiji kojim se vrši izmena podataka tako da se podaci, ili poruke, učine nečitljivim za osobe koje ne poseduju određeno znanje. Na taj način se dobija šifrovana informacija. </a:t>
            </a:r>
          </a:p>
          <a:p>
            <a:endParaRPr lang="en-US"/>
          </a:p>
          <a:p>
            <a:r>
              <a:rPr lang="en-US"/>
              <a:t>Dakle, ovo je process kojim se prikriva jedna informacija ili skup njih.</a:t>
            </a:r>
            <a:endParaRPr lang="en-US" dirty="0"/>
          </a:p>
        </p:txBody>
      </p:sp>
      <p:pic>
        <p:nvPicPr>
          <p:cNvPr id="11" name="Picture Placeholder 10" descr="boy looking at map on the wall">
            <a:extLst>
              <a:ext uri="{FF2B5EF4-FFF2-40B4-BE49-F238E27FC236}">
                <a16:creationId xmlns=""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2" b="72"/>
          <a:stretch/>
        </p:blipFill>
        <p:spPr/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D68B56B9-0DFF-404D-8171-F5B608331C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18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Dekripcija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Dekripcija je process suprotan enkripciji. To jest, kako bi podaci bili opet razumljivi – moraju se dešifrovati ili dekodirati. Za ovo je potrebno da imamo ključ (tajnu) po kome možemo da dešifrujemo.</a:t>
            </a:r>
            <a:endParaRPr lang="en-US" dirty="0"/>
          </a:p>
        </p:txBody>
      </p:sp>
      <p:pic>
        <p:nvPicPr>
          <p:cNvPr id="11" name="Picture Placeholder 10" descr="boy looking at map on the wall">
            <a:extLst>
              <a:ext uri="{FF2B5EF4-FFF2-40B4-BE49-F238E27FC236}">
                <a16:creationId xmlns=""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2" b="72"/>
          <a:stretch/>
        </p:blipFill>
        <p:spPr/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C9698CA5-42AE-4223-AA80-1F73F3A604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056" r="18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Ključ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Ključ je veoma bitan element u kriptografiji. Najprostije, ključ je tajna koja je potrebna za enkripciju i dikripciju. Jedna informacija se “zaključava” ključem. Isto tako, može se samo otključati sa istim ključem.</a:t>
            </a:r>
          </a:p>
          <a:p>
            <a:endParaRPr lang="en-US"/>
          </a:p>
          <a:p>
            <a:r>
              <a:rPr lang="en-US"/>
              <a:t>* Napomena: ovaj proces zavisi od algoritma do algoritma.</a:t>
            </a:r>
          </a:p>
        </p:txBody>
      </p:sp>
      <p:pic>
        <p:nvPicPr>
          <p:cNvPr id="11" name="Picture Placeholder 10" descr="boy looking at map on the wall">
            <a:extLst>
              <a:ext uri="{FF2B5EF4-FFF2-40B4-BE49-F238E27FC236}">
                <a16:creationId xmlns=""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2" b="72"/>
          <a:stretch/>
        </p:blipFill>
        <p:spPr/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4658D65A-C9F3-44A2-8437-3445CB5E3B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10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29DB17-DB36-4F09-ACDD-FCCF40E0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BFAA550-DEEC-4616-A0D9-4AD3EB2C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C2EB65-B566-4D45-A182-70328E35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C1A903E-DBFB-422C-A65D-FCEC6665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</a:t>
            </a:r>
          </a:p>
        </p:txBody>
      </p:sp>
      <p:pic>
        <p:nvPicPr>
          <p:cNvPr id="2050" name="Picture 2" descr="Image result for enkripcija primer">
            <a:extLst>
              <a:ext uri="{FF2B5EF4-FFF2-40B4-BE49-F238E27FC236}">
                <a16:creationId xmlns="" xmlns:a16="http://schemas.microsoft.com/office/drawing/2014/main" id="{C7D30A4F-793C-4292-AB5B-FA3A3B87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40" y="1373610"/>
            <a:ext cx="91821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7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Cezarova šifra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Pojam šifrovanja poruka je nastao jos u starom Rimu kada je bilo veoma bitno da se poruka pošalje ali da njen sadržaj ostane tajan za sve one koji ne trebaju da saznaju (napadači i neprijatelji).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4658D65A-C9F3-44A2-8437-3445CB5E3B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500" r="1250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C5F6272C-3464-4831-BCEB-6BB4689E59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437" b="18437"/>
          <a:stretch>
            <a:fillRect/>
          </a:stretch>
        </p:blipFill>
        <p:spPr/>
      </p:pic>
      <p:pic>
        <p:nvPicPr>
          <p:cNvPr id="3078" name="Picture 6" descr="Image result for cezarova šifra">
            <a:extLst>
              <a:ext uri="{FF2B5EF4-FFF2-40B4-BE49-F238E27FC236}">
                <a16:creationId xmlns="" xmlns:a16="http://schemas.microsoft.com/office/drawing/2014/main" id="{F59F63AE-932A-48B9-93F2-05EF245A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1" y="4060613"/>
            <a:ext cx="3913050" cy="22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60E48-FCEE-4365-98D5-0FEA70D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Primeri enkripcije kod Cezarove šifre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347BF-5EDA-423B-A393-139DB73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Uzmimo sledeći tekst za primer: “Napadamo ujutro”</a:t>
            </a:r>
          </a:p>
          <a:p>
            <a:r>
              <a:rPr lang="en-US"/>
              <a:t>Želimo da ga pošaljemo našim saborcima, sa druge strane ostva tako da neprijatelj iako presretne poruku – ne može da razume sadržaj.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F21E46-F0F9-4456-8DC0-F4F9D78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F71C935-28C6-4707-BA9B-C0602DE1F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730692"/>
              </p:ext>
            </p:extLst>
          </p:nvPr>
        </p:nvGraphicFramePr>
        <p:xfrm>
          <a:off x="2693672" y="2717936"/>
          <a:ext cx="6801607" cy="363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1C233B-FDC8-4E85-87CB-9C641858C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647761" y="5282859"/>
            <a:ext cx="893428" cy="670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5A7469C-0EBA-4F2D-9100-24BF943AF4AC}"/>
                  </a:ext>
                </a:extLst>
              </p:cNvPr>
              <p:cNvSpPr txBox="1"/>
              <p:nvPr/>
            </p:nvSpPr>
            <p:spPr>
              <a:xfrm>
                <a:off x="4619591" y="5925094"/>
                <a:ext cx="29497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26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A7469C-0EBA-4F2D-9100-24BF943AF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591" y="5925094"/>
                <a:ext cx="2949767" cy="27699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80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60E48-FCEE-4365-98D5-0FEA70D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Algoritam enkripcije kod Cezarove šifre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F21E46-F0F9-4456-8DC0-F4F9D78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1C233B-FDC8-4E85-87CB-9C641858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1805" y="4360070"/>
            <a:ext cx="2353742" cy="176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5A7469C-0EBA-4F2D-9100-24BF943AF4AC}"/>
                  </a:ext>
                </a:extLst>
              </p:cNvPr>
              <p:cNvSpPr txBox="1"/>
              <p:nvPr/>
            </p:nvSpPr>
            <p:spPr>
              <a:xfrm>
                <a:off x="850895" y="2875002"/>
                <a:ext cx="727615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26 </m:t>
                      </m:r>
                    </m:oMath>
                  </m:oMathPara>
                </a14:m>
                <a:endParaRPr lang="en-US" sz="3600"/>
              </a:p>
              <a:p>
                <a:endParaRPr lang="en-US" sz="36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A7469C-0EBA-4F2D-9100-24BF943AF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95" y="2875002"/>
                <a:ext cx="727615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FD91761-8AB2-47E7-9328-22927F97ADA0}"/>
                  </a:ext>
                </a:extLst>
              </p:cNvPr>
              <p:cNvSpPr txBox="1"/>
              <p:nvPr/>
            </p:nvSpPr>
            <p:spPr>
              <a:xfrm>
                <a:off x="1318119" y="1690688"/>
                <a:ext cx="206601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400" b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91761-8AB2-47E7-9328-22927F97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19" y="1690688"/>
                <a:ext cx="2066016" cy="677108"/>
              </a:xfrm>
              <a:prstGeom prst="rect">
                <a:avLst/>
              </a:prstGeom>
              <a:blipFill>
                <a:blip r:embed="rId4"/>
                <a:stretch>
                  <a:fillRect l="-295" r="-2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C28979C-BAE2-46C3-A58C-70BB83117768}"/>
                  </a:ext>
                </a:extLst>
              </p:cNvPr>
              <p:cNvSpPr txBox="1"/>
              <p:nvPr/>
            </p:nvSpPr>
            <p:spPr>
              <a:xfrm>
                <a:off x="0" y="3471539"/>
                <a:ext cx="727615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𝑎𝑙𝑓𝑎𝑏𝑒𝑡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28979C-BAE2-46C3-A58C-70BB8311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1539"/>
                <a:ext cx="727615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CCD839B-C84A-4974-9906-DA1E23D264F7}"/>
                  </a:ext>
                </a:extLst>
              </p:cNvPr>
              <p:cNvSpPr txBox="1"/>
              <p:nvPr/>
            </p:nvSpPr>
            <p:spPr>
              <a:xfrm>
                <a:off x="259811" y="2333436"/>
                <a:ext cx="727615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𝑏𝑟𝑜𝑗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CD839B-C84A-4974-9906-DA1E23D2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1" y="2333436"/>
                <a:ext cx="727615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533BB7F-65AA-498E-A906-D65AF8E5A830}"/>
              </a:ext>
            </a:extLst>
          </p:cNvPr>
          <p:cNvSpPr txBox="1">
            <a:spLocks/>
          </p:cNvSpPr>
          <p:nvPr/>
        </p:nvSpPr>
        <p:spPr>
          <a:xfrm>
            <a:off x="539496" y="38274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Algoritam dekripcije kod Cezarove šifre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D99B9A8-C4A4-4B63-BD83-98DE19DBBE2B}"/>
                  </a:ext>
                </a:extLst>
              </p:cNvPr>
              <p:cNvSpPr txBox="1"/>
              <p:nvPr/>
            </p:nvSpPr>
            <p:spPr>
              <a:xfrm>
                <a:off x="850895" y="5054275"/>
                <a:ext cx="727615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26 </m:t>
                      </m:r>
                    </m:oMath>
                  </m:oMathPara>
                </a14:m>
                <a:endParaRPr lang="en-US" sz="3600"/>
              </a:p>
              <a:p>
                <a:endParaRPr lang="en-US" sz="36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99B9A8-C4A4-4B63-BD83-98DE19DB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95" y="5054275"/>
                <a:ext cx="727615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358</TotalTime>
  <Words>1192</Words>
  <Application>Microsoft Office PowerPoint</Application>
  <PresentationFormat>Widescreen</PresentationFormat>
  <Paragraphs>179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Next LT Pro</vt:lpstr>
      <vt:lpstr>Calibri</vt:lpstr>
      <vt:lpstr>Cambria Math</vt:lpstr>
      <vt:lpstr>Lucida Console</vt:lpstr>
      <vt:lpstr>Tw Cen MT</vt:lpstr>
      <vt:lpstr>ShapesVTI</vt:lpstr>
      <vt:lpstr>Enkripcija kod operativnih sistema</vt:lpstr>
      <vt:lpstr>Agenda</vt:lpstr>
      <vt:lpstr>Enkripcija</vt:lpstr>
      <vt:lpstr>Dekripcija</vt:lpstr>
      <vt:lpstr>Ključ</vt:lpstr>
      <vt:lpstr>Primer</vt:lpstr>
      <vt:lpstr>Cezarova šifra</vt:lpstr>
      <vt:lpstr>Primeri enkripcije kod Cezarove šifre</vt:lpstr>
      <vt:lpstr>Algoritam enkripcije kod Cezarove šifre</vt:lpstr>
      <vt:lpstr>Primeri enkripcije kod Cezarove šifre</vt:lpstr>
      <vt:lpstr>Primeri enkripcije kod Cezarove šifre</vt:lpstr>
      <vt:lpstr>Mane Cezarove šifre</vt:lpstr>
      <vt:lpstr>Enkripcija na mreži &amp; računarstvu</vt:lpstr>
      <vt:lpstr>Mrežna enkripcija</vt:lpstr>
      <vt:lpstr>Mrežna enkripcija |TLS</vt:lpstr>
      <vt:lpstr>Mrežna enkripcija |TLS</vt:lpstr>
      <vt:lpstr>Pojam enkripcije u Windows-u</vt:lpstr>
      <vt:lpstr>Prednosti &amp; mane enkripcije fajlova na računaru</vt:lpstr>
      <vt:lpstr>Enkriptovani fajl sistem</vt:lpstr>
      <vt:lpstr>Princip rada EFS</vt:lpstr>
      <vt:lpstr>PowerPoint Presentation</vt:lpstr>
      <vt:lpstr>PowerPoint Presentation</vt:lpstr>
      <vt:lpstr>PowerPoint Presentation</vt:lpstr>
      <vt:lpstr>PowerPoint Presentation</vt:lpstr>
      <vt:lpstr>Uključivanje šifrovanja uređaja</vt:lpstr>
      <vt:lpstr>Uključivanje BitLock šifrovanja uređaja</vt:lpstr>
      <vt:lpstr>Aplikativni (third-party-apps)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Enkripcija</dc:title>
  <dc:creator>Luka Trbović</dc:creator>
  <cp:lastModifiedBy>Korisnik</cp:lastModifiedBy>
  <cp:revision>50</cp:revision>
  <dcterms:created xsi:type="dcterms:W3CDTF">2021-02-21T15:09:02Z</dcterms:created>
  <dcterms:modified xsi:type="dcterms:W3CDTF">2021-03-07T10:28:48Z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