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996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C8052-03DF-48CC-A568-4A161D08D0DB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C79F8-F02E-4BE5-800C-C29847036D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C8052-03DF-48CC-A568-4A161D08D0DB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C79F8-F02E-4BE5-800C-C29847036D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C8052-03DF-48CC-A568-4A161D08D0DB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C79F8-F02E-4BE5-800C-C29847036D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C8052-03DF-48CC-A568-4A161D08D0DB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C79F8-F02E-4BE5-800C-C29847036D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C8052-03DF-48CC-A568-4A161D08D0DB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C79F8-F02E-4BE5-800C-C29847036D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C8052-03DF-48CC-A568-4A161D08D0DB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C79F8-F02E-4BE5-800C-C29847036D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C8052-03DF-48CC-A568-4A161D08D0DB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C79F8-F02E-4BE5-800C-C29847036D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C8052-03DF-48CC-A568-4A161D08D0DB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C79F8-F02E-4BE5-800C-C29847036D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C8052-03DF-48CC-A568-4A161D08D0DB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C79F8-F02E-4BE5-800C-C29847036D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C8052-03DF-48CC-A568-4A161D08D0DB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C79F8-F02E-4BE5-800C-C29847036D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C8052-03DF-48CC-A568-4A161D08D0DB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C79F8-F02E-4BE5-800C-C29847036D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C8052-03DF-48CC-A568-4A161D08D0DB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C79F8-F02E-4BE5-800C-C29847036D5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pc="105" dirty="0" err="1" smtClean="0"/>
              <a:t>Arhitektura</a:t>
            </a:r>
            <a:r>
              <a:rPr lang="en-US" spc="-60" dirty="0" smtClean="0"/>
              <a:t> </a:t>
            </a:r>
            <a:r>
              <a:rPr lang="en-US" spc="-80" dirty="0" err="1" smtClean="0"/>
              <a:t>baze</a:t>
            </a:r>
            <a:r>
              <a:rPr lang="en-US" spc="-80" dirty="0" smtClean="0"/>
              <a:t>  </a:t>
            </a:r>
            <a:r>
              <a:rPr lang="en-US" spc="-60" dirty="0" err="1" smtClean="0"/>
              <a:t>podataka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ME" smtClean="0"/>
              <a:t>.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spc="-160" dirty="0" err="1" smtClean="0">
                <a:latin typeface="Trebuchet MS"/>
                <a:cs typeface="Trebuchet MS"/>
              </a:rPr>
              <a:t>Arhitektura</a:t>
            </a:r>
            <a:r>
              <a:rPr lang="en-US" b="0" spc="-160" dirty="0" smtClean="0">
                <a:latin typeface="Trebuchet MS"/>
                <a:cs typeface="Trebuchet MS"/>
              </a:rPr>
              <a:t> </a:t>
            </a:r>
            <a:r>
              <a:rPr lang="en-US" b="0" spc="-305" dirty="0" err="1" smtClean="0">
                <a:latin typeface="Trebuchet MS"/>
                <a:cs typeface="Trebuchet MS"/>
              </a:rPr>
              <a:t>baze</a:t>
            </a:r>
            <a:r>
              <a:rPr lang="en-US" b="0" spc="-20" dirty="0" smtClean="0">
                <a:latin typeface="Trebuchet MS"/>
                <a:cs typeface="Trebuchet MS"/>
              </a:rPr>
              <a:t> </a:t>
            </a:r>
            <a:r>
              <a:rPr lang="en-US" b="0" spc="-260" dirty="0" err="1" smtClean="0">
                <a:latin typeface="Trebuchet MS"/>
                <a:cs typeface="Trebuchet MS"/>
              </a:rPr>
              <a:t>podataka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t"/>
            <a:r>
              <a:rPr lang="en-US" b="1" dirty="0" err="1" smtClean="0"/>
              <a:t>Arhitektura</a:t>
            </a:r>
            <a:r>
              <a:rPr lang="en-US" b="1" dirty="0" smtClean="0"/>
              <a:t> </a:t>
            </a:r>
            <a:r>
              <a:rPr lang="en-US" b="1" dirty="0" err="1" smtClean="0"/>
              <a:t>baze</a:t>
            </a:r>
            <a:r>
              <a:rPr lang="en-US" b="1" dirty="0" smtClean="0"/>
              <a:t> </a:t>
            </a:r>
            <a:r>
              <a:rPr lang="en-US" b="1" dirty="0" err="1" smtClean="0"/>
              <a:t>podataka</a:t>
            </a:r>
            <a:r>
              <a:rPr lang="en-US" b="1" dirty="0" smtClean="0"/>
              <a:t> </a:t>
            </a:r>
            <a:r>
              <a:rPr lang="en-US" dirty="0" smtClean="0"/>
              <a:t>je </a:t>
            </a:r>
            <a:r>
              <a:rPr lang="en-US" dirty="0" err="1" smtClean="0"/>
              <a:t>struktura</a:t>
            </a:r>
            <a:r>
              <a:rPr lang="en-US" dirty="0" smtClean="0"/>
              <a:t> </a:t>
            </a:r>
            <a:r>
              <a:rPr lang="en-US" dirty="0" err="1" smtClean="0"/>
              <a:t>baze</a:t>
            </a:r>
            <a:endParaRPr lang="en-US" dirty="0"/>
          </a:p>
          <a:p>
            <a:pPr fontAlgn="t">
              <a:buNone/>
            </a:pPr>
            <a:r>
              <a:rPr lang="en-US" dirty="0" err="1" smtClean="0"/>
              <a:t>Koja</a:t>
            </a:r>
            <a:r>
              <a:rPr lang="en-US" dirty="0" smtClean="0"/>
              <a:t> se </a:t>
            </a:r>
            <a:r>
              <a:rPr lang="en-US" dirty="0" err="1" smtClean="0"/>
              <a:t>sastoji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tri</a:t>
            </a:r>
            <a:r>
              <a:rPr lang="en-US" spc="-229" dirty="0" err="1" smtClean="0"/>
              <a:t>„sloja</a:t>
            </a:r>
            <a:r>
              <a:rPr lang="en-US" spc="-229" dirty="0" smtClean="0"/>
              <a:t>“ </a:t>
            </a:r>
            <a:r>
              <a:rPr lang="en-US" spc="-215" dirty="0" err="1" smtClean="0"/>
              <a:t>i</a:t>
            </a:r>
            <a:r>
              <a:rPr lang="en-US" spc="-215" dirty="0" smtClean="0"/>
              <a:t> </a:t>
            </a:r>
            <a:r>
              <a:rPr lang="en-US" spc="-235" dirty="0" err="1" smtClean="0"/>
              <a:t>sučelja</a:t>
            </a:r>
            <a:r>
              <a:rPr lang="en-US" spc="-235" dirty="0" smtClean="0"/>
              <a:t> </a:t>
            </a:r>
            <a:r>
              <a:rPr lang="en-US" spc="-170" dirty="0" err="1" smtClean="0"/>
              <a:t>medju</a:t>
            </a:r>
            <a:r>
              <a:rPr lang="en-US" spc="290" dirty="0" smtClean="0"/>
              <a:t> </a:t>
            </a:r>
            <a:r>
              <a:rPr lang="en-US" spc="-210" dirty="0" err="1" smtClean="0"/>
              <a:t>slojevima</a:t>
            </a:r>
            <a:endParaRPr lang="en-US" spc="-210" dirty="0" smtClean="0"/>
          </a:p>
          <a:p>
            <a:pPr fontAlgn="t">
              <a:buNone/>
            </a:pPr>
            <a:r>
              <a:rPr lang="en-US" spc="-155" dirty="0" smtClean="0"/>
              <a:t>Tri</a:t>
            </a:r>
            <a:r>
              <a:rPr lang="en-US" spc="-60" dirty="0" smtClean="0"/>
              <a:t> </a:t>
            </a:r>
            <a:r>
              <a:rPr lang="en-US" spc="-155" dirty="0" err="1" smtClean="0"/>
              <a:t>nivoa</a:t>
            </a:r>
            <a:r>
              <a:rPr lang="en-US" spc="-55" dirty="0" smtClean="0"/>
              <a:t> </a:t>
            </a:r>
            <a:r>
              <a:rPr lang="en-US" spc="-270" dirty="0" err="1" smtClean="0"/>
              <a:t>tzv</a:t>
            </a:r>
            <a:r>
              <a:rPr lang="en-US" spc="-270" dirty="0" smtClean="0"/>
              <a:t>.	</a:t>
            </a:r>
            <a:r>
              <a:rPr lang="en-US" b="1" spc="-45" dirty="0" err="1" smtClean="0">
                <a:latin typeface="Arial"/>
                <a:cs typeface="Arial"/>
              </a:rPr>
              <a:t>apstrakcije</a:t>
            </a:r>
            <a:endParaRPr lang="en-US" dirty="0" smtClean="0">
              <a:latin typeface="Arial"/>
              <a:cs typeface="Arial"/>
            </a:endParaRPr>
          </a:p>
          <a:p>
            <a:pPr marL="295910" indent="-283210">
              <a:lnSpc>
                <a:spcPct val="100000"/>
              </a:lnSpc>
              <a:spcBef>
                <a:spcPts val="580"/>
              </a:spcBef>
              <a:buClr>
                <a:srgbClr val="3791A7"/>
              </a:buClr>
              <a:buSzPct val="79687"/>
              <a:buFont typeface="Arial"/>
              <a:buChar char="●"/>
              <a:tabLst>
                <a:tab pos="296545" algn="l"/>
              </a:tabLst>
            </a:pPr>
            <a:r>
              <a:rPr lang="en-US" spc="-170" dirty="0" smtClean="0"/>
              <a:t>Tri </a:t>
            </a:r>
            <a:r>
              <a:rPr lang="en-US" spc="-210" dirty="0" err="1" smtClean="0"/>
              <a:t>sloja</a:t>
            </a:r>
            <a:r>
              <a:rPr lang="en-US" spc="-210" dirty="0" smtClean="0"/>
              <a:t> </a:t>
            </a:r>
            <a:r>
              <a:rPr lang="en-US" spc="-160" dirty="0" err="1" smtClean="0"/>
              <a:t>arhitekture</a:t>
            </a:r>
            <a:r>
              <a:rPr lang="en-US" spc="-160" dirty="0" smtClean="0"/>
              <a:t> </a:t>
            </a:r>
            <a:r>
              <a:rPr lang="en-US" spc="-225" dirty="0" err="1" smtClean="0"/>
              <a:t>baze</a:t>
            </a:r>
            <a:r>
              <a:rPr lang="en-US" spc="125" dirty="0" smtClean="0"/>
              <a:t> </a:t>
            </a:r>
            <a:r>
              <a:rPr lang="en-US" spc="-229" dirty="0" err="1" smtClean="0"/>
              <a:t>su</a:t>
            </a:r>
            <a:r>
              <a:rPr lang="en-US" spc="-229" dirty="0" smtClean="0"/>
              <a:t>:</a:t>
            </a:r>
          </a:p>
          <a:p>
            <a:pPr marL="570230" lvl="1" indent="-237490">
              <a:lnSpc>
                <a:spcPct val="100000"/>
              </a:lnSpc>
              <a:spcBef>
                <a:spcPts val="620"/>
              </a:spcBef>
              <a:buClr>
                <a:srgbClr val="3791A7"/>
              </a:buClr>
              <a:buFont typeface="Verdana"/>
              <a:buChar char="◦"/>
              <a:tabLst>
                <a:tab pos="570865" algn="l"/>
              </a:tabLst>
            </a:pPr>
            <a:r>
              <a:rPr lang="en-US" spc="-245" dirty="0">
                <a:latin typeface="Trebuchet MS"/>
                <a:cs typeface="Trebuchet MS"/>
              </a:rPr>
              <a:t>1. </a:t>
            </a:r>
            <a:r>
              <a:rPr lang="en-US" b="1" spc="-30" dirty="0" err="1">
                <a:latin typeface="Arial"/>
                <a:cs typeface="Arial"/>
              </a:rPr>
              <a:t>Fizički</a:t>
            </a:r>
            <a:r>
              <a:rPr lang="en-US" b="1" spc="-105" dirty="0">
                <a:latin typeface="Arial"/>
                <a:cs typeface="Arial"/>
              </a:rPr>
              <a:t> </a:t>
            </a:r>
            <a:r>
              <a:rPr lang="en-US" b="1" spc="-90" dirty="0" err="1">
                <a:latin typeface="Arial"/>
                <a:cs typeface="Arial"/>
              </a:rPr>
              <a:t>nivo</a:t>
            </a:r>
            <a:endParaRPr lang="en-US" dirty="0">
              <a:latin typeface="Arial"/>
              <a:cs typeface="Arial"/>
            </a:endParaRPr>
          </a:p>
          <a:p>
            <a:pPr marL="570230" lvl="1" indent="-237490">
              <a:lnSpc>
                <a:spcPct val="100000"/>
              </a:lnSpc>
              <a:spcBef>
                <a:spcPts val="600"/>
              </a:spcBef>
              <a:buClr>
                <a:srgbClr val="3791A7"/>
              </a:buClr>
              <a:buFont typeface="Verdana"/>
              <a:buChar char="◦"/>
              <a:tabLst>
                <a:tab pos="570865" algn="l"/>
              </a:tabLst>
            </a:pPr>
            <a:r>
              <a:rPr lang="en-US" spc="-245" dirty="0">
                <a:latin typeface="Trebuchet MS"/>
                <a:cs typeface="Trebuchet MS"/>
              </a:rPr>
              <a:t>2. </a:t>
            </a:r>
            <a:r>
              <a:rPr lang="en-US" b="1" spc="-35" dirty="0" err="1">
                <a:latin typeface="Arial"/>
                <a:cs typeface="Arial"/>
              </a:rPr>
              <a:t>Globalni</a:t>
            </a:r>
            <a:r>
              <a:rPr lang="en-US" b="1" spc="-35" dirty="0">
                <a:latin typeface="Arial"/>
                <a:cs typeface="Arial"/>
              </a:rPr>
              <a:t> </a:t>
            </a:r>
            <a:r>
              <a:rPr lang="en-US" b="1" spc="-80" dirty="0" err="1">
                <a:latin typeface="Arial"/>
                <a:cs typeface="Arial"/>
              </a:rPr>
              <a:t>logički</a:t>
            </a:r>
            <a:r>
              <a:rPr lang="en-US" b="1" spc="-80" dirty="0">
                <a:latin typeface="Arial"/>
                <a:cs typeface="Arial"/>
              </a:rPr>
              <a:t> </a:t>
            </a:r>
            <a:r>
              <a:rPr lang="en-US" b="1" spc="-90" dirty="0" err="1">
                <a:latin typeface="Arial"/>
                <a:cs typeface="Arial"/>
              </a:rPr>
              <a:t>nivo</a:t>
            </a:r>
            <a:r>
              <a:rPr lang="en-US" b="1" spc="50" dirty="0">
                <a:latin typeface="Arial"/>
                <a:cs typeface="Arial"/>
              </a:rPr>
              <a:t> </a:t>
            </a:r>
            <a:r>
              <a:rPr lang="en-US" spc="-190" dirty="0" err="1">
                <a:latin typeface="Trebuchet MS"/>
                <a:cs typeface="Trebuchet MS"/>
              </a:rPr>
              <a:t>i</a:t>
            </a:r>
            <a:endParaRPr lang="en-US" dirty="0">
              <a:latin typeface="Trebuchet MS"/>
              <a:cs typeface="Trebuchet MS"/>
            </a:endParaRPr>
          </a:p>
          <a:p>
            <a:pPr marL="570230" lvl="1" indent="-237490">
              <a:lnSpc>
                <a:spcPct val="100000"/>
              </a:lnSpc>
              <a:spcBef>
                <a:spcPts val="600"/>
              </a:spcBef>
              <a:buClr>
                <a:srgbClr val="3791A7"/>
              </a:buClr>
              <a:buFont typeface="Verdana"/>
              <a:buChar char="◦"/>
              <a:tabLst>
                <a:tab pos="570865" algn="l"/>
              </a:tabLst>
            </a:pPr>
            <a:r>
              <a:rPr lang="en-US" spc="-245" dirty="0">
                <a:latin typeface="Trebuchet MS"/>
                <a:cs typeface="Trebuchet MS"/>
              </a:rPr>
              <a:t>3. </a:t>
            </a:r>
            <a:r>
              <a:rPr lang="en-US" b="1" spc="-40" dirty="0" err="1">
                <a:latin typeface="Arial"/>
                <a:cs typeface="Arial"/>
              </a:rPr>
              <a:t>Lokalni</a:t>
            </a:r>
            <a:r>
              <a:rPr lang="en-US" b="1" spc="-40" dirty="0">
                <a:latin typeface="Arial"/>
                <a:cs typeface="Arial"/>
              </a:rPr>
              <a:t> </a:t>
            </a:r>
            <a:r>
              <a:rPr lang="en-US" b="1" spc="-80" dirty="0" err="1">
                <a:latin typeface="Arial"/>
                <a:cs typeface="Arial"/>
              </a:rPr>
              <a:t>logički</a:t>
            </a:r>
            <a:r>
              <a:rPr lang="en-US" b="1" spc="-25" dirty="0">
                <a:latin typeface="Arial"/>
                <a:cs typeface="Arial"/>
              </a:rPr>
              <a:t> </a:t>
            </a:r>
            <a:r>
              <a:rPr lang="en-US" b="1" spc="-90" dirty="0" err="1">
                <a:latin typeface="Arial"/>
                <a:cs typeface="Arial"/>
              </a:rPr>
              <a:t>nivo</a:t>
            </a:r>
            <a:endParaRPr lang="en-US" dirty="0">
              <a:latin typeface="Arial"/>
              <a:cs typeface="Arial"/>
            </a:endParaRPr>
          </a:p>
          <a:p>
            <a:pPr fontAlgn="t"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b="0" spc="-160" dirty="0" err="1" smtClean="0">
                <a:latin typeface="Trebuchet MS"/>
                <a:cs typeface="Trebuchet MS"/>
              </a:rPr>
              <a:t>Arhitektura</a:t>
            </a:r>
            <a:r>
              <a:rPr lang="en-US" b="0" spc="-160" dirty="0" smtClean="0">
                <a:latin typeface="Trebuchet MS"/>
                <a:cs typeface="Trebuchet MS"/>
              </a:rPr>
              <a:t> </a:t>
            </a:r>
            <a:r>
              <a:rPr lang="en-US" b="0" spc="-305" dirty="0" err="1" smtClean="0">
                <a:latin typeface="Trebuchet MS"/>
                <a:cs typeface="Trebuchet MS"/>
              </a:rPr>
              <a:t>baze</a:t>
            </a:r>
            <a:r>
              <a:rPr lang="en-US" b="0" spc="-20" dirty="0" smtClean="0">
                <a:latin typeface="Trebuchet MS"/>
                <a:cs typeface="Trebuchet MS"/>
              </a:rPr>
              <a:t> </a:t>
            </a:r>
            <a:r>
              <a:rPr lang="en-US" b="0" spc="-260" dirty="0" err="1" smtClean="0">
                <a:latin typeface="Trebuchet MS"/>
                <a:cs typeface="Trebuchet MS"/>
              </a:rPr>
              <a:t>podataka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1"/>
            <a:ext cx="8229600" cy="2971800"/>
          </a:xfrm>
        </p:spPr>
        <p:txBody>
          <a:bodyPr/>
          <a:lstStyle/>
          <a:p>
            <a:pPr marL="295910" indent="-283210">
              <a:lnSpc>
                <a:spcPct val="100000"/>
              </a:lnSpc>
              <a:spcBef>
                <a:spcPts val="810"/>
              </a:spcBef>
              <a:buClr>
                <a:srgbClr val="3791A7"/>
              </a:buClr>
              <a:buSzPct val="79687"/>
              <a:buFont typeface="Arial"/>
              <a:buChar char="●"/>
              <a:tabLst>
                <a:tab pos="296545" algn="l"/>
              </a:tabLst>
            </a:pPr>
            <a:r>
              <a:rPr lang="en-US" b="1" spc="-35" dirty="0" err="1">
                <a:latin typeface="Arial"/>
                <a:cs typeface="Arial"/>
              </a:rPr>
              <a:t>Fizički</a:t>
            </a:r>
            <a:r>
              <a:rPr lang="en-US" b="1" spc="-25" dirty="0">
                <a:latin typeface="Arial"/>
                <a:cs typeface="Arial"/>
              </a:rPr>
              <a:t> </a:t>
            </a:r>
            <a:r>
              <a:rPr lang="en-US" b="1" spc="-95" dirty="0" err="1">
                <a:latin typeface="Arial"/>
                <a:cs typeface="Arial"/>
              </a:rPr>
              <a:t>nivo</a:t>
            </a:r>
            <a:endParaRPr lang="en-US" dirty="0">
              <a:latin typeface="Arial"/>
              <a:cs typeface="Arial"/>
            </a:endParaRPr>
          </a:p>
          <a:p>
            <a:pPr marL="570230" marR="100965" lvl="1" indent="-237490">
              <a:lnSpc>
                <a:spcPct val="100000"/>
              </a:lnSpc>
              <a:spcBef>
                <a:spcPts val="620"/>
              </a:spcBef>
              <a:buClr>
                <a:srgbClr val="3791A7"/>
              </a:buClr>
              <a:buFont typeface="Verdana"/>
              <a:buChar char="◦"/>
              <a:tabLst>
                <a:tab pos="570865" algn="l"/>
              </a:tabLst>
            </a:pPr>
            <a:r>
              <a:rPr lang="en-US" spc="-10" dirty="0" err="1">
                <a:latin typeface="Trebuchet MS"/>
                <a:cs typeface="Trebuchet MS"/>
              </a:rPr>
              <a:t>Odnosi</a:t>
            </a:r>
            <a:r>
              <a:rPr lang="en-US" spc="-10" dirty="0">
                <a:latin typeface="Trebuchet MS"/>
                <a:cs typeface="Trebuchet MS"/>
              </a:rPr>
              <a:t> </a:t>
            </a:r>
            <a:r>
              <a:rPr lang="en-US" spc="-125" dirty="0">
                <a:latin typeface="Trebuchet MS"/>
                <a:cs typeface="Trebuchet MS"/>
              </a:rPr>
              <a:t>se </a:t>
            </a:r>
            <a:r>
              <a:rPr lang="en-US" spc="-204" dirty="0" err="1">
                <a:latin typeface="Trebuchet MS"/>
                <a:cs typeface="Trebuchet MS"/>
              </a:rPr>
              <a:t>na</a:t>
            </a:r>
            <a:r>
              <a:rPr lang="en-US" spc="-204" dirty="0">
                <a:latin typeface="Trebuchet MS"/>
                <a:cs typeface="Trebuchet MS"/>
              </a:rPr>
              <a:t> </a:t>
            </a:r>
            <a:r>
              <a:rPr lang="en-US" spc="-190" dirty="0" err="1">
                <a:latin typeface="Trebuchet MS"/>
                <a:cs typeface="Trebuchet MS"/>
              </a:rPr>
              <a:t>fizički</a:t>
            </a:r>
            <a:r>
              <a:rPr lang="en-US" spc="-190" dirty="0">
                <a:latin typeface="Trebuchet MS"/>
                <a:cs typeface="Trebuchet MS"/>
              </a:rPr>
              <a:t> </a:t>
            </a:r>
            <a:r>
              <a:rPr lang="en-US" spc="-145" dirty="0" err="1">
                <a:latin typeface="Trebuchet MS"/>
                <a:cs typeface="Trebuchet MS"/>
              </a:rPr>
              <a:t>prikaz</a:t>
            </a:r>
            <a:r>
              <a:rPr lang="en-US" spc="-145" dirty="0">
                <a:latin typeface="Trebuchet MS"/>
                <a:cs typeface="Trebuchet MS"/>
              </a:rPr>
              <a:t> </a:t>
            </a:r>
            <a:r>
              <a:rPr lang="en-US" spc="-190" dirty="0" err="1">
                <a:latin typeface="Trebuchet MS"/>
                <a:cs typeface="Trebuchet MS"/>
              </a:rPr>
              <a:t>i</a:t>
            </a:r>
            <a:r>
              <a:rPr lang="en-US" spc="-190" dirty="0">
                <a:latin typeface="Trebuchet MS"/>
                <a:cs typeface="Trebuchet MS"/>
              </a:rPr>
              <a:t> </a:t>
            </a:r>
            <a:r>
              <a:rPr lang="en-US" spc="-105" dirty="0" err="1">
                <a:latin typeface="Trebuchet MS"/>
                <a:cs typeface="Trebuchet MS"/>
              </a:rPr>
              <a:t>raspored</a:t>
            </a:r>
            <a:r>
              <a:rPr lang="en-US" spc="-105" dirty="0">
                <a:latin typeface="Trebuchet MS"/>
                <a:cs typeface="Trebuchet MS"/>
              </a:rPr>
              <a:t>  </a:t>
            </a:r>
            <a:r>
              <a:rPr lang="en-US" spc="-170" dirty="0" err="1">
                <a:latin typeface="Trebuchet MS"/>
                <a:cs typeface="Trebuchet MS"/>
              </a:rPr>
              <a:t>podataka</a:t>
            </a:r>
            <a:r>
              <a:rPr lang="en-US" spc="-170" dirty="0">
                <a:latin typeface="Trebuchet MS"/>
                <a:cs typeface="Trebuchet MS"/>
              </a:rPr>
              <a:t> </a:t>
            </a:r>
            <a:r>
              <a:rPr lang="en-US" spc="-204" dirty="0" err="1">
                <a:latin typeface="Trebuchet MS"/>
                <a:cs typeface="Trebuchet MS"/>
              </a:rPr>
              <a:t>na</a:t>
            </a:r>
            <a:r>
              <a:rPr lang="en-US" spc="-204" dirty="0">
                <a:latin typeface="Trebuchet MS"/>
                <a:cs typeface="Trebuchet MS"/>
              </a:rPr>
              <a:t> </a:t>
            </a:r>
            <a:r>
              <a:rPr lang="en-US" spc="-215" dirty="0" err="1">
                <a:latin typeface="Trebuchet MS"/>
                <a:cs typeface="Trebuchet MS"/>
              </a:rPr>
              <a:t>jedinicama</a:t>
            </a:r>
            <a:r>
              <a:rPr lang="en-US" spc="-215" dirty="0">
                <a:latin typeface="Trebuchet MS"/>
                <a:cs typeface="Trebuchet MS"/>
              </a:rPr>
              <a:t> </a:t>
            </a:r>
            <a:r>
              <a:rPr lang="en-US" spc="-165" dirty="0" err="1">
                <a:latin typeface="Trebuchet MS"/>
                <a:cs typeface="Trebuchet MS"/>
              </a:rPr>
              <a:t>spoljne</a:t>
            </a:r>
            <a:r>
              <a:rPr lang="en-US" spc="295" dirty="0">
                <a:latin typeface="Trebuchet MS"/>
                <a:cs typeface="Trebuchet MS"/>
              </a:rPr>
              <a:t> </a:t>
            </a:r>
            <a:r>
              <a:rPr lang="en-US" spc="-180" dirty="0" err="1">
                <a:latin typeface="Trebuchet MS"/>
                <a:cs typeface="Trebuchet MS"/>
              </a:rPr>
              <a:t>memorije</a:t>
            </a:r>
            <a:r>
              <a:rPr lang="en-US" spc="-180" dirty="0">
                <a:latin typeface="Trebuchet MS"/>
                <a:cs typeface="Trebuchet MS"/>
              </a:rPr>
              <a:t>.</a:t>
            </a:r>
            <a:endParaRPr lang="en-US" dirty="0">
              <a:latin typeface="Trebuchet MS"/>
              <a:cs typeface="Trebuchet MS"/>
            </a:endParaRPr>
          </a:p>
          <a:p>
            <a:pPr marL="570230" marR="5080" lvl="1" indent="-237490">
              <a:lnSpc>
                <a:spcPct val="100000"/>
              </a:lnSpc>
              <a:spcBef>
                <a:spcPts val="600"/>
              </a:spcBef>
              <a:buClr>
                <a:srgbClr val="3791A7"/>
              </a:buClr>
              <a:buFont typeface="Verdana"/>
              <a:buChar char="◦"/>
              <a:tabLst>
                <a:tab pos="570865" algn="l"/>
              </a:tabLst>
            </a:pPr>
            <a:r>
              <a:rPr lang="en-US" spc="80" dirty="0" err="1">
                <a:latin typeface="Trebuchet MS"/>
                <a:cs typeface="Trebuchet MS"/>
              </a:rPr>
              <a:t>Ovo</a:t>
            </a:r>
            <a:r>
              <a:rPr lang="en-US" spc="80" dirty="0">
                <a:latin typeface="Trebuchet MS"/>
                <a:cs typeface="Trebuchet MS"/>
              </a:rPr>
              <a:t> </a:t>
            </a:r>
            <a:r>
              <a:rPr lang="en-US" spc="-305" dirty="0">
                <a:latin typeface="Trebuchet MS"/>
                <a:cs typeface="Trebuchet MS"/>
              </a:rPr>
              <a:t>je </a:t>
            </a:r>
            <a:r>
              <a:rPr lang="en-US" spc="-160" dirty="0" err="1">
                <a:latin typeface="Trebuchet MS"/>
                <a:cs typeface="Trebuchet MS"/>
              </a:rPr>
              <a:t>aspekt</a:t>
            </a:r>
            <a:r>
              <a:rPr lang="en-US" spc="-160" dirty="0">
                <a:latin typeface="Trebuchet MS"/>
                <a:cs typeface="Trebuchet MS"/>
              </a:rPr>
              <a:t> </a:t>
            </a:r>
            <a:r>
              <a:rPr lang="en-US" spc="-180" dirty="0" err="1">
                <a:latin typeface="Trebuchet MS"/>
                <a:cs typeface="Trebuchet MS"/>
              </a:rPr>
              <a:t>koji</a:t>
            </a:r>
            <a:r>
              <a:rPr lang="en-US" spc="-180" dirty="0">
                <a:latin typeface="Trebuchet MS"/>
                <a:cs typeface="Trebuchet MS"/>
              </a:rPr>
              <a:t> </a:t>
            </a:r>
            <a:r>
              <a:rPr lang="en-US" spc="-170" dirty="0">
                <a:latin typeface="Trebuchet MS"/>
                <a:cs typeface="Trebuchet MS"/>
              </a:rPr>
              <a:t>vide </a:t>
            </a:r>
            <a:r>
              <a:rPr lang="en-US" spc="-120" dirty="0" err="1">
                <a:latin typeface="Trebuchet MS"/>
                <a:cs typeface="Trebuchet MS"/>
              </a:rPr>
              <a:t>samo</a:t>
            </a:r>
            <a:r>
              <a:rPr lang="en-US" spc="-120" dirty="0">
                <a:latin typeface="Trebuchet MS"/>
                <a:cs typeface="Trebuchet MS"/>
              </a:rPr>
              <a:t> </a:t>
            </a:r>
            <a:r>
              <a:rPr lang="en-US" spc="-270" dirty="0" err="1">
                <a:latin typeface="Trebuchet MS"/>
                <a:cs typeface="Trebuchet MS"/>
              </a:rPr>
              <a:t>tzv</a:t>
            </a:r>
            <a:r>
              <a:rPr lang="en-US" spc="-270" dirty="0">
                <a:latin typeface="Trebuchet MS"/>
                <a:cs typeface="Trebuchet MS"/>
              </a:rPr>
              <a:t>. </a:t>
            </a:r>
            <a:r>
              <a:rPr lang="en-US" spc="-130" dirty="0" err="1">
                <a:latin typeface="Trebuchet MS"/>
                <a:cs typeface="Trebuchet MS"/>
              </a:rPr>
              <a:t>sistemski</a:t>
            </a:r>
            <a:r>
              <a:rPr lang="en-US" spc="-130" dirty="0">
                <a:latin typeface="Trebuchet MS"/>
                <a:cs typeface="Trebuchet MS"/>
              </a:rPr>
              <a:t>  </a:t>
            </a:r>
            <a:r>
              <a:rPr lang="en-US" spc="-120" dirty="0" err="1">
                <a:latin typeface="Trebuchet MS"/>
                <a:cs typeface="Trebuchet MS"/>
              </a:rPr>
              <a:t>programeri</a:t>
            </a:r>
            <a:endParaRPr lang="en-US" dirty="0">
              <a:latin typeface="Trebuchet MS"/>
              <a:cs typeface="Trebuchet MS"/>
            </a:endParaRPr>
          </a:p>
          <a:p>
            <a:pPr marL="817244" lvl="2">
              <a:spcBef>
                <a:spcPts val="590"/>
              </a:spcBef>
              <a:buClr>
                <a:srgbClr val="FEB809"/>
              </a:buClr>
              <a:buFont typeface="Arial"/>
              <a:buChar char="•"/>
              <a:tabLst>
                <a:tab pos="817880" algn="l"/>
              </a:tabLst>
            </a:pPr>
            <a:r>
              <a:rPr lang="en-US" spc="-135" dirty="0">
                <a:latin typeface="Trebuchet MS"/>
                <a:cs typeface="Trebuchet MS"/>
              </a:rPr>
              <a:t>To </a:t>
            </a:r>
            <a:r>
              <a:rPr lang="en-US" spc="-80" dirty="0" err="1">
                <a:latin typeface="Trebuchet MS"/>
                <a:cs typeface="Trebuchet MS"/>
              </a:rPr>
              <a:t>su</a:t>
            </a:r>
            <a:r>
              <a:rPr lang="en-US" spc="-80" dirty="0">
                <a:latin typeface="Trebuchet MS"/>
                <a:cs typeface="Trebuchet MS"/>
              </a:rPr>
              <a:t> </a:t>
            </a:r>
            <a:r>
              <a:rPr lang="en-US" spc="-105" dirty="0" err="1">
                <a:latin typeface="Trebuchet MS"/>
                <a:cs typeface="Trebuchet MS"/>
              </a:rPr>
              <a:t>programeri</a:t>
            </a:r>
            <a:r>
              <a:rPr lang="en-US" spc="-105" dirty="0">
                <a:latin typeface="Trebuchet MS"/>
                <a:cs typeface="Trebuchet MS"/>
              </a:rPr>
              <a:t> </a:t>
            </a:r>
            <a:r>
              <a:rPr lang="en-US" spc="-155" dirty="0" err="1">
                <a:latin typeface="Trebuchet MS"/>
                <a:cs typeface="Trebuchet MS"/>
              </a:rPr>
              <a:t>koji</a:t>
            </a:r>
            <a:r>
              <a:rPr lang="en-US" spc="-155" dirty="0">
                <a:latin typeface="Trebuchet MS"/>
                <a:cs typeface="Trebuchet MS"/>
              </a:rPr>
              <a:t> </a:t>
            </a:r>
            <a:r>
              <a:rPr lang="en-US" spc="-80" dirty="0" err="1">
                <a:latin typeface="Trebuchet MS"/>
                <a:cs typeface="Trebuchet MS"/>
              </a:rPr>
              <a:t>su</a:t>
            </a:r>
            <a:r>
              <a:rPr lang="en-US" spc="-80" dirty="0">
                <a:latin typeface="Trebuchet MS"/>
                <a:cs typeface="Trebuchet MS"/>
              </a:rPr>
              <a:t> </a:t>
            </a:r>
            <a:r>
              <a:rPr lang="en-US" spc="-160" dirty="0" err="1">
                <a:latin typeface="Trebuchet MS"/>
                <a:cs typeface="Trebuchet MS"/>
              </a:rPr>
              <a:t>i</a:t>
            </a:r>
            <a:r>
              <a:rPr lang="en-US" spc="-160" dirty="0">
                <a:latin typeface="Trebuchet MS"/>
                <a:cs typeface="Trebuchet MS"/>
              </a:rPr>
              <a:t> </a:t>
            </a:r>
            <a:r>
              <a:rPr lang="en-US" spc="-145" dirty="0" err="1">
                <a:latin typeface="Trebuchet MS"/>
                <a:cs typeface="Trebuchet MS"/>
              </a:rPr>
              <a:t>razvili</a:t>
            </a:r>
            <a:r>
              <a:rPr lang="en-US" spc="275" dirty="0">
                <a:latin typeface="Trebuchet MS"/>
                <a:cs typeface="Trebuchet MS"/>
              </a:rPr>
              <a:t> </a:t>
            </a:r>
            <a:r>
              <a:rPr lang="en-US" spc="40" dirty="0">
                <a:latin typeface="Trebuchet MS"/>
                <a:cs typeface="Trebuchet MS"/>
              </a:rPr>
              <a:t>DBMS!</a:t>
            </a:r>
            <a:endParaRPr lang="en-US" dirty="0">
              <a:latin typeface="Trebuchet MS"/>
              <a:cs typeface="Trebuchet MS"/>
            </a:endParaRPr>
          </a:p>
          <a:p>
            <a:endParaRPr lang="en-US" dirty="0"/>
          </a:p>
        </p:txBody>
      </p:sp>
      <p:sp>
        <p:nvSpPr>
          <p:cNvPr id="4" name="object 13"/>
          <p:cNvSpPr/>
          <p:nvPr/>
        </p:nvSpPr>
        <p:spPr>
          <a:xfrm>
            <a:off x="1987174" y="4613147"/>
            <a:ext cx="6717792" cy="17114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spc="-160" dirty="0" err="1" smtClean="0">
                <a:latin typeface="Trebuchet MS"/>
                <a:cs typeface="Trebuchet MS"/>
              </a:rPr>
              <a:t>Arhitektura</a:t>
            </a:r>
            <a:r>
              <a:rPr lang="en-US" b="0" spc="-160" dirty="0" smtClean="0">
                <a:latin typeface="Trebuchet MS"/>
                <a:cs typeface="Trebuchet MS"/>
              </a:rPr>
              <a:t> </a:t>
            </a:r>
            <a:r>
              <a:rPr lang="en-US" b="0" spc="-305" dirty="0" err="1" smtClean="0">
                <a:latin typeface="Trebuchet MS"/>
                <a:cs typeface="Trebuchet MS"/>
              </a:rPr>
              <a:t>baze</a:t>
            </a:r>
            <a:r>
              <a:rPr lang="en-US" b="0" spc="-20" dirty="0" smtClean="0">
                <a:latin typeface="Trebuchet MS"/>
                <a:cs typeface="Trebuchet MS"/>
              </a:rPr>
              <a:t> </a:t>
            </a:r>
            <a:r>
              <a:rPr lang="en-US" b="0" spc="-260" dirty="0" err="1" smtClean="0">
                <a:latin typeface="Trebuchet MS"/>
                <a:cs typeface="Trebuchet MS"/>
              </a:rPr>
              <a:t>podataka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95910" indent="-283210">
              <a:lnSpc>
                <a:spcPct val="100000"/>
              </a:lnSpc>
              <a:spcBef>
                <a:spcPts val="810"/>
              </a:spcBef>
              <a:buClr>
                <a:srgbClr val="3791A7"/>
              </a:buClr>
              <a:buSzPct val="79687"/>
              <a:buFont typeface="Arial"/>
              <a:buChar char="●"/>
              <a:tabLst>
                <a:tab pos="296545" algn="l"/>
              </a:tabLst>
            </a:pPr>
            <a:r>
              <a:rPr lang="en-US" b="1" spc="-35" dirty="0" err="1">
                <a:latin typeface="Arial"/>
                <a:cs typeface="Arial"/>
              </a:rPr>
              <a:t>Globalni</a:t>
            </a:r>
            <a:r>
              <a:rPr lang="en-US" b="1" spc="-35" dirty="0">
                <a:latin typeface="Arial"/>
                <a:cs typeface="Arial"/>
              </a:rPr>
              <a:t> </a:t>
            </a:r>
            <a:r>
              <a:rPr lang="en-US" b="1" spc="-85" dirty="0" err="1">
                <a:latin typeface="Arial"/>
                <a:cs typeface="Arial"/>
              </a:rPr>
              <a:t>logički</a:t>
            </a:r>
            <a:r>
              <a:rPr lang="en-US" b="1" spc="-45" dirty="0">
                <a:latin typeface="Arial"/>
                <a:cs typeface="Arial"/>
              </a:rPr>
              <a:t> </a:t>
            </a:r>
            <a:r>
              <a:rPr lang="en-US" b="1" spc="-95" dirty="0" err="1">
                <a:latin typeface="Arial"/>
                <a:cs typeface="Arial"/>
              </a:rPr>
              <a:t>nivo</a:t>
            </a:r>
            <a:endParaRPr lang="en-US" dirty="0">
              <a:latin typeface="Arial"/>
              <a:cs typeface="Arial"/>
            </a:endParaRPr>
          </a:p>
          <a:p>
            <a:pPr marL="570230" marR="469900" lvl="1" indent="-237490">
              <a:lnSpc>
                <a:spcPct val="100000"/>
              </a:lnSpc>
              <a:spcBef>
                <a:spcPts val="620"/>
              </a:spcBef>
              <a:buClr>
                <a:srgbClr val="3791A7"/>
              </a:buClr>
              <a:buFont typeface="Verdana"/>
              <a:buChar char="◦"/>
              <a:tabLst>
                <a:tab pos="570865" algn="l"/>
              </a:tabLst>
            </a:pPr>
            <a:r>
              <a:rPr lang="en-US" spc="-10" dirty="0" err="1">
                <a:latin typeface="Trebuchet MS"/>
                <a:cs typeface="Trebuchet MS"/>
              </a:rPr>
              <a:t>Odnosi</a:t>
            </a:r>
            <a:r>
              <a:rPr lang="en-US" spc="-10" dirty="0">
                <a:latin typeface="Trebuchet MS"/>
                <a:cs typeface="Trebuchet MS"/>
              </a:rPr>
              <a:t> </a:t>
            </a:r>
            <a:r>
              <a:rPr lang="en-US" spc="-125" dirty="0">
                <a:latin typeface="Trebuchet MS"/>
                <a:cs typeface="Trebuchet MS"/>
              </a:rPr>
              <a:t>se </a:t>
            </a:r>
            <a:r>
              <a:rPr lang="en-US" spc="-204" dirty="0" err="1">
                <a:latin typeface="Trebuchet MS"/>
                <a:cs typeface="Trebuchet MS"/>
              </a:rPr>
              <a:t>na</a:t>
            </a:r>
            <a:r>
              <a:rPr lang="en-US" spc="-204" dirty="0">
                <a:latin typeface="Trebuchet MS"/>
                <a:cs typeface="Trebuchet MS"/>
              </a:rPr>
              <a:t> </a:t>
            </a:r>
            <a:r>
              <a:rPr lang="en-US" spc="-140" dirty="0" err="1">
                <a:latin typeface="Trebuchet MS"/>
                <a:cs typeface="Trebuchet MS"/>
              </a:rPr>
              <a:t>logičku</a:t>
            </a:r>
            <a:r>
              <a:rPr lang="en-US" spc="-140" dirty="0">
                <a:latin typeface="Trebuchet MS"/>
                <a:cs typeface="Trebuchet MS"/>
              </a:rPr>
              <a:t> </a:t>
            </a:r>
            <a:r>
              <a:rPr lang="en-US" spc="-95" dirty="0" err="1">
                <a:latin typeface="Trebuchet MS"/>
                <a:cs typeface="Trebuchet MS"/>
              </a:rPr>
              <a:t>strukturu</a:t>
            </a:r>
            <a:r>
              <a:rPr lang="en-US" spc="-95" dirty="0">
                <a:latin typeface="Trebuchet MS"/>
                <a:cs typeface="Trebuchet MS"/>
              </a:rPr>
              <a:t> </a:t>
            </a:r>
            <a:r>
              <a:rPr lang="en-US" spc="-229" dirty="0" err="1">
                <a:latin typeface="Trebuchet MS"/>
                <a:cs typeface="Trebuchet MS"/>
              </a:rPr>
              <a:t>cijele</a:t>
            </a:r>
            <a:r>
              <a:rPr lang="en-US" spc="-229" dirty="0">
                <a:latin typeface="Trebuchet MS"/>
                <a:cs typeface="Trebuchet MS"/>
              </a:rPr>
              <a:t> </a:t>
            </a:r>
            <a:r>
              <a:rPr lang="en-US" spc="-200" dirty="0" err="1">
                <a:latin typeface="Trebuchet MS"/>
                <a:cs typeface="Trebuchet MS"/>
              </a:rPr>
              <a:t>baze</a:t>
            </a:r>
            <a:r>
              <a:rPr lang="en-US" spc="-200" dirty="0">
                <a:latin typeface="Trebuchet MS"/>
                <a:cs typeface="Trebuchet MS"/>
              </a:rPr>
              <a:t>  </a:t>
            </a:r>
            <a:r>
              <a:rPr lang="en-US" spc="-170" dirty="0" err="1">
                <a:latin typeface="Trebuchet MS"/>
                <a:cs typeface="Trebuchet MS"/>
              </a:rPr>
              <a:t>podataka</a:t>
            </a:r>
            <a:endParaRPr lang="en-US" dirty="0">
              <a:latin typeface="Trebuchet MS"/>
              <a:cs typeface="Trebuchet MS"/>
            </a:endParaRPr>
          </a:p>
          <a:p>
            <a:pPr marL="570230" marR="309880" lvl="1" indent="-237490">
              <a:lnSpc>
                <a:spcPct val="100000"/>
              </a:lnSpc>
              <a:spcBef>
                <a:spcPts val="600"/>
              </a:spcBef>
              <a:buClr>
                <a:srgbClr val="3791A7"/>
              </a:buClr>
              <a:buFont typeface="Verdana"/>
              <a:buChar char="◦"/>
              <a:tabLst>
                <a:tab pos="570865" algn="l"/>
              </a:tabLst>
            </a:pPr>
            <a:r>
              <a:rPr lang="en-US" spc="-160" dirty="0">
                <a:latin typeface="Trebuchet MS"/>
                <a:cs typeface="Trebuchet MS"/>
              </a:rPr>
              <a:t>To </a:t>
            </a:r>
            <a:r>
              <a:rPr lang="en-US" spc="-305" dirty="0">
                <a:latin typeface="Trebuchet MS"/>
                <a:cs typeface="Trebuchet MS"/>
              </a:rPr>
              <a:t>je </a:t>
            </a:r>
            <a:r>
              <a:rPr lang="en-US" spc="-160" dirty="0" err="1">
                <a:latin typeface="Trebuchet MS"/>
                <a:cs typeface="Trebuchet MS"/>
              </a:rPr>
              <a:t>aspekt</a:t>
            </a:r>
            <a:r>
              <a:rPr lang="en-US" spc="-160" dirty="0">
                <a:latin typeface="Trebuchet MS"/>
                <a:cs typeface="Trebuchet MS"/>
              </a:rPr>
              <a:t> </a:t>
            </a:r>
            <a:r>
              <a:rPr lang="en-US" spc="-180" dirty="0" err="1">
                <a:latin typeface="Trebuchet MS"/>
                <a:cs typeface="Trebuchet MS"/>
              </a:rPr>
              <a:t>koji</a:t>
            </a:r>
            <a:r>
              <a:rPr lang="en-US" spc="-180" dirty="0">
                <a:latin typeface="Trebuchet MS"/>
                <a:cs typeface="Trebuchet MS"/>
              </a:rPr>
              <a:t> </a:t>
            </a:r>
            <a:r>
              <a:rPr lang="en-US" spc="-170" dirty="0" err="1">
                <a:latin typeface="Trebuchet MS"/>
                <a:cs typeface="Trebuchet MS"/>
              </a:rPr>
              <a:t>vidi</a:t>
            </a:r>
            <a:r>
              <a:rPr lang="en-US" spc="-170" dirty="0">
                <a:latin typeface="Trebuchet MS"/>
                <a:cs typeface="Trebuchet MS"/>
              </a:rPr>
              <a:t> </a:t>
            </a:r>
            <a:r>
              <a:rPr lang="en-US" b="1" spc="10" dirty="0">
                <a:latin typeface="Arial"/>
                <a:cs typeface="Arial"/>
              </a:rPr>
              <a:t>administrator </a:t>
            </a:r>
            <a:r>
              <a:rPr lang="en-US" b="1" spc="-45" dirty="0" err="1">
                <a:latin typeface="Arial"/>
                <a:cs typeface="Arial"/>
              </a:rPr>
              <a:t>baze</a:t>
            </a:r>
            <a:r>
              <a:rPr lang="en-US" b="1" spc="-45" dirty="0">
                <a:latin typeface="Arial"/>
                <a:cs typeface="Arial"/>
              </a:rPr>
              <a:t>  </a:t>
            </a:r>
            <a:r>
              <a:rPr lang="en-US" b="1" spc="-35" dirty="0" err="1">
                <a:latin typeface="Arial"/>
                <a:cs typeface="Arial"/>
              </a:rPr>
              <a:t>podataka</a:t>
            </a:r>
            <a:endParaRPr lang="en-US" dirty="0">
              <a:latin typeface="Arial"/>
              <a:cs typeface="Arial"/>
            </a:endParaRPr>
          </a:p>
          <a:p>
            <a:pPr marL="570230" marR="5080" lvl="1" indent="-237490">
              <a:lnSpc>
                <a:spcPct val="100000"/>
              </a:lnSpc>
              <a:spcBef>
                <a:spcPts val="600"/>
              </a:spcBef>
              <a:buClr>
                <a:srgbClr val="3791A7"/>
              </a:buClr>
              <a:buFont typeface="Verdana"/>
              <a:buChar char="◦"/>
              <a:tabLst>
                <a:tab pos="570865" algn="l"/>
              </a:tabLst>
            </a:pPr>
            <a:r>
              <a:rPr lang="en-US" spc="-110" dirty="0" err="1">
                <a:latin typeface="Trebuchet MS"/>
                <a:cs typeface="Trebuchet MS"/>
              </a:rPr>
              <a:t>Ovaj</a:t>
            </a:r>
            <a:r>
              <a:rPr lang="en-US" spc="-110" dirty="0">
                <a:latin typeface="Trebuchet MS"/>
                <a:cs typeface="Trebuchet MS"/>
              </a:rPr>
              <a:t> </a:t>
            </a:r>
            <a:r>
              <a:rPr lang="en-US" spc="-90" dirty="0" err="1">
                <a:latin typeface="Trebuchet MS"/>
                <a:cs typeface="Trebuchet MS"/>
              </a:rPr>
              <a:t>opis</a:t>
            </a:r>
            <a:r>
              <a:rPr lang="en-US" spc="-90" dirty="0">
                <a:latin typeface="Trebuchet MS"/>
                <a:cs typeface="Trebuchet MS"/>
              </a:rPr>
              <a:t> </a:t>
            </a:r>
            <a:r>
              <a:rPr lang="en-US" spc="-200" dirty="0" err="1">
                <a:latin typeface="Trebuchet MS"/>
                <a:cs typeface="Trebuchet MS"/>
              </a:rPr>
              <a:t>naziva</a:t>
            </a:r>
            <a:r>
              <a:rPr lang="en-US" spc="-200" dirty="0">
                <a:latin typeface="Trebuchet MS"/>
                <a:cs typeface="Trebuchet MS"/>
              </a:rPr>
              <a:t> </a:t>
            </a:r>
            <a:r>
              <a:rPr lang="en-US" spc="-125" dirty="0">
                <a:latin typeface="Trebuchet MS"/>
                <a:cs typeface="Trebuchet MS"/>
              </a:rPr>
              <a:t>se </a:t>
            </a:r>
            <a:r>
              <a:rPr lang="en-US" b="1" spc="-70" dirty="0" err="1">
                <a:latin typeface="Arial"/>
                <a:cs typeface="Arial"/>
              </a:rPr>
              <a:t>shema</a:t>
            </a:r>
            <a:r>
              <a:rPr lang="en-US" b="1" spc="-70" dirty="0">
                <a:latin typeface="Arial"/>
                <a:cs typeface="Arial"/>
              </a:rPr>
              <a:t> </a:t>
            </a:r>
            <a:r>
              <a:rPr lang="en-US" b="1" spc="-45" dirty="0" err="1">
                <a:latin typeface="Arial"/>
                <a:cs typeface="Arial"/>
              </a:rPr>
              <a:t>baze</a:t>
            </a:r>
            <a:r>
              <a:rPr lang="en-US" b="1" spc="-45" dirty="0">
                <a:latin typeface="Arial"/>
                <a:cs typeface="Arial"/>
              </a:rPr>
              <a:t> </a:t>
            </a:r>
            <a:r>
              <a:rPr lang="en-US" b="1" spc="-75" dirty="0" err="1">
                <a:latin typeface="Arial"/>
                <a:cs typeface="Arial"/>
              </a:rPr>
              <a:t>podataka</a:t>
            </a:r>
            <a:r>
              <a:rPr lang="en-US" spc="-75" dirty="0">
                <a:latin typeface="Trebuchet MS"/>
                <a:cs typeface="Trebuchet MS"/>
              </a:rPr>
              <a:t>,  </a:t>
            </a:r>
            <a:r>
              <a:rPr lang="en-US" spc="-200" dirty="0" err="1">
                <a:latin typeface="Trebuchet MS"/>
                <a:cs typeface="Trebuchet MS"/>
              </a:rPr>
              <a:t>ili</a:t>
            </a:r>
            <a:r>
              <a:rPr lang="en-US" spc="-200" dirty="0">
                <a:latin typeface="Trebuchet MS"/>
                <a:cs typeface="Trebuchet MS"/>
              </a:rPr>
              <a:t> </a:t>
            </a:r>
            <a:r>
              <a:rPr lang="en-US" b="1" spc="-55" dirty="0" err="1">
                <a:latin typeface="Arial"/>
                <a:cs typeface="Arial"/>
              </a:rPr>
              <a:t>konceptualna</a:t>
            </a:r>
            <a:r>
              <a:rPr lang="en-US" b="1" spc="-55" dirty="0">
                <a:latin typeface="Arial"/>
                <a:cs typeface="Arial"/>
              </a:rPr>
              <a:t> </a:t>
            </a:r>
            <a:r>
              <a:rPr lang="en-US" b="1" spc="-35" dirty="0">
                <a:latin typeface="Arial"/>
                <a:cs typeface="Arial"/>
              </a:rPr>
              <a:t>(</a:t>
            </a:r>
            <a:r>
              <a:rPr lang="en-US" b="1" spc="-35" dirty="0" err="1">
                <a:latin typeface="Arial"/>
                <a:cs typeface="Arial"/>
              </a:rPr>
              <a:t>logička</a:t>
            </a:r>
            <a:r>
              <a:rPr lang="en-US" b="1" spc="-35" dirty="0">
                <a:latin typeface="Arial"/>
                <a:cs typeface="Arial"/>
              </a:rPr>
              <a:t>) </a:t>
            </a:r>
            <a:r>
              <a:rPr lang="en-US" b="1" spc="-70" dirty="0" err="1">
                <a:latin typeface="Arial"/>
                <a:cs typeface="Arial"/>
              </a:rPr>
              <a:t>shema</a:t>
            </a:r>
            <a:r>
              <a:rPr lang="en-US" b="1" spc="-70" dirty="0">
                <a:latin typeface="Arial"/>
                <a:cs typeface="Arial"/>
              </a:rPr>
              <a:t> </a:t>
            </a:r>
            <a:r>
              <a:rPr lang="en-US" b="1" spc="-45" dirty="0" err="1">
                <a:latin typeface="Arial"/>
                <a:cs typeface="Arial"/>
              </a:rPr>
              <a:t>baze</a:t>
            </a:r>
            <a:r>
              <a:rPr lang="en-US" b="1" spc="-45" dirty="0">
                <a:latin typeface="Arial"/>
                <a:cs typeface="Arial"/>
              </a:rPr>
              <a:t>  </a:t>
            </a:r>
            <a:r>
              <a:rPr lang="en-US" b="1" spc="-35" dirty="0" err="1">
                <a:latin typeface="Arial"/>
                <a:cs typeface="Arial"/>
              </a:rPr>
              <a:t>podataka</a:t>
            </a:r>
            <a:endParaRPr lang="en-US" dirty="0">
              <a:latin typeface="Arial"/>
              <a:cs typeface="Arial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spc="-160" dirty="0" err="1" smtClean="0">
                <a:latin typeface="Trebuchet MS"/>
                <a:cs typeface="Trebuchet MS"/>
              </a:rPr>
              <a:t>Arhitektura</a:t>
            </a:r>
            <a:r>
              <a:rPr lang="en-US" b="0" spc="-160" dirty="0" smtClean="0">
                <a:latin typeface="Trebuchet MS"/>
                <a:cs typeface="Trebuchet MS"/>
              </a:rPr>
              <a:t> </a:t>
            </a:r>
            <a:r>
              <a:rPr lang="en-US" b="0" spc="-305" dirty="0" err="1" smtClean="0">
                <a:latin typeface="Trebuchet MS"/>
                <a:cs typeface="Trebuchet MS"/>
              </a:rPr>
              <a:t>baze</a:t>
            </a:r>
            <a:r>
              <a:rPr lang="en-US" b="0" spc="-20" dirty="0" smtClean="0">
                <a:latin typeface="Trebuchet MS"/>
                <a:cs typeface="Trebuchet MS"/>
              </a:rPr>
              <a:t> </a:t>
            </a:r>
            <a:r>
              <a:rPr lang="en-US" b="0" spc="-260" dirty="0" err="1" smtClean="0">
                <a:latin typeface="Trebuchet MS"/>
                <a:cs typeface="Trebuchet MS"/>
              </a:rPr>
              <a:t>podataka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95910" indent="-283210">
              <a:lnSpc>
                <a:spcPct val="100000"/>
              </a:lnSpc>
              <a:spcBef>
                <a:spcPts val="810"/>
              </a:spcBef>
              <a:buClr>
                <a:srgbClr val="3791A7"/>
              </a:buClr>
              <a:buSzPct val="79687"/>
              <a:buFont typeface="Arial"/>
              <a:buChar char="●"/>
              <a:tabLst>
                <a:tab pos="296545" algn="l"/>
              </a:tabLst>
            </a:pPr>
            <a:r>
              <a:rPr lang="en-US" b="1" spc="-35" dirty="0">
                <a:latin typeface="Arial"/>
                <a:cs typeface="Arial"/>
              </a:rPr>
              <a:t>...</a:t>
            </a:r>
            <a:r>
              <a:rPr lang="en-US" b="1" spc="-35" dirty="0" err="1">
                <a:latin typeface="Arial"/>
                <a:cs typeface="Arial"/>
              </a:rPr>
              <a:t>Globalni</a:t>
            </a:r>
            <a:r>
              <a:rPr lang="en-US" b="1" spc="-35" dirty="0">
                <a:latin typeface="Arial"/>
                <a:cs typeface="Arial"/>
              </a:rPr>
              <a:t> </a:t>
            </a:r>
            <a:r>
              <a:rPr lang="en-US" b="1" spc="-85" dirty="0" err="1">
                <a:latin typeface="Arial"/>
                <a:cs typeface="Arial"/>
              </a:rPr>
              <a:t>logički</a:t>
            </a:r>
            <a:r>
              <a:rPr lang="en-US" b="1" spc="-45" dirty="0">
                <a:latin typeface="Arial"/>
                <a:cs typeface="Arial"/>
              </a:rPr>
              <a:t> </a:t>
            </a:r>
            <a:r>
              <a:rPr lang="en-US" b="1" spc="-95" dirty="0" err="1">
                <a:latin typeface="Arial"/>
                <a:cs typeface="Arial"/>
              </a:rPr>
              <a:t>nivo</a:t>
            </a:r>
            <a:endParaRPr lang="en-US" dirty="0">
              <a:latin typeface="Arial"/>
              <a:cs typeface="Arial"/>
            </a:endParaRPr>
          </a:p>
          <a:p>
            <a:pPr marL="570230" marR="168910" lvl="1" indent="-237490">
              <a:lnSpc>
                <a:spcPct val="100000"/>
              </a:lnSpc>
              <a:spcBef>
                <a:spcPts val="620"/>
              </a:spcBef>
              <a:buClr>
                <a:srgbClr val="3791A7"/>
              </a:buClr>
              <a:buFont typeface="Verdana"/>
              <a:buChar char="◦"/>
              <a:tabLst>
                <a:tab pos="570865" algn="l"/>
              </a:tabLst>
            </a:pPr>
            <a:r>
              <a:rPr lang="en-US" b="1" spc="275" dirty="0">
                <a:latin typeface="Arial"/>
                <a:cs typeface="Arial"/>
              </a:rPr>
              <a:t>U </a:t>
            </a:r>
            <a:r>
              <a:rPr lang="en-US" b="1" spc="-60" dirty="0" err="1">
                <a:latin typeface="Arial"/>
                <a:cs typeface="Arial"/>
              </a:rPr>
              <a:t>shemi</a:t>
            </a:r>
            <a:r>
              <a:rPr lang="en-US" b="1" spc="-60" dirty="0">
                <a:latin typeface="Arial"/>
                <a:cs typeface="Arial"/>
              </a:rPr>
              <a:t> </a:t>
            </a:r>
            <a:r>
              <a:rPr lang="en-US" b="1" spc="-45" dirty="0" err="1">
                <a:latin typeface="Arial"/>
                <a:cs typeface="Arial"/>
              </a:rPr>
              <a:t>baze</a:t>
            </a:r>
            <a:r>
              <a:rPr lang="en-US" b="1" spc="-45" dirty="0">
                <a:latin typeface="Arial"/>
                <a:cs typeface="Arial"/>
              </a:rPr>
              <a:t> </a:t>
            </a:r>
            <a:r>
              <a:rPr lang="en-US" b="1" spc="-35" dirty="0" err="1">
                <a:latin typeface="Arial"/>
                <a:cs typeface="Arial"/>
              </a:rPr>
              <a:t>podataka</a:t>
            </a:r>
            <a:r>
              <a:rPr lang="en-US" b="1" spc="-35" dirty="0">
                <a:latin typeface="Arial"/>
                <a:cs typeface="Arial"/>
              </a:rPr>
              <a:t> </a:t>
            </a:r>
            <a:r>
              <a:rPr lang="en-US" b="1" spc="-195" dirty="0">
                <a:latin typeface="Arial"/>
                <a:cs typeface="Arial"/>
              </a:rPr>
              <a:t>se </a:t>
            </a:r>
            <a:r>
              <a:rPr lang="en-US" spc="-200" dirty="0" err="1">
                <a:latin typeface="Trebuchet MS"/>
                <a:cs typeface="Trebuchet MS"/>
              </a:rPr>
              <a:t>imenuju</a:t>
            </a:r>
            <a:r>
              <a:rPr lang="en-US" spc="-200" dirty="0">
                <a:latin typeface="Trebuchet MS"/>
                <a:cs typeface="Trebuchet MS"/>
              </a:rPr>
              <a:t> </a:t>
            </a:r>
            <a:r>
              <a:rPr lang="en-US" spc="-190" dirty="0" err="1">
                <a:latin typeface="Trebuchet MS"/>
                <a:cs typeface="Trebuchet MS"/>
              </a:rPr>
              <a:t>i</a:t>
            </a:r>
            <a:r>
              <a:rPr lang="en-US" spc="-190" dirty="0">
                <a:latin typeface="Trebuchet MS"/>
                <a:cs typeface="Trebuchet MS"/>
              </a:rPr>
              <a:t>  </a:t>
            </a:r>
            <a:r>
              <a:rPr lang="en-US" spc="-220" dirty="0" err="1" smtClean="0">
                <a:latin typeface="Trebuchet MS"/>
                <a:cs typeface="Trebuchet MS"/>
              </a:rPr>
              <a:t>defini</a:t>
            </a:r>
            <a:r>
              <a:rPr lang="sr-Latn-ME" spc="-220" dirty="0" smtClean="0">
                <a:latin typeface="Trebuchet MS"/>
                <a:cs typeface="Trebuchet MS"/>
              </a:rPr>
              <a:t>š</a:t>
            </a:r>
            <a:r>
              <a:rPr lang="en-US" spc="-220" dirty="0" smtClean="0">
                <a:latin typeface="Trebuchet MS"/>
                <a:cs typeface="Trebuchet MS"/>
              </a:rPr>
              <a:t>u</a:t>
            </a:r>
            <a:r>
              <a:rPr lang="en-US" spc="-220" dirty="0">
                <a:latin typeface="Trebuchet MS"/>
                <a:cs typeface="Trebuchet MS"/>
              </a:rPr>
              <a:t>:</a:t>
            </a:r>
            <a:endParaRPr lang="en-US" dirty="0">
              <a:latin typeface="Trebuchet MS"/>
              <a:cs typeface="Trebuchet MS"/>
            </a:endParaRPr>
          </a:p>
          <a:p>
            <a:pPr marL="1027430" marR="5080" lvl="2" indent="-173990">
              <a:spcBef>
                <a:spcPts val="590"/>
              </a:spcBef>
              <a:buClr>
                <a:srgbClr val="C32C2D"/>
              </a:buClr>
              <a:buFont typeface="Arial"/>
              <a:buChar char="•"/>
              <a:tabLst>
                <a:tab pos="1028065" algn="l"/>
                <a:tab pos="3820795" algn="l"/>
              </a:tabLst>
            </a:pPr>
            <a:r>
              <a:rPr lang="en-US" spc="-210" dirty="0" err="1">
                <a:latin typeface="Trebuchet MS"/>
                <a:cs typeface="Trebuchet MS"/>
              </a:rPr>
              <a:t>polja</a:t>
            </a:r>
            <a:r>
              <a:rPr lang="en-US" spc="-210" dirty="0">
                <a:latin typeface="Trebuchet MS"/>
                <a:cs typeface="Trebuchet MS"/>
              </a:rPr>
              <a:t>,</a:t>
            </a:r>
            <a:r>
              <a:rPr lang="en-US" spc="-295" dirty="0">
                <a:latin typeface="Trebuchet MS"/>
                <a:cs typeface="Trebuchet MS"/>
              </a:rPr>
              <a:t> </a:t>
            </a:r>
            <a:r>
              <a:rPr lang="en-US" spc="-125" dirty="0" err="1">
                <a:latin typeface="Trebuchet MS"/>
                <a:cs typeface="Trebuchet MS"/>
              </a:rPr>
              <a:t>tipovi</a:t>
            </a:r>
            <a:r>
              <a:rPr lang="en-US" spc="-45" dirty="0">
                <a:latin typeface="Trebuchet MS"/>
                <a:cs typeface="Trebuchet MS"/>
              </a:rPr>
              <a:t> </a:t>
            </a:r>
            <a:r>
              <a:rPr lang="en-US" spc="-170" dirty="0" err="1">
                <a:latin typeface="Trebuchet MS"/>
                <a:cs typeface="Trebuchet MS"/>
              </a:rPr>
              <a:t>podataka</a:t>
            </a:r>
            <a:r>
              <a:rPr lang="en-US" spc="-170" dirty="0">
                <a:latin typeface="Trebuchet MS"/>
                <a:cs typeface="Trebuchet MS"/>
              </a:rPr>
              <a:t>,	</a:t>
            </a:r>
            <a:r>
              <a:rPr lang="en-US" spc="-190" dirty="0" err="1">
                <a:latin typeface="Trebuchet MS"/>
                <a:cs typeface="Trebuchet MS"/>
              </a:rPr>
              <a:t>veze</a:t>
            </a:r>
            <a:r>
              <a:rPr lang="en-US" spc="-190" dirty="0">
                <a:latin typeface="Trebuchet MS"/>
                <a:cs typeface="Trebuchet MS"/>
              </a:rPr>
              <a:t>, </a:t>
            </a:r>
            <a:r>
              <a:rPr lang="en-US" spc="-155" dirty="0" err="1">
                <a:latin typeface="Trebuchet MS"/>
                <a:cs typeface="Trebuchet MS"/>
              </a:rPr>
              <a:t>ograničenja</a:t>
            </a:r>
            <a:r>
              <a:rPr lang="en-US" spc="-210" dirty="0">
                <a:latin typeface="Trebuchet MS"/>
                <a:cs typeface="Trebuchet MS"/>
              </a:rPr>
              <a:t> </a:t>
            </a:r>
            <a:r>
              <a:rPr lang="en-US" spc="-175" dirty="0" err="1">
                <a:latin typeface="Trebuchet MS"/>
                <a:cs typeface="Trebuchet MS"/>
              </a:rPr>
              <a:t>koja</a:t>
            </a:r>
            <a:r>
              <a:rPr lang="en-US" spc="-175" dirty="0">
                <a:latin typeface="Trebuchet MS"/>
                <a:cs typeface="Trebuchet MS"/>
              </a:rPr>
              <a:t>  </a:t>
            </a:r>
            <a:r>
              <a:rPr lang="en-US" spc="-180" dirty="0" err="1">
                <a:latin typeface="Trebuchet MS"/>
                <a:cs typeface="Trebuchet MS"/>
              </a:rPr>
              <a:t>čuvaju</a:t>
            </a:r>
            <a:r>
              <a:rPr lang="en-US" spc="-180" dirty="0">
                <a:latin typeface="Trebuchet MS"/>
                <a:cs typeface="Trebuchet MS"/>
              </a:rPr>
              <a:t> </a:t>
            </a:r>
            <a:r>
              <a:rPr lang="en-US" spc="-140" dirty="0" err="1">
                <a:latin typeface="Trebuchet MS"/>
                <a:cs typeface="Trebuchet MS"/>
              </a:rPr>
              <a:t>integritet</a:t>
            </a:r>
            <a:r>
              <a:rPr lang="en-US" spc="-140" dirty="0">
                <a:latin typeface="Trebuchet MS"/>
                <a:cs typeface="Trebuchet MS"/>
              </a:rPr>
              <a:t> </a:t>
            </a:r>
            <a:r>
              <a:rPr lang="en-US" spc="-160" dirty="0" err="1">
                <a:latin typeface="Trebuchet MS"/>
                <a:cs typeface="Trebuchet MS"/>
              </a:rPr>
              <a:t>i</a:t>
            </a:r>
            <a:r>
              <a:rPr lang="en-US" spc="100" dirty="0">
                <a:latin typeface="Trebuchet MS"/>
                <a:cs typeface="Trebuchet MS"/>
              </a:rPr>
              <a:t> </a:t>
            </a:r>
            <a:r>
              <a:rPr lang="en-US" spc="-195" dirty="0">
                <a:latin typeface="Trebuchet MS"/>
                <a:cs typeface="Trebuchet MS"/>
              </a:rPr>
              <a:t>sl.</a:t>
            </a:r>
            <a:endParaRPr lang="en-US" dirty="0">
              <a:latin typeface="Trebuchet MS"/>
              <a:cs typeface="Trebuchet MS"/>
            </a:endParaRPr>
          </a:p>
          <a:p>
            <a:endParaRPr lang="en-US" dirty="0"/>
          </a:p>
        </p:txBody>
      </p:sp>
      <p:sp>
        <p:nvSpPr>
          <p:cNvPr id="4" name="object 13"/>
          <p:cNvSpPr/>
          <p:nvPr/>
        </p:nvSpPr>
        <p:spPr>
          <a:xfrm>
            <a:off x="914400" y="4114800"/>
            <a:ext cx="7802757" cy="21823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spc="-160" dirty="0" err="1" smtClean="0">
                <a:latin typeface="Trebuchet MS"/>
                <a:cs typeface="Trebuchet MS"/>
              </a:rPr>
              <a:t>Arhitektura</a:t>
            </a:r>
            <a:r>
              <a:rPr lang="en-US" b="0" spc="-160" dirty="0" smtClean="0">
                <a:latin typeface="Trebuchet MS"/>
                <a:cs typeface="Trebuchet MS"/>
              </a:rPr>
              <a:t> </a:t>
            </a:r>
            <a:r>
              <a:rPr lang="en-US" b="0" spc="-305" dirty="0" err="1" smtClean="0">
                <a:latin typeface="Trebuchet MS"/>
                <a:cs typeface="Trebuchet MS"/>
              </a:rPr>
              <a:t>baze</a:t>
            </a:r>
            <a:r>
              <a:rPr lang="en-US" b="0" spc="-20" dirty="0" smtClean="0">
                <a:latin typeface="Trebuchet MS"/>
                <a:cs typeface="Trebuchet MS"/>
              </a:rPr>
              <a:t> </a:t>
            </a:r>
            <a:r>
              <a:rPr lang="en-US" b="0" spc="-260" dirty="0" err="1" smtClean="0">
                <a:latin typeface="Trebuchet MS"/>
                <a:cs typeface="Trebuchet MS"/>
              </a:rPr>
              <a:t>podataka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95910" indent="-283210">
              <a:lnSpc>
                <a:spcPct val="100000"/>
              </a:lnSpc>
              <a:spcBef>
                <a:spcPts val="810"/>
              </a:spcBef>
              <a:buClr>
                <a:srgbClr val="3791A7"/>
              </a:buClr>
              <a:buSzPct val="79687"/>
              <a:buFont typeface="Arial"/>
              <a:buChar char="●"/>
              <a:tabLst>
                <a:tab pos="296545" algn="l"/>
              </a:tabLst>
            </a:pPr>
            <a:r>
              <a:rPr lang="en-US" b="1" spc="-40" dirty="0" err="1">
                <a:latin typeface="Arial"/>
                <a:cs typeface="Arial"/>
              </a:rPr>
              <a:t>Lokalni</a:t>
            </a:r>
            <a:r>
              <a:rPr lang="en-US" b="1" spc="-40" dirty="0">
                <a:latin typeface="Arial"/>
                <a:cs typeface="Arial"/>
              </a:rPr>
              <a:t> </a:t>
            </a:r>
            <a:r>
              <a:rPr lang="en-US" b="1" spc="-85" dirty="0" err="1">
                <a:latin typeface="Arial"/>
                <a:cs typeface="Arial"/>
              </a:rPr>
              <a:t>logički</a:t>
            </a:r>
            <a:r>
              <a:rPr lang="en-US" b="1" spc="-25" dirty="0">
                <a:latin typeface="Arial"/>
                <a:cs typeface="Arial"/>
              </a:rPr>
              <a:t> </a:t>
            </a:r>
            <a:r>
              <a:rPr lang="en-US" b="1" spc="-95" dirty="0" err="1">
                <a:latin typeface="Arial"/>
                <a:cs typeface="Arial"/>
              </a:rPr>
              <a:t>nivo</a:t>
            </a:r>
            <a:endParaRPr lang="en-US" dirty="0">
              <a:latin typeface="Arial"/>
              <a:cs typeface="Arial"/>
            </a:endParaRPr>
          </a:p>
          <a:p>
            <a:pPr marL="570230" marR="5080" lvl="1" indent="-237490">
              <a:lnSpc>
                <a:spcPct val="100000"/>
              </a:lnSpc>
              <a:spcBef>
                <a:spcPts val="620"/>
              </a:spcBef>
              <a:buClr>
                <a:srgbClr val="3791A7"/>
              </a:buClr>
              <a:buFont typeface="Verdana"/>
              <a:buChar char="◦"/>
              <a:tabLst>
                <a:tab pos="570865" algn="l"/>
              </a:tabLst>
            </a:pPr>
            <a:r>
              <a:rPr lang="en-US" spc="-10" dirty="0" err="1">
                <a:latin typeface="Trebuchet MS"/>
                <a:cs typeface="Trebuchet MS"/>
              </a:rPr>
              <a:t>Odnosi</a:t>
            </a:r>
            <a:r>
              <a:rPr lang="en-US" spc="-10" dirty="0">
                <a:latin typeface="Trebuchet MS"/>
                <a:cs typeface="Trebuchet MS"/>
              </a:rPr>
              <a:t> </a:t>
            </a:r>
            <a:r>
              <a:rPr lang="en-US" spc="-125" dirty="0">
                <a:latin typeface="Trebuchet MS"/>
                <a:cs typeface="Trebuchet MS"/>
              </a:rPr>
              <a:t>se </a:t>
            </a:r>
            <a:r>
              <a:rPr lang="en-US" spc="-204" dirty="0" err="1">
                <a:latin typeface="Trebuchet MS"/>
                <a:cs typeface="Trebuchet MS"/>
              </a:rPr>
              <a:t>na</a:t>
            </a:r>
            <a:r>
              <a:rPr lang="en-US" spc="-204" dirty="0">
                <a:latin typeface="Trebuchet MS"/>
                <a:cs typeface="Trebuchet MS"/>
              </a:rPr>
              <a:t> </a:t>
            </a:r>
            <a:r>
              <a:rPr lang="en-US" spc="-140" dirty="0" err="1">
                <a:latin typeface="Trebuchet MS"/>
                <a:cs typeface="Trebuchet MS"/>
              </a:rPr>
              <a:t>logičku</a:t>
            </a:r>
            <a:r>
              <a:rPr lang="en-US" spc="-140" dirty="0">
                <a:latin typeface="Trebuchet MS"/>
                <a:cs typeface="Trebuchet MS"/>
              </a:rPr>
              <a:t> </a:t>
            </a:r>
            <a:r>
              <a:rPr lang="en-US" spc="-120" dirty="0" err="1">
                <a:latin typeface="Trebuchet MS"/>
                <a:cs typeface="Trebuchet MS"/>
              </a:rPr>
              <a:t>predodžbu</a:t>
            </a:r>
            <a:r>
              <a:rPr lang="en-US" spc="-120" dirty="0">
                <a:latin typeface="Trebuchet MS"/>
                <a:cs typeface="Trebuchet MS"/>
              </a:rPr>
              <a:t> </a:t>
            </a:r>
            <a:r>
              <a:rPr lang="en-US" spc="40" dirty="0">
                <a:latin typeface="Trebuchet MS"/>
                <a:cs typeface="Trebuchet MS"/>
              </a:rPr>
              <a:t>o </a:t>
            </a:r>
            <a:r>
              <a:rPr lang="en-US" spc="-215" dirty="0" err="1">
                <a:latin typeface="Trebuchet MS"/>
                <a:cs typeface="Trebuchet MS"/>
              </a:rPr>
              <a:t>dijelu</a:t>
            </a:r>
            <a:r>
              <a:rPr lang="en-US" spc="-215" dirty="0">
                <a:latin typeface="Trebuchet MS"/>
                <a:cs typeface="Trebuchet MS"/>
              </a:rPr>
              <a:t> </a:t>
            </a:r>
            <a:r>
              <a:rPr lang="en-US" spc="-200" dirty="0" err="1">
                <a:latin typeface="Trebuchet MS"/>
                <a:cs typeface="Trebuchet MS"/>
              </a:rPr>
              <a:t>baze</a:t>
            </a:r>
            <a:r>
              <a:rPr lang="en-US" spc="-200" dirty="0">
                <a:latin typeface="Trebuchet MS"/>
                <a:cs typeface="Trebuchet MS"/>
              </a:rPr>
              <a:t>  </a:t>
            </a:r>
            <a:r>
              <a:rPr lang="en-US" spc="-190" dirty="0" err="1">
                <a:latin typeface="Trebuchet MS"/>
                <a:cs typeface="Trebuchet MS"/>
              </a:rPr>
              <a:t>kojeg</a:t>
            </a:r>
            <a:r>
              <a:rPr lang="en-US" spc="-190" dirty="0">
                <a:latin typeface="Trebuchet MS"/>
                <a:cs typeface="Trebuchet MS"/>
              </a:rPr>
              <a:t> </a:t>
            </a:r>
            <a:r>
              <a:rPr lang="en-US" spc="-105" dirty="0" err="1">
                <a:latin typeface="Trebuchet MS"/>
                <a:cs typeface="Trebuchet MS"/>
              </a:rPr>
              <a:t>koristi</a:t>
            </a:r>
            <a:r>
              <a:rPr lang="en-US" spc="-105" dirty="0">
                <a:latin typeface="Trebuchet MS"/>
                <a:cs typeface="Trebuchet MS"/>
              </a:rPr>
              <a:t> </a:t>
            </a:r>
            <a:r>
              <a:rPr lang="en-US" spc="-130" dirty="0" err="1" smtClean="0">
                <a:latin typeface="Trebuchet MS"/>
                <a:cs typeface="Trebuchet MS"/>
              </a:rPr>
              <a:t>odre</a:t>
            </a:r>
            <a:r>
              <a:rPr lang="sr-Latn-ME" spc="-130" dirty="0" smtClean="0">
                <a:latin typeface="Trebuchet MS"/>
                <a:cs typeface="Trebuchet MS"/>
              </a:rPr>
              <a:t>dj</a:t>
            </a:r>
            <a:r>
              <a:rPr lang="en-US" spc="-130" dirty="0" err="1" smtClean="0">
                <a:latin typeface="Trebuchet MS"/>
                <a:cs typeface="Trebuchet MS"/>
              </a:rPr>
              <a:t>ena</a:t>
            </a:r>
            <a:r>
              <a:rPr lang="en-US" spc="75" dirty="0" smtClean="0">
                <a:latin typeface="Trebuchet MS"/>
                <a:cs typeface="Trebuchet MS"/>
              </a:rPr>
              <a:t> </a:t>
            </a:r>
            <a:r>
              <a:rPr lang="en-US" spc="-229" dirty="0" err="1">
                <a:latin typeface="Trebuchet MS"/>
                <a:cs typeface="Trebuchet MS"/>
              </a:rPr>
              <a:t>aplikacija</a:t>
            </a:r>
            <a:endParaRPr lang="en-US" dirty="0">
              <a:latin typeface="Trebuchet MS"/>
              <a:cs typeface="Trebuchet MS"/>
            </a:endParaRPr>
          </a:p>
          <a:p>
            <a:pPr marL="570230" marR="1350010" lvl="1" indent="-237490">
              <a:lnSpc>
                <a:spcPct val="100000"/>
              </a:lnSpc>
              <a:spcBef>
                <a:spcPts val="600"/>
              </a:spcBef>
              <a:buClr>
                <a:srgbClr val="3791A7"/>
              </a:buClr>
              <a:buFont typeface="Verdana"/>
              <a:buChar char="◦"/>
              <a:tabLst>
                <a:tab pos="570865" algn="l"/>
              </a:tabLst>
            </a:pPr>
            <a:r>
              <a:rPr lang="en-US" spc="-160" dirty="0">
                <a:latin typeface="Trebuchet MS"/>
                <a:cs typeface="Trebuchet MS"/>
              </a:rPr>
              <a:t>To </a:t>
            </a:r>
            <a:r>
              <a:rPr lang="en-US" spc="-305" dirty="0">
                <a:latin typeface="Trebuchet MS"/>
                <a:cs typeface="Trebuchet MS"/>
              </a:rPr>
              <a:t>je </a:t>
            </a:r>
            <a:r>
              <a:rPr lang="en-US" spc="-160" dirty="0" err="1">
                <a:latin typeface="Trebuchet MS"/>
                <a:cs typeface="Trebuchet MS"/>
              </a:rPr>
              <a:t>aspekt</a:t>
            </a:r>
            <a:r>
              <a:rPr lang="en-US" spc="-160" dirty="0">
                <a:latin typeface="Trebuchet MS"/>
                <a:cs typeface="Trebuchet MS"/>
              </a:rPr>
              <a:t> </a:t>
            </a:r>
            <a:r>
              <a:rPr lang="en-US" spc="-180" dirty="0" err="1">
                <a:latin typeface="Trebuchet MS"/>
                <a:cs typeface="Trebuchet MS"/>
              </a:rPr>
              <a:t>koji</a:t>
            </a:r>
            <a:r>
              <a:rPr lang="en-US" spc="-180" dirty="0">
                <a:latin typeface="Trebuchet MS"/>
                <a:cs typeface="Trebuchet MS"/>
              </a:rPr>
              <a:t> </a:t>
            </a:r>
            <a:r>
              <a:rPr lang="en-US" spc="-170" dirty="0" err="1">
                <a:latin typeface="Trebuchet MS"/>
                <a:cs typeface="Trebuchet MS"/>
              </a:rPr>
              <a:t>vidi</a:t>
            </a:r>
            <a:r>
              <a:rPr lang="en-US" spc="-170" dirty="0">
                <a:latin typeface="Trebuchet MS"/>
                <a:cs typeface="Trebuchet MS"/>
              </a:rPr>
              <a:t> </a:t>
            </a:r>
            <a:r>
              <a:rPr lang="en-US" b="1" spc="-65" dirty="0" err="1">
                <a:latin typeface="Arial"/>
                <a:cs typeface="Arial"/>
              </a:rPr>
              <a:t>korisnik</a:t>
            </a:r>
            <a:r>
              <a:rPr lang="en-US" b="1" spc="-65" dirty="0">
                <a:latin typeface="Arial"/>
                <a:cs typeface="Arial"/>
              </a:rPr>
              <a:t> </a:t>
            </a:r>
            <a:r>
              <a:rPr lang="en-US" b="1" spc="-45" dirty="0" err="1">
                <a:latin typeface="Arial"/>
                <a:cs typeface="Arial"/>
              </a:rPr>
              <a:t>baze</a:t>
            </a:r>
            <a:r>
              <a:rPr lang="en-US" b="1" spc="-45" dirty="0">
                <a:latin typeface="Arial"/>
                <a:cs typeface="Arial"/>
              </a:rPr>
              <a:t>  </a:t>
            </a:r>
            <a:r>
              <a:rPr lang="en-US" b="1" spc="-35" dirty="0" err="1">
                <a:latin typeface="Arial"/>
                <a:cs typeface="Arial"/>
              </a:rPr>
              <a:t>podataka</a:t>
            </a:r>
            <a:endParaRPr lang="en-US" dirty="0">
              <a:latin typeface="Arial"/>
              <a:cs typeface="Arial"/>
            </a:endParaRPr>
          </a:p>
          <a:p>
            <a:endParaRPr lang="en-US" dirty="0"/>
          </a:p>
        </p:txBody>
      </p:sp>
      <p:sp>
        <p:nvSpPr>
          <p:cNvPr id="4" name="object 13"/>
          <p:cNvSpPr/>
          <p:nvPr/>
        </p:nvSpPr>
        <p:spPr>
          <a:xfrm>
            <a:off x="609601" y="4421123"/>
            <a:ext cx="7696200" cy="21793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spc="-160" dirty="0" err="1" smtClean="0">
                <a:latin typeface="Trebuchet MS"/>
                <a:cs typeface="Trebuchet MS"/>
              </a:rPr>
              <a:t>Arhitektura</a:t>
            </a:r>
            <a:r>
              <a:rPr lang="en-US" b="0" spc="-160" dirty="0" smtClean="0">
                <a:latin typeface="Trebuchet MS"/>
                <a:cs typeface="Trebuchet MS"/>
              </a:rPr>
              <a:t> </a:t>
            </a:r>
            <a:r>
              <a:rPr lang="en-US" b="0" spc="-305" dirty="0" err="1" smtClean="0">
                <a:latin typeface="Trebuchet MS"/>
                <a:cs typeface="Trebuchet MS"/>
              </a:rPr>
              <a:t>baze</a:t>
            </a:r>
            <a:r>
              <a:rPr lang="en-US" b="0" spc="-20" dirty="0" smtClean="0">
                <a:latin typeface="Trebuchet MS"/>
                <a:cs typeface="Trebuchet MS"/>
              </a:rPr>
              <a:t> </a:t>
            </a:r>
            <a:r>
              <a:rPr lang="en-US" b="0" spc="-260" dirty="0" err="1" smtClean="0">
                <a:latin typeface="Trebuchet MS"/>
                <a:cs typeface="Trebuchet MS"/>
              </a:rPr>
              <a:t>podataka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95910" indent="-283210">
              <a:lnSpc>
                <a:spcPct val="100000"/>
              </a:lnSpc>
              <a:spcBef>
                <a:spcPts val="700"/>
              </a:spcBef>
              <a:buClr>
                <a:srgbClr val="3791A7"/>
              </a:buClr>
              <a:buSzPct val="79687"/>
              <a:buFont typeface="Arial"/>
              <a:buChar char="●"/>
              <a:tabLst>
                <a:tab pos="296545" algn="l"/>
              </a:tabLst>
            </a:pPr>
            <a:r>
              <a:rPr lang="en-US" b="1" spc="-35" dirty="0">
                <a:latin typeface="Arial"/>
                <a:cs typeface="Arial"/>
              </a:rPr>
              <a:t>...</a:t>
            </a:r>
            <a:r>
              <a:rPr lang="en-US" b="1" spc="-35" dirty="0" err="1">
                <a:latin typeface="Arial"/>
                <a:cs typeface="Arial"/>
              </a:rPr>
              <a:t>Lokalni</a:t>
            </a:r>
            <a:r>
              <a:rPr lang="en-US" b="1" spc="-35" dirty="0">
                <a:latin typeface="Arial"/>
                <a:cs typeface="Arial"/>
              </a:rPr>
              <a:t> </a:t>
            </a:r>
            <a:r>
              <a:rPr lang="en-US" b="1" spc="-85" dirty="0" err="1">
                <a:latin typeface="Arial"/>
                <a:cs typeface="Arial"/>
              </a:rPr>
              <a:t>logički</a:t>
            </a:r>
            <a:r>
              <a:rPr lang="en-US" b="1" spc="-35" dirty="0">
                <a:latin typeface="Arial"/>
                <a:cs typeface="Arial"/>
              </a:rPr>
              <a:t> </a:t>
            </a:r>
            <a:r>
              <a:rPr lang="en-US" b="1" spc="-95" dirty="0" err="1">
                <a:latin typeface="Arial"/>
                <a:cs typeface="Arial"/>
              </a:rPr>
              <a:t>nivo</a:t>
            </a:r>
            <a:endParaRPr lang="en-US" dirty="0">
              <a:latin typeface="Arial"/>
              <a:cs typeface="Arial"/>
            </a:endParaRPr>
          </a:p>
          <a:p>
            <a:pPr marL="570230" lvl="1" indent="-237490">
              <a:lnSpc>
                <a:spcPct val="100000"/>
              </a:lnSpc>
              <a:spcBef>
                <a:spcPts val="600"/>
              </a:spcBef>
              <a:buClr>
                <a:srgbClr val="3791A7"/>
              </a:buClr>
              <a:buFont typeface="Verdana"/>
              <a:buChar char="◦"/>
              <a:tabLst>
                <a:tab pos="570865" algn="l"/>
              </a:tabLst>
            </a:pPr>
            <a:r>
              <a:rPr lang="en-US" sz="3200" spc="-120" dirty="0" err="1" smtClean="0">
                <a:latin typeface="Trebuchet MS"/>
                <a:cs typeface="Trebuchet MS"/>
              </a:rPr>
              <a:t>Ovaj</a:t>
            </a:r>
            <a:r>
              <a:rPr lang="en-US" sz="3200" spc="-120" dirty="0" smtClean="0">
                <a:latin typeface="Trebuchet MS"/>
                <a:cs typeface="Trebuchet MS"/>
              </a:rPr>
              <a:t> </a:t>
            </a:r>
            <a:r>
              <a:rPr lang="en-US" sz="3200" spc="-105" dirty="0" err="1" smtClean="0">
                <a:latin typeface="Trebuchet MS"/>
                <a:cs typeface="Trebuchet MS"/>
              </a:rPr>
              <a:t>opis</a:t>
            </a:r>
            <a:r>
              <a:rPr lang="en-US" sz="3200" spc="-105" dirty="0" smtClean="0">
                <a:latin typeface="Trebuchet MS"/>
                <a:cs typeface="Trebuchet MS"/>
              </a:rPr>
              <a:t> </a:t>
            </a:r>
            <a:r>
              <a:rPr lang="en-US" sz="3200" spc="-225" dirty="0" err="1" smtClean="0">
                <a:latin typeface="Trebuchet MS"/>
                <a:cs typeface="Trebuchet MS"/>
              </a:rPr>
              <a:t>naziva</a:t>
            </a:r>
            <a:r>
              <a:rPr lang="en-US" sz="3200" spc="-225" dirty="0" smtClean="0">
                <a:latin typeface="Trebuchet MS"/>
                <a:cs typeface="Trebuchet MS"/>
              </a:rPr>
              <a:t> </a:t>
            </a:r>
            <a:r>
              <a:rPr lang="en-US" sz="3200" spc="-140" dirty="0" smtClean="0">
                <a:latin typeface="Trebuchet MS"/>
                <a:cs typeface="Trebuchet MS"/>
              </a:rPr>
              <a:t>se </a:t>
            </a:r>
            <a:r>
              <a:rPr lang="en-US" sz="3200" spc="-215" dirty="0" err="1" smtClean="0">
                <a:latin typeface="Trebuchet MS"/>
                <a:cs typeface="Trebuchet MS"/>
              </a:rPr>
              <a:t>i</a:t>
            </a:r>
            <a:r>
              <a:rPr lang="en-US" sz="3200" spc="-215" dirty="0" smtClean="0">
                <a:latin typeface="Trebuchet MS"/>
                <a:cs typeface="Trebuchet MS"/>
              </a:rPr>
              <a:t> </a:t>
            </a:r>
            <a:r>
              <a:rPr lang="en-US" sz="3200" b="1" spc="-90" dirty="0" err="1" smtClean="0">
                <a:latin typeface="Arial"/>
                <a:cs typeface="Arial"/>
              </a:rPr>
              <a:t>pogled</a:t>
            </a:r>
            <a:r>
              <a:rPr lang="en-US" sz="3200" b="1" spc="-90" dirty="0" smtClean="0">
                <a:latin typeface="Arial"/>
                <a:cs typeface="Arial"/>
              </a:rPr>
              <a:t> </a:t>
            </a:r>
            <a:r>
              <a:rPr lang="en-US" sz="3200" spc="-90" dirty="0" smtClean="0">
                <a:latin typeface="Trebuchet MS"/>
                <a:cs typeface="Trebuchet MS"/>
              </a:rPr>
              <a:t>(</a:t>
            </a:r>
            <a:r>
              <a:rPr lang="en-US" sz="3200" b="1" spc="-90" dirty="0" smtClean="0">
                <a:latin typeface="Arial"/>
                <a:cs typeface="Arial"/>
              </a:rPr>
              <a:t>view</a:t>
            </a:r>
            <a:r>
              <a:rPr lang="en-US" sz="3200" spc="-90" dirty="0" smtClean="0">
                <a:latin typeface="Trebuchet MS"/>
                <a:cs typeface="Trebuchet MS"/>
              </a:rPr>
              <a:t>)</a:t>
            </a:r>
            <a:r>
              <a:rPr lang="en-US" sz="3200" spc="350" dirty="0" smtClean="0">
                <a:latin typeface="Trebuchet MS"/>
                <a:cs typeface="Trebuchet MS"/>
              </a:rPr>
              <a:t> </a:t>
            </a:r>
            <a:r>
              <a:rPr lang="en-US" sz="3200" spc="-225" dirty="0" err="1" smtClean="0">
                <a:latin typeface="Trebuchet MS"/>
                <a:cs typeface="Trebuchet MS"/>
              </a:rPr>
              <a:t>ili</a:t>
            </a:r>
            <a:endParaRPr lang="en-US" sz="3200" dirty="0" smtClean="0">
              <a:latin typeface="Trebuchet MS"/>
              <a:cs typeface="Trebuchet MS"/>
            </a:endParaRPr>
          </a:p>
          <a:p>
            <a:pPr marL="570230">
              <a:lnSpc>
                <a:spcPct val="100000"/>
              </a:lnSpc>
            </a:pPr>
            <a:r>
              <a:rPr lang="en-US" b="1" spc="-80" dirty="0" err="1">
                <a:latin typeface="Arial"/>
                <a:cs typeface="Arial"/>
              </a:rPr>
              <a:t>podshema</a:t>
            </a:r>
            <a:r>
              <a:rPr lang="en-US" b="1" spc="-80" dirty="0">
                <a:latin typeface="Arial"/>
                <a:cs typeface="Arial"/>
              </a:rPr>
              <a:t> </a:t>
            </a:r>
            <a:r>
              <a:rPr lang="en-US" b="1" spc="-45" dirty="0" err="1">
                <a:latin typeface="Arial"/>
                <a:cs typeface="Arial"/>
              </a:rPr>
              <a:t>baze</a:t>
            </a: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spc="-35" dirty="0" err="1">
                <a:latin typeface="Arial"/>
                <a:cs typeface="Arial"/>
              </a:rPr>
              <a:t>podataka</a:t>
            </a:r>
            <a:endParaRPr lang="en-US" dirty="0">
              <a:latin typeface="Arial"/>
              <a:cs typeface="Arial"/>
            </a:endParaRPr>
          </a:p>
          <a:p>
            <a:pPr marL="817244" lvl="2">
              <a:spcBef>
                <a:spcPts val="765"/>
              </a:spcBef>
              <a:buClr>
                <a:srgbClr val="FEB809"/>
              </a:buClr>
              <a:buFont typeface="Arial"/>
              <a:buChar char="•"/>
              <a:tabLst>
                <a:tab pos="817880" algn="l"/>
              </a:tabLst>
            </a:pPr>
            <a:r>
              <a:rPr lang="en-US" sz="3200" spc="130" dirty="0" smtClean="0">
                <a:latin typeface="Trebuchet MS"/>
                <a:cs typeface="Trebuchet MS"/>
              </a:rPr>
              <a:t>Ono </a:t>
            </a:r>
            <a:r>
              <a:rPr lang="en-US" sz="3200" spc="-75" dirty="0" err="1" smtClean="0">
                <a:latin typeface="Trebuchet MS"/>
                <a:cs typeface="Trebuchet MS"/>
              </a:rPr>
              <a:t>što</a:t>
            </a:r>
            <a:r>
              <a:rPr lang="en-US" sz="3200" spc="-75" dirty="0" smtClean="0">
                <a:latin typeface="Trebuchet MS"/>
                <a:cs typeface="Trebuchet MS"/>
              </a:rPr>
              <a:t> </a:t>
            </a:r>
            <a:r>
              <a:rPr lang="en-US" sz="3200" spc="-340" dirty="0" smtClean="0">
                <a:latin typeface="Trebuchet MS"/>
                <a:cs typeface="Trebuchet MS"/>
              </a:rPr>
              <a:t>je </a:t>
            </a:r>
            <a:r>
              <a:rPr lang="en-US" sz="3200" spc="-100" dirty="0" err="1" smtClean="0">
                <a:latin typeface="Trebuchet MS"/>
                <a:cs typeface="Trebuchet MS"/>
              </a:rPr>
              <a:t>posebno</a:t>
            </a:r>
            <a:r>
              <a:rPr lang="en-US" sz="3200" spc="-95" dirty="0" smtClean="0">
                <a:latin typeface="Trebuchet MS"/>
                <a:cs typeface="Trebuchet MS"/>
              </a:rPr>
              <a:t> </a:t>
            </a:r>
            <a:r>
              <a:rPr lang="en-US" sz="3200" spc="-210" dirty="0" err="1" smtClean="0">
                <a:latin typeface="Trebuchet MS"/>
                <a:cs typeface="Trebuchet MS"/>
              </a:rPr>
              <a:t>važno</a:t>
            </a:r>
            <a:r>
              <a:rPr lang="en-US" sz="3200" spc="-210" dirty="0" smtClean="0">
                <a:latin typeface="Trebuchet MS"/>
                <a:cs typeface="Trebuchet MS"/>
              </a:rPr>
              <a:t>:</a:t>
            </a:r>
            <a:endParaRPr lang="en-US" sz="3200" dirty="0" smtClean="0">
              <a:latin typeface="Trebuchet MS"/>
              <a:cs typeface="Trebuchet MS"/>
            </a:endParaRPr>
          </a:p>
          <a:p>
            <a:pPr marL="817244" marR="5080" lvl="2">
              <a:spcBef>
                <a:spcPts val="770"/>
              </a:spcBef>
              <a:buClr>
                <a:srgbClr val="FEB809"/>
              </a:buClr>
              <a:buFont typeface="Arial"/>
              <a:buChar char="•"/>
              <a:tabLst>
                <a:tab pos="817880" algn="l"/>
              </a:tabLst>
            </a:pPr>
            <a:r>
              <a:rPr lang="en-US" sz="3200" b="1" spc="325" dirty="0" smtClean="0">
                <a:latin typeface="Arial"/>
                <a:cs typeface="Arial"/>
              </a:rPr>
              <a:t>U </a:t>
            </a:r>
            <a:r>
              <a:rPr lang="en-US" sz="3200" b="1" spc="-70" dirty="0" err="1" smtClean="0">
                <a:latin typeface="Arial"/>
                <a:cs typeface="Arial"/>
              </a:rPr>
              <a:t>podshemi</a:t>
            </a:r>
            <a:r>
              <a:rPr lang="en-US" sz="3200" b="1" spc="-70" dirty="0" smtClean="0">
                <a:latin typeface="Arial"/>
                <a:cs typeface="Arial"/>
              </a:rPr>
              <a:t> </a:t>
            </a:r>
            <a:r>
              <a:rPr lang="en-US" sz="3200" b="1" spc="10" dirty="0" err="1" smtClean="0">
                <a:latin typeface="Arial"/>
                <a:cs typeface="Arial"/>
              </a:rPr>
              <a:t>nema</a:t>
            </a:r>
            <a:r>
              <a:rPr lang="en-US" sz="3200" b="1" spc="10" dirty="0" smtClean="0">
                <a:latin typeface="Arial"/>
                <a:cs typeface="Arial"/>
              </a:rPr>
              <a:t> </a:t>
            </a:r>
            <a:r>
              <a:rPr lang="en-US" sz="3200" b="1" spc="-45" dirty="0" err="1" smtClean="0">
                <a:latin typeface="Arial"/>
                <a:cs typeface="Arial"/>
              </a:rPr>
              <a:t>privilegija</a:t>
            </a:r>
            <a:r>
              <a:rPr lang="en-US" sz="3200" b="1" spc="-45" dirty="0" smtClean="0">
                <a:latin typeface="Arial"/>
                <a:cs typeface="Arial"/>
              </a:rPr>
              <a:t> </a:t>
            </a:r>
            <a:r>
              <a:rPr lang="en-US" sz="3200" b="1" spc="-10" dirty="0" err="1" smtClean="0">
                <a:latin typeface="Arial"/>
                <a:cs typeface="Arial"/>
              </a:rPr>
              <a:t>za</a:t>
            </a:r>
            <a:r>
              <a:rPr lang="en-US" sz="3200" b="1" spc="-10" dirty="0" smtClean="0">
                <a:latin typeface="Arial"/>
                <a:cs typeface="Arial"/>
              </a:rPr>
              <a:t>  </a:t>
            </a:r>
            <a:r>
              <a:rPr lang="en-US" sz="3200" b="1" spc="-10" dirty="0" err="1" smtClean="0">
                <a:latin typeface="Arial"/>
                <a:cs typeface="Arial"/>
              </a:rPr>
              <a:t>promjenu</a:t>
            </a:r>
            <a:r>
              <a:rPr lang="en-US" sz="3200" b="1" spc="-10" dirty="0" smtClean="0">
                <a:latin typeface="Arial"/>
                <a:cs typeface="Arial"/>
              </a:rPr>
              <a:t> </a:t>
            </a:r>
            <a:r>
              <a:rPr lang="en-US" sz="3200" b="1" spc="-50" dirty="0" err="1" smtClean="0">
                <a:latin typeface="Arial"/>
                <a:cs typeface="Arial"/>
              </a:rPr>
              <a:t>polja</a:t>
            </a:r>
            <a:r>
              <a:rPr lang="en-US" sz="3200" b="1" spc="-50" dirty="0" smtClean="0">
                <a:latin typeface="Arial"/>
                <a:cs typeface="Arial"/>
              </a:rPr>
              <a:t>, </a:t>
            </a:r>
            <a:r>
              <a:rPr lang="en-US" sz="3200" b="1" spc="-50" dirty="0" err="1" smtClean="0">
                <a:latin typeface="Arial"/>
                <a:cs typeface="Arial"/>
              </a:rPr>
              <a:t>tipova</a:t>
            </a:r>
            <a:r>
              <a:rPr lang="en-US" sz="3200" b="1" spc="-50" dirty="0" smtClean="0">
                <a:latin typeface="Arial"/>
                <a:cs typeface="Arial"/>
              </a:rPr>
              <a:t> </a:t>
            </a:r>
            <a:r>
              <a:rPr lang="en-US" sz="3200" b="1" spc="-50" dirty="0" err="1" smtClean="0">
                <a:latin typeface="Arial"/>
                <a:cs typeface="Arial"/>
              </a:rPr>
              <a:t>polja</a:t>
            </a:r>
            <a:r>
              <a:rPr lang="en-US" sz="3200" b="1" spc="-50" dirty="0" smtClean="0">
                <a:latin typeface="Arial"/>
                <a:cs typeface="Arial"/>
              </a:rPr>
              <a:t>,</a:t>
            </a:r>
            <a:r>
              <a:rPr lang="en-US" sz="3200" b="1" spc="-690" dirty="0" smtClean="0">
                <a:latin typeface="Arial"/>
                <a:cs typeface="Arial"/>
              </a:rPr>
              <a:t> </a:t>
            </a:r>
            <a:r>
              <a:rPr lang="en-US" sz="3200" b="1" spc="-65" dirty="0" err="1" smtClean="0">
                <a:latin typeface="Arial"/>
                <a:cs typeface="Arial"/>
              </a:rPr>
              <a:t>veza</a:t>
            </a:r>
            <a:r>
              <a:rPr lang="en-US" sz="3200" b="1" spc="-65" dirty="0" smtClean="0">
                <a:latin typeface="Arial"/>
                <a:cs typeface="Arial"/>
              </a:rPr>
              <a:t>  </a:t>
            </a:r>
            <a:r>
              <a:rPr lang="en-US" sz="3200" b="1" spc="10" dirty="0" err="1" smtClean="0">
                <a:latin typeface="Arial"/>
                <a:cs typeface="Arial"/>
              </a:rPr>
              <a:t>izme</a:t>
            </a:r>
            <a:r>
              <a:rPr lang="sr-Latn-ME" sz="3200" b="1" spc="10" dirty="0" smtClean="0">
                <a:latin typeface="Arial"/>
                <a:cs typeface="Arial"/>
              </a:rPr>
              <a:t>dj</a:t>
            </a:r>
            <a:r>
              <a:rPr lang="en-US" sz="3200" b="1" spc="10" dirty="0" smtClean="0">
                <a:latin typeface="Arial"/>
                <a:cs typeface="Arial"/>
              </a:rPr>
              <a:t>u </a:t>
            </a:r>
            <a:r>
              <a:rPr lang="en-US" sz="3200" b="1" spc="-55" dirty="0" err="1" smtClean="0">
                <a:latin typeface="Arial"/>
                <a:cs typeface="Arial"/>
              </a:rPr>
              <a:t>polja</a:t>
            </a:r>
            <a:r>
              <a:rPr lang="en-US" sz="3200" b="1" spc="-75" dirty="0" smtClean="0">
                <a:latin typeface="Arial"/>
                <a:cs typeface="Arial"/>
              </a:rPr>
              <a:t> </a:t>
            </a:r>
            <a:r>
              <a:rPr lang="en-US" sz="3200" b="1" spc="-25" dirty="0" err="1" smtClean="0">
                <a:latin typeface="Arial"/>
                <a:cs typeface="Arial"/>
              </a:rPr>
              <a:t>itd</a:t>
            </a:r>
            <a:r>
              <a:rPr lang="en-US" sz="3200" b="1" spc="-25" dirty="0" smtClean="0">
                <a:latin typeface="Arial"/>
                <a:cs typeface="Arial"/>
              </a:rPr>
              <a:t>.!</a:t>
            </a:r>
            <a:endParaRPr lang="en-US" sz="3200" dirty="0" smtClean="0">
              <a:latin typeface="Arial"/>
              <a:cs typeface="Arial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spc="-160" dirty="0" err="1" smtClean="0">
                <a:latin typeface="Trebuchet MS"/>
                <a:cs typeface="Trebuchet MS"/>
              </a:rPr>
              <a:t>Arhitektura</a:t>
            </a:r>
            <a:r>
              <a:rPr lang="en-US" b="0" spc="-160" dirty="0" smtClean="0">
                <a:latin typeface="Trebuchet MS"/>
                <a:cs typeface="Trebuchet MS"/>
              </a:rPr>
              <a:t> </a:t>
            </a:r>
            <a:r>
              <a:rPr lang="en-US" b="0" spc="-305" dirty="0" err="1" smtClean="0">
                <a:latin typeface="Trebuchet MS"/>
                <a:cs typeface="Trebuchet MS"/>
              </a:rPr>
              <a:t>baze</a:t>
            </a:r>
            <a:r>
              <a:rPr lang="en-US" b="0" spc="-20" dirty="0" smtClean="0">
                <a:latin typeface="Trebuchet MS"/>
                <a:cs typeface="Trebuchet MS"/>
              </a:rPr>
              <a:t> </a:t>
            </a:r>
            <a:r>
              <a:rPr lang="en-US" b="0" spc="-260" dirty="0" err="1" smtClean="0">
                <a:latin typeface="Trebuchet MS"/>
                <a:cs typeface="Trebuchet MS"/>
              </a:rPr>
              <a:t>podataka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object 12"/>
          <p:cNvSpPr/>
          <p:nvPr/>
        </p:nvSpPr>
        <p:spPr>
          <a:xfrm>
            <a:off x="381001" y="1562099"/>
            <a:ext cx="8229599" cy="46101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201</Words>
  <Application>Microsoft Office PowerPoint</Application>
  <PresentationFormat>On-screen Show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Arhitektura baze  podataka</vt:lpstr>
      <vt:lpstr>Arhitektura baze podataka</vt:lpstr>
      <vt:lpstr>Arhitektura baze podataka</vt:lpstr>
      <vt:lpstr>Arhitektura baze podataka</vt:lpstr>
      <vt:lpstr>Arhitektura baze podataka</vt:lpstr>
      <vt:lpstr>Arhitektura baze podataka</vt:lpstr>
      <vt:lpstr>Arhitektura baze podataka</vt:lpstr>
      <vt:lpstr>Arhitektura baze podataka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Arhitektura baze  podataka</dc:title>
  <dc:creator>Dragica</dc:creator>
  <cp:lastModifiedBy>Korisnik</cp:lastModifiedBy>
  <cp:revision>3</cp:revision>
  <dcterms:created xsi:type="dcterms:W3CDTF">2019-10-01T02:45:08Z</dcterms:created>
  <dcterms:modified xsi:type="dcterms:W3CDTF">2020-11-11T08:56:53Z</dcterms:modified>
</cp:coreProperties>
</file>