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0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F8D0C-4CBF-491B-BA3B-FD5C7D4C530B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9A07F-A99A-471E-91B8-0AB22F892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39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9A07F-A99A-471E-91B8-0AB22F892D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8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1D2ADE-82B0-40F1-8EBD-A220F5B91FB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2C563F-0FB6-4669-A062-C87F4C965D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1.jpe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5" Type="http://schemas.openxmlformats.org/officeDocument/2006/relationships/image" Target="../media/image17.jpeg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2.wmf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КУПА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УРАЂЕНИ ЗАДАЦИ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0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Пошто смо израчунали коефицијент к, сад знамо колико нам је </a:t>
            </a:r>
            <a:r>
              <a:rPr lang="en-US" dirty="0" smtClean="0"/>
              <a:t>H, r </a:t>
            </a:r>
            <a:r>
              <a:rPr lang="sr-Cyrl-RS" dirty="0" smtClean="0"/>
              <a:t>и </a:t>
            </a:r>
            <a:r>
              <a:rPr lang="en-US" dirty="0" smtClean="0"/>
              <a:t>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sr-Cyrl-RS" dirty="0" smtClean="0"/>
              <a:t>Још да израчунамо површину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368965"/>
              </p:ext>
            </p:extLst>
          </p:nvPr>
        </p:nvGraphicFramePr>
        <p:xfrm>
          <a:off x="611560" y="908720"/>
          <a:ext cx="144016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711000" imgH="634680" progId="Equation.3">
                  <p:embed/>
                </p:oleObj>
              </mc:Choice>
              <mc:Fallback>
                <p:oleObj name="Equation" r:id="rId3" imgW="711000" imgH="634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908720"/>
                        <a:ext cx="1440160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666990"/>
              </p:ext>
            </p:extLst>
          </p:nvPr>
        </p:nvGraphicFramePr>
        <p:xfrm>
          <a:off x="539552" y="2852936"/>
          <a:ext cx="194421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914400" imgH="698400" progId="Equation.3">
                  <p:embed/>
                </p:oleObj>
              </mc:Choice>
              <mc:Fallback>
                <p:oleObj name="Equation" r:id="rId5" imgW="91440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2852936"/>
                        <a:ext cx="1944216" cy="1512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92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/>
              <a:t>ОСНОВНИ ПРИМЈЕР</a:t>
            </a:r>
          </a:p>
          <a:p>
            <a:pPr marL="342900" indent="-342900">
              <a:buAutoNum type="arabicPeriod"/>
            </a:pPr>
            <a:r>
              <a:rPr lang="sr-Cyrl-RS" dirty="0" smtClean="0"/>
              <a:t>Обим основе купе је 6</a:t>
            </a:r>
            <a:r>
              <a:rPr lang="en-US" dirty="0" smtClean="0"/>
              <a:t>    cm</a:t>
            </a:r>
            <a:r>
              <a:rPr lang="sr-Cyrl-RS" dirty="0" smtClean="0"/>
              <a:t>  , а висина купе је 4 </a:t>
            </a:r>
            <a:r>
              <a:rPr lang="en-US" dirty="0" smtClean="0"/>
              <a:t> cm</a:t>
            </a:r>
            <a:r>
              <a:rPr lang="sr-Cyrl-RS" dirty="0" smtClean="0"/>
              <a:t>   . Израчунати :</a:t>
            </a:r>
          </a:p>
          <a:p>
            <a:r>
              <a:rPr lang="sr-Cyrl-RS" dirty="0" smtClean="0"/>
              <a:t>а) изводницу</a:t>
            </a:r>
          </a:p>
          <a:p>
            <a:r>
              <a:rPr lang="sr-Cyrl-RS" dirty="0" smtClean="0"/>
              <a:t>б) површину</a:t>
            </a:r>
          </a:p>
          <a:p>
            <a:r>
              <a:rPr lang="sr-Cyrl-RS" dirty="0" smtClean="0"/>
              <a:t>в) запремину купе.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182551"/>
              </p:ext>
            </p:extLst>
          </p:nvPr>
        </p:nvGraphicFramePr>
        <p:xfrm>
          <a:off x="3083198" y="764704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3" imgW="139680" imgH="139680" progId="Equation.3">
                  <p:embed/>
                </p:oleObj>
              </mc:Choice>
              <mc:Fallback>
                <p:oleObj name="Equation" r:id="rId3" imgW="13968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83198" y="764704"/>
                        <a:ext cx="2413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157055"/>
              </p:ext>
            </p:extLst>
          </p:nvPr>
        </p:nvGraphicFramePr>
        <p:xfrm>
          <a:off x="611560" y="1881992"/>
          <a:ext cx="1368152" cy="147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5" imgW="672840" imgH="888840" progId="Equation.3">
                  <p:embed/>
                </p:oleObj>
              </mc:Choice>
              <mc:Fallback>
                <p:oleObj name="Equation" r:id="rId5" imgW="67284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1881992"/>
                        <a:ext cx="1368152" cy="147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39552" y="3429000"/>
            <a:ext cx="1584176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943888"/>
              </p:ext>
            </p:extLst>
          </p:nvPr>
        </p:nvGraphicFramePr>
        <p:xfrm>
          <a:off x="3491880" y="2779187"/>
          <a:ext cx="1296144" cy="1369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7" imgW="622080" imgH="660240" progId="Equation.3">
                  <p:embed/>
                </p:oleObj>
              </mc:Choice>
              <mc:Fallback>
                <p:oleObj name="Equation" r:id="rId7" imgW="62208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91880" y="2779187"/>
                        <a:ext cx="1296144" cy="1369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75856" y="2132856"/>
            <a:ext cx="5400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а) Најприје ћемо из обима основе купе израчунати полупречник основе.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 smtClean="0"/>
          </a:p>
          <a:p>
            <a:r>
              <a:rPr lang="sr-Cyrl-RS" dirty="0" smtClean="0"/>
              <a:t>Сада када имамо полупречник и висину можемо израчунати и изводницу примјеном Питагорине теореме на правоугли троугао који видимо на слици.</a:t>
            </a:r>
            <a:endParaRPr lang="sr-Cyrl-RS" dirty="0"/>
          </a:p>
          <a:p>
            <a:endParaRPr lang="en-US" dirty="0"/>
          </a:p>
        </p:txBody>
      </p:sp>
      <p:pic>
        <p:nvPicPr>
          <p:cNvPr id="1030" name="Picture 6" descr="C:\Users\User\Downloads\93439795_579556139581312_807314479959244800_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02516"/>
            <a:ext cx="295232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926484"/>
              </p:ext>
            </p:extLst>
          </p:nvPr>
        </p:nvGraphicFramePr>
        <p:xfrm>
          <a:off x="3707904" y="5106672"/>
          <a:ext cx="2664296" cy="1404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0" imgW="977760" imgH="685800" progId="Equation.3">
                  <p:embed/>
                </p:oleObj>
              </mc:Choice>
              <mc:Fallback>
                <p:oleObj name="Equation" r:id="rId10" imgW="97776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07904" y="5106672"/>
                        <a:ext cx="2664296" cy="1404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163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Сада имамо све што нам је потребно да израчунамо и површину и запремину.</a:t>
            </a:r>
          </a:p>
          <a:p>
            <a:r>
              <a:rPr lang="sr-Cyrl-RS" dirty="0" smtClean="0"/>
              <a:t>б)                                                в)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797025"/>
              </p:ext>
            </p:extLst>
          </p:nvPr>
        </p:nvGraphicFramePr>
        <p:xfrm>
          <a:off x="971600" y="908720"/>
          <a:ext cx="201622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838080" imgH="698400" progId="Equation.3">
                  <p:embed/>
                </p:oleObj>
              </mc:Choice>
              <mc:Fallback>
                <p:oleObj name="Equation" r:id="rId3" imgW="83808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908720"/>
                        <a:ext cx="2016224" cy="18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126232"/>
              </p:ext>
            </p:extLst>
          </p:nvPr>
        </p:nvGraphicFramePr>
        <p:xfrm>
          <a:off x="4148646" y="908720"/>
          <a:ext cx="1647490" cy="223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774360" imgH="1066680" progId="Equation.3">
                  <p:embed/>
                </p:oleObj>
              </mc:Choice>
              <mc:Fallback>
                <p:oleObj name="Equation" r:id="rId5" imgW="774360" imgH="1066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48646" y="908720"/>
                        <a:ext cx="1647490" cy="22322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464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2. Правоугли  троугао чије су катете а=2 </a:t>
            </a:r>
            <a:r>
              <a:rPr lang="en-US" dirty="0" smtClean="0"/>
              <a:t>cm </a:t>
            </a:r>
            <a:r>
              <a:rPr lang="sr-Cyrl-RS" dirty="0" smtClean="0"/>
              <a:t>и </a:t>
            </a:r>
            <a:r>
              <a:rPr lang="en-US" dirty="0" smtClean="0"/>
              <a:t>b</a:t>
            </a:r>
            <a:r>
              <a:rPr lang="sr-Cyrl-RS" dirty="0" smtClean="0"/>
              <a:t>=4</a:t>
            </a:r>
            <a:r>
              <a:rPr lang="en-US" dirty="0" smtClean="0"/>
              <a:t> cm</a:t>
            </a:r>
            <a:r>
              <a:rPr lang="sr-Cyrl-RS" dirty="0" smtClean="0"/>
              <a:t> ротира око своје дуже катете</a:t>
            </a:r>
            <a:r>
              <a:rPr lang="en-US" dirty="0" smtClean="0"/>
              <a:t>. </a:t>
            </a:r>
            <a:r>
              <a:rPr lang="sr-Cyrl-RS" dirty="0" smtClean="0"/>
              <a:t>Израчунати површину и запремину тако насталог тијела.</a:t>
            </a:r>
            <a:endParaRPr lang="en-US" dirty="0"/>
          </a:p>
        </p:txBody>
      </p:sp>
      <p:pic>
        <p:nvPicPr>
          <p:cNvPr id="3075" name="Picture 3" descr="C:\Users\User\Downloads\93439795_2309273592698722_916243925851701248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3816424" cy="200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11960" y="1196752"/>
            <a:ext cx="44644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Као што видимо са слике, ротацијом троугла око његове дуже катете настаје купа, чија је висина једнака дужини дуже катете, тј оне катете око које ротира троугао, а полупречник базе купе је краћа катета. Изводница је једнака хипотенузи правоуглог троугла.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004828"/>
              </p:ext>
            </p:extLst>
          </p:nvPr>
        </p:nvGraphicFramePr>
        <p:xfrm>
          <a:off x="395536" y="3501008"/>
          <a:ext cx="108012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4" imgW="634680" imgH="634680" progId="Equation.3">
                  <p:embed/>
                </p:oleObj>
              </mc:Choice>
              <mc:Fallback>
                <p:oleObj name="Equation" r:id="rId4" imgW="634680" imgH="634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3501008"/>
                        <a:ext cx="1080120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030264"/>
              </p:ext>
            </p:extLst>
          </p:nvPr>
        </p:nvGraphicFramePr>
        <p:xfrm>
          <a:off x="323528" y="5013176"/>
          <a:ext cx="280831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6" imgW="1562040" imgH="482400" progId="Equation.3">
                  <p:embed/>
                </p:oleObj>
              </mc:Choice>
              <mc:Fallback>
                <p:oleObj name="Equation" r:id="rId6" imgW="156204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3528" y="5013176"/>
                        <a:ext cx="2808312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99469"/>
              </p:ext>
            </p:extLst>
          </p:nvPr>
        </p:nvGraphicFramePr>
        <p:xfrm>
          <a:off x="3851920" y="3789040"/>
          <a:ext cx="5040560" cy="230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8" imgW="2374560" imgH="1218960" progId="Equation.3">
                  <p:embed/>
                </p:oleObj>
              </mc:Choice>
              <mc:Fallback>
                <p:oleObj name="Equation" r:id="rId8" imgW="2374560" imgH="1218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51920" y="3789040"/>
                        <a:ext cx="5040560" cy="2304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23528" y="4293096"/>
            <a:ext cx="176419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9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3.Ако је дужина пречника основе праве купе 18</a:t>
            </a:r>
            <a:r>
              <a:rPr lang="en-US" dirty="0" smtClean="0"/>
              <a:t> cm,</a:t>
            </a:r>
            <a:r>
              <a:rPr lang="sr-Cyrl-RS" dirty="0" smtClean="0"/>
              <a:t> а површина купе је 216             , израчунати површину осног  пресјека купе.         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072553"/>
              </p:ext>
            </p:extLst>
          </p:nvPr>
        </p:nvGraphicFramePr>
        <p:xfrm>
          <a:off x="7884368" y="384729"/>
          <a:ext cx="648072" cy="430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" imgW="279360" imgH="203040" progId="Equation.3">
                  <p:embed/>
                </p:oleObj>
              </mc:Choice>
              <mc:Fallback>
                <p:oleObj name="Equation" r:id="rId3" imgW="2793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84368" y="384729"/>
                        <a:ext cx="648072" cy="430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8" name="Picture 2" descr="C:\Users\User\Downloads\93829741_3505184652830199_9026160410071400448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81" y="1268760"/>
            <a:ext cx="205208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716658"/>
              </p:ext>
            </p:extLst>
          </p:nvPr>
        </p:nvGraphicFramePr>
        <p:xfrm>
          <a:off x="431681" y="3429000"/>
          <a:ext cx="1476023" cy="1227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6" imgW="799920" imgH="723600" progId="Equation.3">
                  <p:embed/>
                </p:oleObj>
              </mc:Choice>
              <mc:Fallback>
                <p:oleObj name="Equation" r:id="rId6" imgW="799920" imgH="723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1681" y="3429000"/>
                        <a:ext cx="1476023" cy="12279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3808" y="1268760"/>
            <a:ext cx="59766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Шта је осни пресјек купе? Као што видимо са слике то је једнакокраки троугао чија је основица једнака </a:t>
            </a:r>
            <a:r>
              <a:rPr lang="en-US" dirty="0" smtClean="0"/>
              <a:t>2r,</a:t>
            </a:r>
            <a:r>
              <a:rPr lang="sr-Cyrl-RS" dirty="0" smtClean="0"/>
              <a:t> а краци су једнаки изводници </a:t>
            </a:r>
            <a:r>
              <a:rPr lang="en-US" dirty="0" smtClean="0"/>
              <a:t>s. </a:t>
            </a:r>
            <a:r>
              <a:rPr lang="sr-Cyrl-RS" dirty="0" smtClean="0"/>
              <a:t> Тако да  тражену површину рачунамо по сљедећој формули</a:t>
            </a:r>
          </a:p>
          <a:p>
            <a:endParaRPr lang="sr-Cyrl-RS" dirty="0"/>
          </a:p>
          <a:p>
            <a:r>
              <a:rPr lang="sr-Cyrl-RS" dirty="0" smtClean="0"/>
              <a:t>                                                         Видимо да нам требају Н и </a:t>
            </a:r>
            <a:r>
              <a:rPr lang="en-US" dirty="0" smtClean="0"/>
              <a:t>r.</a:t>
            </a:r>
          </a:p>
          <a:p>
            <a:endParaRPr lang="en-US" dirty="0"/>
          </a:p>
          <a:p>
            <a:r>
              <a:rPr lang="en-US" dirty="0" smtClean="0"/>
              <a:t>                                  , </a:t>
            </a:r>
            <a:r>
              <a:rPr lang="sr-Cyrl-RS" dirty="0" smtClean="0"/>
              <a:t>сад још Н.</a:t>
            </a:r>
          </a:p>
          <a:p>
            <a:r>
              <a:rPr lang="sr-Cyrl-RS" dirty="0" smtClean="0"/>
              <a:t>Н ћемо добити из правоуглог троугла са слике, али морамо прије тога израчунати изводницу, њу ћемо израчунати користећи дату површину купе.</a:t>
            </a:r>
          </a:p>
          <a:p>
            <a:endParaRPr lang="sr-Cyrl-R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628383"/>
              </p:ext>
            </p:extLst>
          </p:nvPr>
        </p:nvGraphicFramePr>
        <p:xfrm>
          <a:off x="3038402" y="2469089"/>
          <a:ext cx="2973758" cy="633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8" imgW="1422360" imgH="393480" progId="Equation.3">
                  <p:embed/>
                </p:oleObj>
              </mc:Choice>
              <mc:Fallback>
                <p:oleObj name="Equation" r:id="rId8" imgW="14223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38402" y="2469089"/>
                        <a:ext cx="2973758" cy="6335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120670"/>
              </p:ext>
            </p:extLst>
          </p:nvPr>
        </p:nvGraphicFramePr>
        <p:xfrm>
          <a:off x="3131840" y="3212976"/>
          <a:ext cx="1872208" cy="364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0" imgW="1180800" imgH="203040" progId="Equation.3">
                  <p:embed/>
                </p:oleObj>
              </mc:Choice>
              <mc:Fallback>
                <p:oleObj name="Equation" r:id="rId10" imgW="11808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31840" y="3212976"/>
                        <a:ext cx="1872208" cy="364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69079"/>
              </p:ext>
            </p:extLst>
          </p:nvPr>
        </p:nvGraphicFramePr>
        <p:xfrm>
          <a:off x="3059832" y="4365104"/>
          <a:ext cx="2664296" cy="230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2" imgW="1066680" imgH="1307880" progId="Equation.3">
                  <p:embed/>
                </p:oleObj>
              </mc:Choice>
              <mc:Fallback>
                <p:oleObj name="Equation" r:id="rId12" imgW="1066680" imgH="1307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59832" y="4365104"/>
                        <a:ext cx="2664296" cy="2304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431681" y="4869160"/>
            <a:ext cx="176405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0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Сада можемо примијенити Питагорину теорему на правоугли троугао који уочавамо на слици, па имамо: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sr-Cyrl-RS" dirty="0" smtClean="0"/>
              <a:t>Сада, коначно, можемо израчунати површину осног пресјека, имамо :</a:t>
            </a:r>
            <a:endParaRPr lang="sr-Cyrl-R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782550"/>
              </p:ext>
            </p:extLst>
          </p:nvPr>
        </p:nvGraphicFramePr>
        <p:xfrm>
          <a:off x="467544" y="1196752"/>
          <a:ext cx="1728192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952200" imgH="965160" progId="Equation.3">
                  <p:embed/>
                </p:oleObj>
              </mc:Choice>
              <mc:Fallback>
                <p:oleObj name="Equation" r:id="rId3" imgW="952200" imgH="965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196752"/>
                        <a:ext cx="1728192" cy="1728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41542"/>
              </p:ext>
            </p:extLst>
          </p:nvPr>
        </p:nvGraphicFramePr>
        <p:xfrm>
          <a:off x="539552" y="3645024"/>
          <a:ext cx="26642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269720" imgH="507960" progId="Equation.3">
                  <p:embed/>
                </p:oleObj>
              </mc:Choice>
              <mc:Fallback>
                <p:oleObj name="Equation" r:id="rId5" imgW="1269720" imgH="507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3645024"/>
                        <a:ext cx="2664296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12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4.Површина купе је 24                  , а површина њене основе је 9      </a:t>
            </a:r>
            <a:r>
              <a:rPr lang="en-US" dirty="0" smtClean="0"/>
              <a:t>     . </a:t>
            </a:r>
            <a:r>
              <a:rPr lang="sr-Cyrl-RS" dirty="0" smtClean="0"/>
              <a:t>Израчунати запремину купе.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963222"/>
              </p:ext>
            </p:extLst>
          </p:nvPr>
        </p:nvGraphicFramePr>
        <p:xfrm>
          <a:off x="2699792" y="473829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3" imgW="139680" imgH="139680" progId="Equation.3">
                  <p:embed/>
                </p:oleObj>
              </mc:Choice>
              <mc:Fallback>
                <p:oleObj name="Equation" r:id="rId3" imgW="139680" imgH="139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73829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008020"/>
              </p:ext>
            </p:extLst>
          </p:nvPr>
        </p:nvGraphicFramePr>
        <p:xfrm>
          <a:off x="2915816" y="320051"/>
          <a:ext cx="6477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5" imgW="279360" imgH="203040" progId="Equation.3">
                  <p:embed/>
                </p:oleObj>
              </mc:Choice>
              <mc:Fallback>
                <p:oleObj name="Equation" r:id="rId5" imgW="27936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20051"/>
                        <a:ext cx="6477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697616"/>
              </p:ext>
            </p:extLst>
          </p:nvPr>
        </p:nvGraphicFramePr>
        <p:xfrm>
          <a:off x="6588224" y="473829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7" imgW="139700" imgH="139700" progId="Equation.3">
                  <p:embed/>
                </p:oleObj>
              </mc:Choice>
              <mc:Fallback>
                <p:oleObj name="Equation" r:id="rId7" imgW="139700" imgH="139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73829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291424"/>
              </p:ext>
            </p:extLst>
          </p:nvPr>
        </p:nvGraphicFramePr>
        <p:xfrm>
          <a:off x="611560" y="1196752"/>
          <a:ext cx="136815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8" imgW="799920" imgH="685800" progId="Equation.3">
                  <p:embed/>
                </p:oleObj>
              </mc:Choice>
              <mc:Fallback>
                <p:oleObj name="Equation" r:id="rId8" imgW="79992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1560" y="1196752"/>
                        <a:ext cx="1368152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39552" y="2780928"/>
            <a:ext cx="1512168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11760" y="1340768"/>
            <a:ext cx="63367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На основу формуле за запремину купе знамо да нам треба висина купе, јер површину базе већ имамо из услова задатка. Како ћемо је израчунати?</a:t>
            </a:r>
          </a:p>
          <a:p>
            <a:r>
              <a:rPr lang="sr-Cyrl-RS" dirty="0" smtClean="0"/>
              <a:t>Најприје ћемо из базе израчунати дужину полупречника базе купе.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r>
              <a:rPr lang="sr-Cyrl-RS" dirty="0" smtClean="0"/>
              <a:t>Затим ћемо помоћу дате површине купе и површине базе    </a:t>
            </a:r>
          </a:p>
          <a:p>
            <a:r>
              <a:rPr lang="sr-Cyrl-RS" dirty="0" smtClean="0"/>
              <a:t>наћи површину омотача М, одакле ћемо израчунати дужину изводнице.</a:t>
            </a:r>
          </a:p>
          <a:p>
            <a:r>
              <a:rPr lang="sr-Cyrl-RS" dirty="0" smtClean="0"/>
              <a:t>                            </a:t>
            </a:r>
            <a:endParaRPr lang="sr-Cyrl-RS" dirty="0"/>
          </a:p>
          <a:p>
            <a:r>
              <a:rPr lang="sr-Cyrl-RS" dirty="0" smtClean="0"/>
              <a:t>                           </a:t>
            </a:r>
          </a:p>
          <a:p>
            <a:r>
              <a:rPr lang="sr-Cyrl-RS" dirty="0"/>
              <a:t> </a:t>
            </a:r>
            <a:r>
              <a:rPr lang="sr-Cyrl-RS" dirty="0" smtClean="0"/>
              <a:t>                     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688975"/>
              </p:ext>
            </p:extLst>
          </p:nvPr>
        </p:nvGraphicFramePr>
        <p:xfrm>
          <a:off x="2555776" y="2818096"/>
          <a:ext cx="936104" cy="1258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0" imgW="596880" imgH="711000" progId="Equation.3">
                  <p:embed/>
                </p:oleObj>
              </mc:Choice>
              <mc:Fallback>
                <p:oleObj name="Equation" r:id="rId10" imgW="59688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55776" y="2818096"/>
                        <a:ext cx="936104" cy="1258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54302"/>
              </p:ext>
            </p:extLst>
          </p:nvPr>
        </p:nvGraphicFramePr>
        <p:xfrm>
          <a:off x="2555776" y="5013176"/>
          <a:ext cx="1736725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2" imgW="990360" imgH="888840" progId="Equation.3">
                  <p:embed/>
                </p:oleObj>
              </mc:Choice>
              <mc:Fallback>
                <p:oleObj name="Equation" r:id="rId12" imgW="99036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55776" y="5013176"/>
                        <a:ext cx="1736725" cy="1503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152008"/>
              </p:ext>
            </p:extLst>
          </p:nvPr>
        </p:nvGraphicFramePr>
        <p:xfrm>
          <a:off x="6732240" y="330475"/>
          <a:ext cx="6477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4" imgW="279279" imgH="203112" progId="Equation.3">
                  <p:embed/>
                </p:oleObj>
              </mc:Choice>
              <mc:Fallback>
                <p:oleObj name="Equation" r:id="rId14" imgW="279279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30475"/>
                        <a:ext cx="6477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68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У 1. и 3. задатку имали смо један правоугли троугао на који смо примјењивали Питагорину теорему, исто то ћемо искористити и овдје: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sr-Cyrl-RS" dirty="0" smtClean="0"/>
              <a:t>Сада имамо све што нам треба да би израчунали запремину купе.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127163"/>
              </p:ext>
            </p:extLst>
          </p:nvPr>
        </p:nvGraphicFramePr>
        <p:xfrm>
          <a:off x="467544" y="1196752"/>
          <a:ext cx="180020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1015920" imgH="749160" progId="Equation.3">
                  <p:embed/>
                </p:oleObj>
              </mc:Choice>
              <mc:Fallback>
                <p:oleObj name="Equation" r:id="rId4" imgW="1015920" imgH="749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1196752"/>
                        <a:ext cx="1800200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193813"/>
              </p:ext>
            </p:extLst>
          </p:nvPr>
        </p:nvGraphicFramePr>
        <p:xfrm>
          <a:off x="611560" y="3140968"/>
          <a:ext cx="1656184" cy="2081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6" imgW="787320" imgH="1066680" progId="Equation.3">
                  <p:embed/>
                </p:oleObj>
              </mc:Choice>
              <mc:Fallback>
                <p:oleObj name="Equation" r:id="rId6" imgW="787320" imgH="1066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560" y="3140968"/>
                        <a:ext cx="1656184" cy="2081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021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5. Дужина висине и изводнице праве купе односе се као 4:5, а њена запремина је 96      . Наћи површину купе.</a:t>
            </a:r>
          </a:p>
          <a:p>
            <a:endParaRPr lang="sr-Cyrl-RS" dirty="0"/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748087"/>
              </p:ext>
            </p:extLst>
          </p:nvPr>
        </p:nvGraphicFramePr>
        <p:xfrm>
          <a:off x="683568" y="655821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39680" imgH="139680" progId="Equation.3">
                  <p:embed/>
                </p:oleObj>
              </mc:Choice>
              <mc:Fallback>
                <p:oleObj name="Equation" r:id="rId3" imgW="139680" imgH="139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655821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82857"/>
              </p:ext>
            </p:extLst>
          </p:nvPr>
        </p:nvGraphicFramePr>
        <p:xfrm>
          <a:off x="467544" y="1052736"/>
          <a:ext cx="1368152" cy="1152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812520" imgH="647640" progId="Equation.3">
                  <p:embed/>
                </p:oleObj>
              </mc:Choice>
              <mc:Fallback>
                <p:oleObj name="Equation" r:id="rId5" imgW="812520" imgH="647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1052736"/>
                        <a:ext cx="1368152" cy="1152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67544" y="2348880"/>
            <a:ext cx="1512168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1196752"/>
            <a:ext cx="6336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Пошто имамо пропорцију , то важи:</a:t>
            </a:r>
          </a:p>
          <a:p>
            <a:endParaRPr lang="sr-Cyrl-RS" dirty="0"/>
          </a:p>
          <a:p>
            <a:endParaRPr lang="sr-Cyrl-RS" dirty="0" smtClean="0"/>
          </a:p>
          <a:p>
            <a:r>
              <a:rPr lang="sr-Cyrl-RS" dirty="0" smtClean="0"/>
              <a:t>Сада се опет позовемо на Питагорину теорему: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r>
              <a:rPr lang="sr-Cyrl-RS" dirty="0" smtClean="0"/>
              <a:t>Сада полупречник и висину уврстимо у формулу за запремину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22704"/>
              </p:ext>
            </p:extLst>
          </p:nvPr>
        </p:nvGraphicFramePr>
        <p:xfrm>
          <a:off x="2725206" y="1588477"/>
          <a:ext cx="3935025" cy="328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904760" imgH="177480" progId="Equation.3">
                  <p:embed/>
                </p:oleObj>
              </mc:Choice>
              <mc:Fallback>
                <p:oleObj name="Equation" r:id="rId7" imgW="190476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25206" y="1588477"/>
                        <a:ext cx="3935025" cy="328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676845"/>
              </p:ext>
            </p:extLst>
          </p:nvPr>
        </p:nvGraphicFramePr>
        <p:xfrm>
          <a:off x="2771800" y="2397081"/>
          <a:ext cx="2232248" cy="1824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091880" imgH="939600" progId="Equation.3">
                  <p:embed/>
                </p:oleObj>
              </mc:Choice>
              <mc:Fallback>
                <p:oleObj name="Equation" r:id="rId9" imgW="109188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71800" y="2397081"/>
                        <a:ext cx="2232248" cy="1824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35221"/>
              </p:ext>
            </p:extLst>
          </p:nvPr>
        </p:nvGraphicFramePr>
        <p:xfrm>
          <a:off x="2699792" y="4437112"/>
          <a:ext cx="1800200" cy="230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1028520" imgH="1498320" progId="Equation.3">
                  <p:embed/>
                </p:oleObj>
              </mc:Choice>
              <mc:Fallback>
                <p:oleObj name="Equation" r:id="rId11" imgW="1028520" imgH="1498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99792" y="4437112"/>
                        <a:ext cx="1800200" cy="2304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98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152</TotalTime>
  <Words>464</Words>
  <Application>Microsoft Office PowerPoint</Application>
  <PresentationFormat>On-screen Show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Thatch</vt:lpstr>
      <vt:lpstr>Equation</vt:lpstr>
      <vt:lpstr>КУПА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КУПА</dc:title>
  <dc:creator>User</dc:creator>
  <cp:lastModifiedBy>User</cp:lastModifiedBy>
  <cp:revision>20</cp:revision>
  <dcterms:created xsi:type="dcterms:W3CDTF">2020-04-15T12:42:13Z</dcterms:created>
  <dcterms:modified xsi:type="dcterms:W3CDTF">2020-04-15T16:43:20Z</dcterms:modified>
</cp:coreProperties>
</file>