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94" r:id="rId3"/>
    <p:sldId id="293" r:id="rId4"/>
    <p:sldId id="295" r:id="rId5"/>
    <p:sldId id="296" r:id="rId6"/>
    <p:sldId id="297" r:id="rId7"/>
    <p:sldId id="298" r:id="rId8"/>
    <p:sldId id="292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C630"/>
    <a:srgbClr val="00A0A8"/>
    <a:srgbClr val="FEC631"/>
    <a:srgbClr val="FFC730"/>
    <a:srgbClr val="F0EEF0"/>
    <a:srgbClr val="52CBBE"/>
    <a:srgbClr val="FF5969"/>
    <a:srgbClr val="92D050"/>
    <a:srgbClr val="5D7373"/>
    <a:srgbClr val="52CD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91" autoAdjust="0"/>
    <p:restoredTop sz="94660"/>
  </p:normalViewPr>
  <p:slideViewPr>
    <p:cSldViewPr snapToGrid="0">
      <p:cViewPr varScale="1">
        <p:scale>
          <a:sx n="71" d="100"/>
          <a:sy n="71" d="100"/>
        </p:scale>
        <p:origin x="16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13.12.2020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0364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13.12.2020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6635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13.12.2020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7111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13.12.2020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4677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13.12.2020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5361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13.12.2020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4036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13.12.2020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3770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13.12.2020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0331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13.12.2020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195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13.12.2020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600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13.12.2020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6898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FAF59-80FD-42F8-B77B-6179688B7234}" type="datetimeFigureOut">
              <a:rPr lang="de-DE" smtClean="0"/>
              <a:t>13.12.2020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1875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69A27401-3327-4871-86AC-B461CA62C3AC}"/>
              </a:ext>
            </a:extLst>
          </p:cNvPr>
          <p:cNvGrpSpPr/>
          <p:nvPr/>
        </p:nvGrpSpPr>
        <p:grpSpPr>
          <a:xfrm>
            <a:off x="-8949164" y="-2"/>
            <a:ext cx="11329294" cy="6858000"/>
            <a:chOff x="213096" y="0"/>
            <a:chExt cx="11447501" cy="6858000"/>
          </a:xfrm>
          <a:solidFill>
            <a:srgbClr val="FFC730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06C029B-A799-4206-A656-A006D8F83990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63328131-EC42-4D6D-A247-91FD3D23E58C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0099890-786A-4F87-960D-5DADE5168909}"/>
              </a:ext>
            </a:extLst>
          </p:cNvPr>
          <p:cNvGrpSpPr/>
          <p:nvPr/>
        </p:nvGrpSpPr>
        <p:grpSpPr>
          <a:xfrm>
            <a:off x="-8267803" y="0"/>
            <a:ext cx="9860813" cy="6858000"/>
            <a:chOff x="491575" y="0"/>
            <a:chExt cx="9961092" cy="6858000"/>
          </a:xfrm>
          <a:solidFill>
            <a:srgbClr val="0070C0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E9AAB1E-3A13-4745-A574-9EE6806378C9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1BC0F905-3F71-4932-B130-39D508C4D117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71382190-201C-4BAE-91F3-296A26671C96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0099890-786A-4F87-960D-5DADE5168909}"/>
              </a:ext>
            </a:extLst>
          </p:cNvPr>
          <p:cNvGrpSpPr/>
          <p:nvPr/>
        </p:nvGrpSpPr>
        <p:grpSpPr>
          <a:xfrm>
            <a:off x="-8800233" y="3090"/>
            <a:ext cx="9563750" cy="6858000"/>
            <a:chOff x="491575" y="0"/>
            <a:chExt cx="9961092" cy="6858000"/>
          </a:xfrm>
          <a:solidFill>
            <a:schemeClr val="accent4">
              <a:lumMod val="75000"/>
            </a:schemeClr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CE9AAB1E-3A13-4745-A574-9EE6806378C9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Freeform: Shape 30">
              <a:extLst>
                <a:ext uri="{FF2B5EF4-FFF2-40B4-BE49-F238E27FC236}">
                  <a16:creationId xmlns:a16="http://schemas.microsoft.com/office/drawing/2014/main" id="{1BC0F905-3F71-4932-B130-39D508C4D117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r="33395" b="9375"/>
          <a:stretch/>
        </p:blipFill>
        <p:spPr>
          <a:xfrm>
            <a:off x="2387658" y="-1"/>
            <a:ext cx="9804342" cy="6858001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4F202974-31A3-4642-B671-F0DBBB7B4663}"/>
              </a:ext>
            </a:extLst>
          </p:cNvPr>
          <p:cNvSpPr txBox="1"/>
          <p:nvPr/>
        </p:nvSpPr>
        <p:spPr>
          <a:xfrm>
            <a:off x="3767991" y="3428998"/>
            <a:ext cx="781020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5500" dirty="0" smtClean="0">
                <a:solidFill>
                  <a:schemeClr val="accent4">
                    <a:lumMod val="50000"/>
                  </a:schemeClr>
                </a:solidFill>
                <a:latin typeface="Impact" panose="020B0806030902050204" pitchFamily="34" charset="0"/>
              </a:rPr>
              <a:t>FORMATIRANJE KARAKTERA U TEKSTU</a:t>
            </a:r>
            <a:endParaRPr lang="en-US" sz="5500" dirty="0">
              <a:solidFill>
                <a:schemeClr val="accent4">
                  <a:lumMod val="50000"/>
                </a:schemeClr>
              </a:solidFill>
              <a:latin typeface="Impact" panose="020B0806030902050204" pitchFamily="34" charset="0"/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754836" y="290539"/>
            <a:ext cx="1224562" cy="1289698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9749118" y="5898502"/>
            <a:ext cx="213808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r-Latn-ME" sz="2500" dirty="0" smtClean="0">
                <a:solidFill>
                  <a:srgbClr val="002060"/>
                </a:solidFill>
                <a:latin typeface="Impact" panose="020B0806030902050204" pitchFamily="34" charset="0"/>
              </a:rPr>
              <a:t>SPASOJE PAPIĆ </a:t>
            </a:r>
          </a:p>
          <a:p>
            <a:pPr algn="r"/>
            <a:r>
              <a:rPr lang="sr-Latn-ME" sz="2500" dirty="0">
                <a:solidFill>
                  <a:srgbClr val="002060"/>
                </a:solidFill>
                <a:latin typeface="Impact" panose="020B0806030902050204" pitchFamily="34" charset="0"/>
              </a:rPr>
              <a:t> </a:t>
            </a:r>
            <a:endParaRPr lang="en-US" sz="2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6610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69A27401-3327-4871-86AC-B461CA62C3AC}"/>
              </a:ext>
            </a:extLst>
          </p:cNvPr>
          <p:cNvGrpSpPr/>
          <p:nvPr/>
        </p:nvGrpSpPr>
        <p:grpSpPr>
          <a:xfrm>
            <a:off x="-8949164" y="-1"/>
            <a:ext cx="11329294" cy="6858000"/>
            <a:chOff x="213096" y="0"/>
            <a:chExt cx="11447501" cy="6858000"/>
          </a:xfrm>
          <a:solidFill>
            <a:schemeClr val="accent4">
              <a:lumMod val="75000"/>
            </a:schemeClr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06C029B-A799-4206-A656-A006D8F83990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63328131-EC42-4D6D-A247-91FD3D23E58C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0099890-786A-4F87-960D-5DADE5168909}"/>
              </a:ext>
            </a:extLst>
          </p:cNvPr>
          <p:cNvGrpSpPr/>
          <p:nvPr/>
        </p:nvGrpSpPr>
        <p:grpSpPr>
          <a:xfrm>
            <a:off x="-8267803" y="0"/>
            <a:ext cx="9860813" cy="6858000"/>
            <a:chOff x="491575" y="0"/>
            <a:chExt cx="9961092" cy="6858000"/>
          </a:xfrm>
          <a:solidFill>
            <a:srgbClr val="00A0A8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E9AAB1E-3A13-4745-A574-9EE6806378C9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1BC0F905-3F71-4932-B130-39D508C4D117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71382190-201C-4BAE-91F3-296A26671C96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0099890-786A-4F87-960D-5DADE5168909}"/>
              </a:ext>
            </a:extLst>
          </p:cNvPr>
          <p:cNvGrpSpPr/>
          <p:nvPr/>
        </p:nvGrpSpPr>
        <p:grpSpPr>
          <a:xfrm>
            <a:off x="-8800233" y="3090"/>
            <a:ext cx="9563750" cy="6858000"/>
            <a:chOff x="491575" y="0"/>
            <a:chExt cx="9961092" cy="6858000"/>
          </a:xfrm>
          <a:solidFill>
            <a:srgbClr val="FEC631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CE9AAB1E-3A13-4745-A574-9EE6806378C9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Freeform: Shape 30">
              <a:extLst>
                <a:ext uri="{FF2B5EF4-FFF2-40B4-BE49-F238E27FC236}">
                  <a16:creationId xmlns:a16="http://schemas.microsoft.com/office/drawing/2014/main" id="{1BC0F905-3F71-4932-B130-39D508C4D117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r="41870" b="5698"/>
          <a:stretch/>
        </p:blipFill>
        <p:spPr>
          <a:xfrm>
            <a:off x="2685756" y="1"/>
            <a:ext cx="7372644" cy="672435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7691718" y="2000264"/>
            <a:ext cx="4155141" cy="272382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Formatiranje</a:t>
            </a:r>
            <a:r>
              <a:rPr lang="en-US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znakova</a:t>
            </a:r>
            <a:r>
              <a:rPr lang="en-US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predstavlja</a:t>
            </a:r>
            <a:r>
              <a:rPr lang="en-US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podešavanje</a:t>
            </a:r>
            <a:r>
              <a:rPr lang="en-US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9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</a:t>
            </a:r>
            <a:r>
              <a:rPr lang="sr-Latn-ME" sz="19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9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kovanje</a:t>
            </a:r>
            <a:r>
              <a:rPr lang="en-US" sz="19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izgleda</a:t>
            </a:r>
            <a:r>
              <a:rPr lang="en-US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pojedinačnih</a:t>
            </a:r>
            <a:r>
              <a:rPr lang="en-US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karaktera</a:t>
            </a:r>
            <a:r>
              <a:rPr lang="en-US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vrši</a:t>
            </a:r>
            <a:r>
              <a:rPr lang="en-US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9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opcijom</a:t>
            </a:r>
            <a:r>
              <a:rPr lang="en-US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Format&gt;Font</a:t>
            </a:r>
            <a:r>
              <a:rPr lang="en-US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kao</a:t>
            </a:r>
            <a:r>
              <a:rPr lang="en-US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korišćenjem</a:t>
            </a:r>
            <a:r>
              <a:rPr lang="en-US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opcija</a:t>
            </a:r>
            <a:r>
              <a:rPr lang="en-US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predstavljenih</a:t>
            </a:r>
            <a:r>
              <a:rPr lang="en-US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odgovarajućim</a:t>
            </a:r>
            <a:r>
              <a:rPr lang="en-US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ikonama</a:t>
            </a:r>
            <a:r>
              <a:rPr lang="en-US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9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vid</a:t>
            </a:r>
            <a:r>
              <a:rPr lang="sr-Latn-ME" sz="19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19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</a:t>
            </a:r>
            <a:r>
              <a:rPr lang="en-US" sz="19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opciju</a:t>
            </a:r>
            <a:r>
              <a:rPr lang="en-US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Tools&gt;Customize</a:t>
            </a:r>
            <a:r>
              <a:rPr lang="en-US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kojom</a:t>
            </a:r>
            <a:r>
              <a:rPr lang="en-US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dodatno</a:t>
            </a:r>
            <a:r>
              <a:rPr lang="en-US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postavljamo</a:t>
            </a:r>
            <a:r>
              <a:rPr lang="en-US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ikone</a:t>
            </a:r>
            <a:r>
              <a:rPr lang="en-US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određene</a:t>
            </a:r>
            <a:r>
              <a:rPr lang="en-US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opcije</a:t>
            </a:r>
            <a:r>
              <a:rPr lang="sr-Latn-ME" sz="19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koje</a:t>
            </a:r>
            <a:r>
              <a:rPr lang="en-US" sz="19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nisu</a:t>
            </a:r>
            <a:r>
              <a:rPr lang="en-US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uključene</a:t>
            </a:r>
            <a:r>
              <a:rPr lang="en-US" sz="19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Standard </a:t>
            </a:r>
            <a:r>
              <a:rPr lang="en-US" sz="19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Formatting Toolbar). </a:t>
            </a:r>
          </a:p>
        </p:txBody>
      </p:sp>
    </p:spTree>
    <p:extLst>
      <p:ext uri="{BB962C8B-B14F-4D97-AF65-F5344CB8AC3E}">
        <p14:creationId xmlns:p14="http://schemas.microsoft.com/office/powerpoint/2010/main" val="927142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69A27401-3327-4871-86AC-B461CA62C3AC}"/>
              </a:ext>
            </a:extLst>
          </p:cNvPr>
          <p:cNvGrpSpPr/>
          <p:nvPr/>
        </p:nvGrpSpPr>
        <p:grpSpPr>
          <a:xfrm>
            <a:off x="-8949164" y="-2"/>
            <a:ext cx="11329294" cy="6858000"/>
            <a:chOff x="213096" y="0"/>
            <a:chExt cx="11447501" cy="6858000"/>
          </a:xfrm>
          <a:solidFill>
            <a:schemeClr val="accent4">
              <a:lumMod val="50000"/>
            </a:schemeClr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06C029B-A799-4206-A656-A006D8F83990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63328131-EC42-4D6D-A247-91FD3D23E58C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0099890-786A-4F87-960D-5DADE5168909}"/>
              </a:ext>
            </a:extLst>
          </p:cNvPr>
          <p:cNvGrpSpPr/>
          <p:nvPr/>
        </p:nvGrpSpPr>
        <p:grpSpPr>
          <a:xfrm>
            <a:off x="-8267803" y="0"/>
            <a:ext cx="9860813" cy="6858000"/>
            <a:chOff x="491575" y="0"/>
            <a:chExt cx="9961092" cy="6858000"/>
          </a:xfrm>
          <a:solidFill>
            <a:srgbClr val="FFC000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E9AAB1E-3A13-4745-A574-9EE6806378C9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1BC0F905-3F71-4932-B130-39D508C4D117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71382190-201C-4BAE-91F3-296A26671C96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0099890-786A-4F87-960D-5DADE5168909}"/>
              </a:ext>
            </a:extLst>
          </p:cNvPr>
          <p:cNvGrpSpPr/>
          <p:nvPr/>
        </p:nvGrpSpPr>
        <p:grpSpPr>
          <a:xfrm>
            <a:off x="-8800233" y="3090"/>
            <a:ext cx="9563750" cy="6858000"/>
            <a:chOff x="491575" y="0"/>
            <a:chExt cx="9961092" cy="6858000"/>
          </a:xfrm>
          <a:solidFill>
            <a:srgbClr val="0070C0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CE9AAB1E-3A13-4745-A574-9EE6806378C9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Freeform: Shape 30">
              <a:extLst>
                <a:ext uri="{FF2B5EF4-FFF2-40B4-BE49-F238E27FC236}">
                  <a16:creationId xmlns:a16="http://schemas.microsoft.com/office/drawing/2014/main" id="{1BC0F905-3F71-4932-B130-39D508C4D117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2"/>
          <a:srcRect r="41870" b="5698"/>
          <a:stretch/>
        </p:blipFill>
        <p:spPr>
          <a:xfrm>
            <a:off x="2387658" y="0"/>
            <a:ext cx="7372644" cy="6724350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6804212" y="224689"/>
            <a:ext cx="5227248" cy="353943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pojedinačne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karaktere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mogu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ij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enjati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edeće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osobine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sr-Latn-ME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Font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vrta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r-Latn-ME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Font </a:t>
            </a:r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style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stilovi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mogu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biti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normalan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(Regular),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iskošen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(Italic),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podebljan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(Bold)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podebljan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iskošen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(Bold Italic) </a:t>
            </a:r>
            <a:endParaRPr lang="sr-Latn-ME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veličina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neka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ponuđenih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veličina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može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ukucati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proizvoljna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sr-Latn-ME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Underline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razni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načini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se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podvuku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r-Latn-ME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Superscript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ispisivanje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više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kao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kada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označava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stepen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m2) </a:t>
            </a:r>
            <a:endParaRPr lang="sr-Latn-ME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Subscript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označavanje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indeksa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(x2) </a:t>
            </a:r>
            <a:endParaRPr lang="sr-Latn-ME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Small </a:t>
            </a:r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caps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umanjena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velika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Tekst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sr-Latn-ME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</a:t>
            </a:r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caps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velika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r-Latn-ME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Color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definisanje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boje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319873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69A27401-3327-4871-86AC-B461CA62C3AC}"/>
              </a:ext>
            </a:extLst>
          </p:cNvPr>
          <p:cNvGrpSpPr/>
          <p:nvPr/>
        </p:nvGrpSpPr>
        <p:grpSpPr>
          <a:xfrm>
            <a:off x="-8949164" y="-2"/>
            <a:ext cx="11329294" cy="6858000"/>
            <a:chOff x="213096" y="0"/>
            <a:chExt cx="11447501" cy="6858000"/>
          </a:xfrm>
          <a:solidFill>
            <a:srgbClr val="0070C0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06C029B-A799-4206-A656-A006D8F83990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63328131-EC42-4D6D-A247-91FD3D23E58C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0099890-786A-4F87-960D-5DADE5168909}"/>
              </a:ext>
            </a:extLst>
          </p:cNvPr>
          <p:cNvGrpSpPr/>
          <p:nvPr/>
        </p:nvGrpSpPr>
        <p:grpSpPr>
          <a:xfrm>
            <a:off x="-8267803" y="0"/>
            <a:ext cx="9860813" cy="6858000"/>
            <a:chOff x="491575" y="0"/>
            <a:chExt cx="9961092" cy="6858000"/>
          </a:xfrm>
          <a:solidFill>
            <a:srgbClr val="FFC000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E9AAB1E-3A13-4745-A574-9EE6806378C9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1BC0F905-3F71-4932-B130-39D508C4D117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71382190-201C-4BAE-91F3-296A26671C96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0099890-786A-4F87-960D-5DADE5168909}"/>
              </a:ext>
            </a:extLst>
          </p:cNvPr>
          <p:cNvGrpSpPr/>
          <p:nvPr/>
        </p:nvGrpSpPr>
        <p:grpSpPr>
          <a:xfrm>
            <a:off x="-8800233" y="3090"/>
            <a:ext cx="9563750" cy="6858000"/>
            <a:chOff x="491575" y="0"/>
            <a:chExt cx="9961092" cy="6858000"/>
          </a:xfrm>
          <a:solidFill>
            <a:srgbClr val="002060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CE9AAB1E-3A13-4745-A574-9EE6806378C9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Freeform: Shape 30">
              <a:extLst>
                <a:ext uri="{FF2B5EF4-FFF2-40B4-BE49-F238E27FC236}">
                  <a16:creationId xmlns:a16="http://schemas.microsoft.com/office/drawing/2014/main" id="{1BC0F905-3F71-4932-B130-39D508C4D117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2125440" y="354101"/>
            <a:ext cx="36070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0077B9"/>
                </a:solidFill>
                <a:latin typeface="Impact" panose="020B0806030902050204" pitchFamily="34" charset="0"/>
              </a:rPr>
              <a:t>Prom</a:t>
            </a:r>
            <a:r>
              <a:rPr lang="sr-Latn-ME" dirty="0" smtClean="0">
                <a:solidFill>
                  <a:srgbClr val="0077B9"/>
                </a:solidFill>
                <a:latin typeface="Impact" panose="020B0806030902050204" pitchFamily="34" charset="0"/>
              </a:rPr>
              <a:t>j</a:t>
            </a:r>
            <a:r>
              <a:rPr lang="en-US" dirty="0" err="1" smtClean="0">
                <a:solidFill>
                  <a:srgbClr val="0077B9"/>
                </a:solidFill>
                <a:latin typeface="Impact" panose="020B0806030902050204" pitchFamily="34" charset="0"/>
              </a:rPr>
              <a:t>ena</a:t>
            </a:r>
            <a:r>
              <a:rPr lang="en-US" dirty="0" smtClean="0">
                <a:solidFill>
                  <a:srgbClr val="0077B9"/>
                </a:solidFill>
                <a:latin typeface="Impact" panose="020B0806030902050204" pitchFamily="34" charset="0"/>
              </a:rPr>
              <a:t> </a:t>
            </a:r>
            <a:r>
              <a:rPr lang="en-US" dirty="0" err="1">
                <a:solidFill>
                  <a:srgbClr val="0077B9"/>
                </a:solidFill>
                <a:latin typeface="Impact" panose="020B0806030902050204" pitchFamily="34" charset="0"/>
              </a:rPr>
              <a:t>razmaka</a:t>
            </a:r>
            <a:r>
              <a:rPr lang="en-US" dirty="0">
                <a:solidFill>
                  <a:srgbClr val="0077B9"/>
                </a:solidFill>
                <a:latin typeface="Impact" panose="020B0806030902050204" pitchFamily="34" charset="0"/>
              </a:rPr>
              <a:t> u </a:t>
            </a:r>
            <a:r>
              <a:rPr lang="en-US" dirty="0" err="1">
                <a:solidFill>
                  <a:srgbClr val="0077B9"/>
                </a:solidFill>
                <a:latin typeface="Impact" panose="020B0806030902050204" pitchFamily="34" charset="0"/>
              </a:rPr>
              <a:t>tekstu</a:t>
            </a:r>
            <a:endParaRPr lang="en-US" b="0" i="0" dirty="0">
              <a:solidFill>
                <a:srgbClr val="0077B9"/>
              </a:solidFill>
              <a:effectLst/>
              <a:latin typeface="Impact" panose="020B080603090205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79997" y="726525"/>
            <a:ext cx="937443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Razmak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između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znakova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teksta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možete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</a:t>
            </a:r>
            <a:r>
              <a:rPr lang="sr-Latn-M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ij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enite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izabrani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tekst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određene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znakove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Pored toga,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možete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razvučete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zbijete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sr-Latn-M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pasus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kako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 se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uklopio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izgledao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onako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kako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želite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Latn-ME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dirty="0"/>
          </a:p>
          <a:p>
            <a:pPr algn="just"/>
            <a:r>
              <a:rPr lang="en-US" dirty="0" smtClean="0">
                <a:solidFill>
                  <a:srgbClr val="0077B9"/>
                </a:solidFill>
                <a:latin typeface="Impact" panose="020B0806030902050204" pitchFamily="34" charset="0"/>
              </a:rPr>
              <a:t>Prom</a:t>
            </a:r>
            <a:r>
              <a:rPr lang="sr-Latn-ME" dirty="0" smtClean="0">
                <a:solidFill>
                  <a:srgbClr val="0077B9"/>
                </a:solidFill>
                <a:latin typeface="Impact" panose="020B0806030902050204" pitchFamily="34" charset="0"/>
              </a:rPr>
              <a:t>j</a:t>
            </a:r>
            <a:r>
              <a:rPr lang="en-US" dirty="0" err="1" smtClean="0">
                <a:solidFill>
                  <a:srgbClr val="0077B9"/>
                </a:solidFill>
                <a:latin typeface="Impact" panose="020B0806030902050204" pitchFamily="34" charset="0"/>
              </a:rPr>
              <a:t>ena</a:t>
            </a:r>
            <a:r>
              <a:rPr lang="en-US" dirty="0" smtClean="0">
                <a:solidFill>
                  <a:srgbClr val="0077B9"/>
                </a:solidFill>
                <a:latin typeface="Impact" panose="020B0806030902050204" pitchFamily="34" charset="0"/>
              </a:rPr>
              <a:t> </a:t>
            </a:r>
            <a:r>
              <a:rPr lang="en-US" dirty="0" err="1">
                <a:solidFill>
                  <a:srgbClr val="0077B9"/>
                </a:solidFill>
                <a:latin typeface="Impact" panose="020B0806030902050204" pitchFamily="34" charset="0"/>
              </a:rPr>
              <a:t>razmaka</a:t>
            </a:r>
            <a:r>
              <a:rPr lang="en-US" dirty="0">
                <a:solidFill>
                  <a:srgbClr val="0077B9"/>
                </a:solidFill>
                <a:latin typeface="Impact" panose="020B0806030902050204" pitchFamily="34" charset="0"/>
              </a:rPr>
              <a:t> </a:t>
            </a:r>
            <a:r>
              <a:rPr lang="en-US" dirty="0" err="1">
                <a:solidFill>
                  <a:srgbClr val="0077B9"/>
                </a:solidFill>
                <a:latin typeface="Impact" panose="020B0806030902050204" pitchFamily="34" charset="0"/>
              </a:rPr>
              <a:t>između</a:t>
            </a:r>
            <a:r>
              <a:rPr lang="en-US" dirty="0">
                <a:solidFill>
                  <a:srgbClr val="0077B9"/>
                </a:solidFill>
                <a:latin typeface="Impact" panose="020B0806030902050204" pitchFamily="34" charset="0"/>
              </a:rPr>
              <a:t> </a:t>
            </a:r>
            <a:r>
              <a:rPr lang="en-US" dirty="0" err="1" smtClean="0">
                <a:solidFill>
                  <a:srgbClr val="0077B9"/>
                </a:solidFill>
                <a:latin typeface="Impact" panose="020B0806030902050204" pitchFamily="34" charset="0"/>
              </a:rPr>
              <a:t>znakova</a:t>
            </a:r>
            <a:endParaRPr lang="sr-Latn-ME" dirty="0" smtClean="0">
              <a:solidFill>
                <a:srgbClr val="0077B9"/>
              </a:solidFill>
              <a:latin typeface="Impact" panose="020B0806030902050204" pitchFamily="34" charset="0"/>
            </a:endParaRPr>
          </a:p>
          <a:p>
            <a:pPr algn="just"/>
            <a:endParaRPr lang="en-US" dirty="0">
              <a:solidFill>
                <a:srgbClr val="0077B9"/>
              </a:solidFill>
              <a:latin typeface="Impact" panose="020B0806030902050204" pitchFamily="34" charset="0"/>
            </a:endParaRPr>
          </a:p>
          <a:p>
            <a:pPr algn="just"/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izaberete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stavke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Razvučeno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Zbijeno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time se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sr-Latn-M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ij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enja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razmak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između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svih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izabranih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istoj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sr-Latn-M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eri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Podešavanje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međuslovnog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razmaka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sr-Latn-M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ij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enja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razmak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između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određenih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parova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u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nekim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slučajevima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smanjuje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 u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drugim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povećava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razmak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zavisnosti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slova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Latn-ME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sr-Latn-ME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r="44970" b="55147"/>
          <a:stretch/>
        </p:blipFill>
        <p:spPr>
          <a:xfrm>
            <a:off x="2685756" y="3478253"/>
            <a:ext cx="4949301" cy="244020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528525" y="4252256"/>
            <a:ext cx="4289612" cy="230832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dirty="0" err="1">
                <a:solidFill>
                  <a:srgbClr val="0077B9"/>
                </a:solidFill>
                <a:latin typeface="Impact" panose="020B0806030902050204" pitchFamily="34" charset="0"/>
              </a:rPr>
              <a:t>Ravnomjerno</a:t>
            </a:r>
            <a:r>
              <a:rPr lang="en-US" dirty="0">
                <a:solidFill>
                  <a:srgbClr val="0077B9"/>
                </a:solidFill>
                <a:latin typeface="Impact" panose="020B0806030902050204" pitchFamily="34" charset="0"/>
              </a:rPr>
              <a:t> </a:t>
            </a:r>
            <a:r>
              <a:rPr lang="en-US" dirty="0" err="1">
                <a:solidFill>
                  <a:srgbClr val="0077B9"/>
                </a:solidFill>
                <a:latin typeface="Impact" panose="020B0806030902050204" pitchFamily="34" charset="0"/>
              </a:rPr>
              <a:t>razvlačenje</a:t>
            </a:r>
            <a:r>
              <a:rPr lang="en-US" dirty="0">
                <a:solidFill>
                  <a:srgbClr val="0077B9"/>
                </a:solidFill>
                <a:latin typeface="Impact" panose="020B0806030902050204" pitchFamily="34" charset="0"/>
              </a:rPr>
              <a:t> </a:t>
            </a:r>
            <a:r>
              <a:rPr lang="en-US" dirty="0" err="1">
                <a:solidFill>
                  <a:srgbClr val="0077B9"/>
                </a:solidFill>
                <a:latin typeface="Impact" panose="020B0806030902050204" pitchFamily="34" charset="0"/>
              </a:rPr>
              <a:t>ili</a:t>
            </a:r>
            <a:r>
              <a:rPr lang="en-US" dirty="0">
                <a:solidFill>
                  <a:srgbClr val="0077B9"/>
                </a:solidFill>
                <a:latin typeface="Impact" panose="020B0806030902050204" pitchFamily="34" charset="0"/>
              </a:rPr>
              <a:t> </a:t>
            </a:r>
            <a:r>
              <a:rPr lang="en-US" dirty="0" err="1">
                <a:solidFill>
                  <a:srgbClr val="0077B9"/>
                </a:solidFill>
                <a:latin typeface="Impact" panose="020B0806030902050204" pitchFamily="34" charset="0"/>
              </a:rPr>
              <a:t>zbijanje</a:t>
            </a:r>
            <a:r>
              <a:rPr lang="en-US" dirty="0">
                <a:solidFill>
                  <a:srgbClr val="0077B9"/>
                </a:solidFill>
                <a:latin typeface="Impact" panose="020B0806030902050204" pitchFamily="34" charset="0"/>
              </a:rPr>
              <a:t> </a:t>
            </a:r>
            <a:r>
              <a:rPr lang="en-US" dirty="0" err="1">
                <a:solidFill>
                  <a:srgbClr val="0077B9"/>
                </a:solidFill>
                <a:latin typeface="Impact" panose="020B0806030902050204" pitchFamily="34" charset="0"/>
              </a:rPr>
              <a:t>razmaka</a:t>
            </a:r>
            <a:r>
              <a:rPr lang="en-US" dirty="0">
                <a:solidFill>
                  <a:srgbClr val="0077B9"/>
                </a:solidFill>
                <a:latin typeface="Impact" panose="020B0806030902050204" pitchFamily="34" charset="0"/>
              </a:rPr>
              <a:t> </a:t>
            </a:r>
            <a:r>
              <a:rPr lang="en-US" dirty="0" err="1">
                <a:solidFill>
                  <a:srgbClr val="0077B9"/>
                </a:solidFill>
                <a:latin typeface="Impact" panose="020B0806030902050204" pitchFamily="34" charset="0"/>
              </a:rPr>
              <a:t>između</a:t>
            </a:r>
            <a:r>
              <a:rPr lang="en-US" dirty="0">
                <a:solidFill>
                  <a:srgbClr val="0077B9"/>
                </a:solidFill>
                <a:latin typeface="Impact" panose="020B0806030902050204" pitchFamily="34" charset="0"/>
              </a:rPr>
              <a:t> </a:t>
            </a:r>
            <a:r>
              <a:rPr lang="en-US" dirty="0" err="1">
                <a:solidFill>
                  <a:srgbClr val="0077B9"/>
                </a:solidFill>
                <a:latin typeface="Impact" panose="020B0806030902050204" pitchFamily="34" charset="0"/>
              </a:rPr>
              <a:t>svih</a:t>
            </a:r>
            <a:r>
              <a:rPr lang="en-US" dirty="0">
                <a:solidFill>
                  <a:srgbClr val="0077B9"/>
                </a:solidFill>
                <a:latin typeface="Impact" panose="020B0806030902050204" pitchFamily="34" charset="0"/>
              </a:rPr>
              <a:t> </a:t>
            </a:r>
            <a:r>
              <a:rPr lang="en-US" dirty="0" err="1">
                <a:solidFill>
                  <a:srgbClr val="0077B9"/>
                </a:solidFill>
                <a:latin typeface="Impact" panose="020B0806030902050204" pitchFamily="34" charset="0"/>
              </a:rPr>
              <a:t>izabranih</a:t>
            </a:r>
            <a:r>
              <a:rPr lang="en-US" dirty="0">
                <a:solidFill>
                  <a:srgbClr val="0077B9"/>
                </a:solidFill>
                <a:latin typeface="Impact" panose="020B0806030902050204" pitchFamily="34" charset="0"/>
              </a:rPr>
              <a:t> </a:t>
            </a:r>
            <a:r>
              <a:rPr lang="en-US" dirty="0" err="1">
                <a:solidFill>
                  <a:srgbClr val="0077B9"/>
                </a:solidFill>
                <a:latin typeface="Impact" panose="020B0806030902050204" pitchFamily="34" charset="0"/>
              </a:rPr>
              <a:t>znakova</a:t>
            </a:r>
            <a:endParaRPr lang="sr-Latn-ME" dirty="0">
              <a:solidFill>
                <a:srgbClr val="0077B9"/>
              </a:solidFill>
              <a:latin typeface="Impact" panose="020B0806030902050204" pitchFamily="34" charset="0"/>
            </a:endParaRPr>
          </a:p>
          <a:p>
            <a:pPr algn="just"/>
            <a:endParaRPr lang="en-US" dirty="0"/>
          </a:p>
          <a:p>
            <a:pPr algn="just"/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Izaberite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tekst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želite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prom</a:t>
            </a:r>
            <a:r>
              <a:rPr lang="sr-Latn-M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ij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enite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kartici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Početak</a:t>
            </a:r>
            <a:r>
              <a:rPr lang="sr-Latn-ME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/Home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izaberite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pokretanje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dijaloga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Font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zatim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izaberite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karticu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Više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opcija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7814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69A27401-3327-4871-86AC-B461CA62C3AC}"/>
              </a:ext>
            </a:extLst>
          </p:cNvPr>
          <p:cNvGrpSpPr/>
          <p:nvPr/>
        </p:nvGrpSpPr>
        <p:grpSpPr>
          <a:xfrm>
            <a:off x="-8949164" y="-2"/>
            <a:ext cx="11329294" cy="6858000"/>
            <a:chOff x="213096" y="0"/>
            <a:chExt cx="11447501" cy="6858000"/>
          </a:xfrm>
          <a:solidFill>
            <a:srgbClr val="002060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06C029B-A799-4206-A656-A006D8F83990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63328131-EC42-4D6D-A247-91FD3D23E58C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0099890-786A-4F87-960D-5DADE5168909}"/>
              </a:ext>
            </a:extLst>
          </p:cNvPr>
          <p:cNvGrpSpPr/>
          <p:nvPr/>
        </p:nvGrpSpPr>
        <p:grpSpPr>
          <a:xfrm>
            <a:off x="-8267803" y="0"/>
            <a:ext cx="9860813" cy="6858000"/>
            <a:chOff x="491575" y="0"/>
            <a:chExt cx="9961092" cy="6858000"/>
          </a:xfrm>
          <a:solidFill>
            <a:srgbClr val="FFC000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E9AAB1E-3A13-4745-A574-9EE6806378C9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1BC0F905-3F71-4932-B130-39D508C4D117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71382190-201C-4BAE-91F3-296A26671C96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0099890-786A-4F87-960D-5DADE5168909}"/>
              </a:ext>
            </a:extLst>
          </p:cNvPr>
          <p:cNvGrpSpPr/>
          <p:nvPr/>
        </p:nvGrpSpPr>
        <p:grpSpPr>
          <a:xfrm>
            <a:off x="-8800233" y="3090"/>
            <a:ext cx="9563750" cy="6858000"/>
            <a:chOff x="491575" y="0"/>
            <a:chExt cx="9961092" cy="6858000"/>
          </a:xfrm>
          <a:solidFill>
            <a:srgbClr val="00A0A8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CE9AAB1E-3A13-4745-A574-9EE6806378C9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Freeform: Shape 30">
              <a:extLst>
                <a:ext uri="{FF2B5EF4-FFF2-40B4-BE49-F238E27FC236}">
                  <a16:creationId xmlns:a16="http://schemas.microsoft.com/office/drawing/2014/main" id="{1BC0F905-3F71-4932-B130-39D508C4D117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r="49104" b="13603"/>
          <a:stretch/>
        </p:blipFill>
        <p:spPr>
          <a:xfrm>
            <a:off x="2685756" y="537882"/>
            <a:ext cx="6622116" cy="6320118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7516906" y="2595666"/>
            <a:ext cx="3985708" cy="132343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okviru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Razmak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izaberite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stavke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Razvučeno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Zbijeno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zatim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polju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navedite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koliki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razmak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želite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875576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69A27401-3327-4871-86AC-B461CA62C3AC}"/>
              </a:ext>
            </a:extLst>
          </p:cNvPr>
          <p:cNvGrpSpPr/>
          <p:nvPr/>
        </p:nvGrpSpPr>
        <p:grpSpPr>
          <a:xfrm>
            <a:off x="-8949164" y="-2"/>
            <a:ext cx="11329294" cy="6858000"/>
            <a:chOff x="213096" y="0"/>
            <a:chExt cx="11447501" cy="6858000"/>
          </a:xfrm>
          <a:solidFill>
            <a:srgbClr val="0070C0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06C029B-A799-4206-A656-A006D8F83990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63328131-EC42-4D6D-A247-91FD3D23E58C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0099890-786A-4F87-960D-5DADE5168909}"/>
              </a:ext>
            </a:extLst>
          </p:cNvPr>
          <p:cNvGrpSpPr/>
          <p:nvPr/>
        </p:nvGrpSpPr>
        <p:grpSpPr>
          <a:xfrm>
            <a:off x="-8267803" y="0"/>
            <a:ext cx="9860813" cy="6858000"/>
            <a:chOff x="491575" y="0"/>
            <a:chExt cx="9961092" cy="6858000"/>
          </a:xfrm>
          <a:solidFill>
            <a:srgbClr val="FFC000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E9AAB1E-3A13-4745-A574-9EE6806378C9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1BC0F905-3F71-4932-B130-39D508C4D117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71382190-201C-4BAE-91F3-296A26671C96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0099890-786A-4F87-960D-5DADE5168909}"/>
              </a:ext>
            </a:extLst>
          </p:cNvPr>
          <p:cNvGrpSpPr/>
          <p:nvPr/>
        </p:nvGrpSpPr>
        <p:grpSpPr>
          <a:xfrm>
            <a:off x="-8800233" y="3090"/>
            <a:ext cx="9563750" cy="6858000"/>
            <a:chOff x="491575" y="0"/>
            <a:chExt cx="9961092" cy="6858000"/>
          </a:xfrm>
          <a:solidFill>
            <a:schemeClr val="tx2">
              <a:lumMod val="75000"/>
            </a:schemeClr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CE9AAB1E-3A13-4745-A574-9EE6806378C9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Freeform: Shape 30">
              <a:extLst>
                <a:ext uri="{FF2B5EF4-FFF2-40B4-BE49-F238E27FC236}">
                  <a16:creationId xmlns:a16="http://schemas.microsoft.com/office/drawing/2014/main" id="{1BC0F905-3F71-4932-B130-39D508C4D117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r="54375" b="5515"/>
          <a:stretch/>
        </p:blipFill>
        <p:spPr>
          <a:xfrm>
            <a:off x="2685756" y="1085769"/>
            <a:ext cx="4850687" cy="564776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948548" y="3946549"/>
            <a:ext cx="4467929" cy="132343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Potvrdite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izbor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polju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potvrdu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Podešavanje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međuslovnog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razmaka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zatim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unesite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veličinu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tačke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polje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Tačaka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veći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521824" y="295067"/>
            <a:ext cx="5183752" cy="341632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dirty="0" err="1">
                <a:solidFill>
                  <a:srgbClr val="0070C0"/>
                </a:solidFill>
                <a:latin typeface="Impact" panose="020B0806030902050204" pitchFamily="34" charset="0"/>
              </a:rPr>
              <a:t>Podešavanje</a:t>
            </a:r>
            <a:r>
              <a:rPr lang="en-US" dirty="0">
                <a:solidFill>
                  <a:srgbClr val="0070C0"/>
                </a:solidFill>
                <a:latin typeface="Impact" panose="020B0806030902050204" pitchFamily="34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Impact" panose="020B0806030902050204" pitchFamily="34" charset="0"/>
              </a:rPr>
              <a:t>razmaka</a:t>
            </a:r>
            <a:r>
              <a:rPr lang="en-US" dirty="0">
                <a:solidFill>
                  <a:srgbClr val="0070C0"/>
                </a:solidFill>
                <a:latin typeface="Impact" panose="020B0806030902050204" pitchFamily="34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Impact" panose="020B0806030902050204" pitchFamily="34" charset="0"/>
              </a:rPr>
              <a:t>između</a:t>
            </a:r>
            <a:r>
              <a:rPr lang="en-US" dirty="0">
                <a:solidFill>
                  <a:srgbClr val="0070C0"/>
                </a:solidFill>
                <a:latin typeface="Impact" panose="020B0806030902050204" pitchFamily="34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Impact" panose="020B0806030902050204" pitchFamily="34" charset="0"/>
              </a:rPr>
              <a:t>znakova</a:t>
            </a:r>
            <a:r>
              <a:rPr lang="en-US" dirty="0">
                <a:solidFill>
                  <a:srgbClr val="0070C0"/>
                </a:solidFill>
                <a:latin typeface="Impact" panose="020B0806030902050204" pitchFamily="34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Impact" panose="020B0806030902050204" pitchFamily="34" charset="0"/>
              </a:rPr>
              <a:t>koji</a:t>
            </a:r>
            <a:r>
              <a:rPr lang="en-US" dirty="0">
                <a:solidFill>
                  <a:srgbClr val="0070C0"/>
                </a:solidFill>
                <a:latin typeface="Impact" panose="020B0806030902050204" pitchFamily="34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Impact" panose="020B0806030902050204" pitchFamily="34" charset="0"/>
              </a:rPr>
              <a:t>premašuju</a:t>
            </a:r>
            <a:r>
              <a:rPr lang="en-US" dirty="0">
                <a:solidFill>
                  <a:srgbClr val="0070C0"/>
                </a:solidFill>
                <a:latin typeface="Impact" panose="020B0806030902050204" pitchFamily="34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Impact" panose="020B0806030902050204" pitchFamily="34" charset="0"/>
              </a:rPr>
              <a:t>određenu</a:t>
            </a:r>
            <a:r>
              <a:rPr lang="en-US" dirty="0">
                <a:solidFill>
                  <a:srgbClr val="0070C0"/>
                </a:solidFill>
                <a:latin typeface="Impact" panose="020B0806030902050204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Impact" panose="020B0806030902050204" pitchFamily="34" charset="0"/>
              </a:rPr>
              <a:t>veličinu</a:t>
            </a:r>
            <a:endParaRPr lang="sr-Latn-ME" dirty="0" smtClean="0">
              <a:solidFill>
                <a:srgbClr val="0070C0"/>
              </a:solidFill>
              <a:latin typeface="Impact" panose="020B0806030902050204" pitchFamily="34" charset="0"/>
            </a:endParaRPr>
          </a:p>
          <a:p>
            <a:pPr algn="just"/>
            <a:endParaRPr lang="en-US" dirty="0">
              <a:solidFill>
                <a:srgbClr val="0070C0"/>
              </a:solidFill>
              <a:latin typeface="Impact" panose="020B0806030902050204" pitchFamily="34" charset="0"/>
            </a:endParaRPr>
          </a:p>
          <a:p>
            <a:pPr algn="just"/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Podešavanje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međuslovnog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razmaka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upućuje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sr-Latn-M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kako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podešava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razmak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između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određene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znak</a:t>
            </a:r>
            <a:r>
              <a:rPr lang="sr-Latn-M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Ideja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bolje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izgleda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rezultat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smanjenju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prored</a:t>
            </a:r>
            <a:r>
              <a:rPr lang="sr-Latn-M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između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znakova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uklapaju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sr-Latn-M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ij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kao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što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„V”)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poveća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prored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između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znakova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M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</a:t>
            </a:r>
            <a:r>
              <a:rPr lang="sr-Latn-M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uklapaju lijepo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Izaberite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tekst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želite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</a:t>
            </a:r>
            <a:r>
              <a:rPr lang="sr-Latn-M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ij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enite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kartici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Početak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izaberite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pokretanje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dijaloga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Font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zatim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izaberite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karticu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Više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opcija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Right Arrow 2"/>
          <p:cNvSpPr/>
          <p:nvPr/>
        </p:nvSpPr>
        <p:spPr>
          <a:xfrm>
            <a:off x="2903328" y="3428998"/>
            <a:ext cx="532430" cy="215153"/>
          </a:xfrm>
          <a:prstGeom prst="right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10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69A27401-3327-4871-86AC-B461CA62C3AC}"/>
              </a:ext>
            </a:extLst>
          </p:cNvPr>
          <p:cNvGrpSpPr/>
          <p:nvPr/>
        </p:nvGrpSpPr>
        <p:grpSpPr>
          <a:xfrm>
            <a:off x="-8949164" y="-2"/>
            <a:ext cx="11329294" cy="6858000"/>
            <a:chOff x="213096" y="0"/>
            <a:chExt cx="11447501" cy="6858000"/>
          </a:xfrm>
          <a:solidFill>
            <a:srgbClr val="FEC630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06C029B-A799-4206-A656-A006D8F83990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63328131-EC42-4D6D-A247-91FD3D23E58C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0099890-786A-4F87-960D-5DADE5168909}"/>
              </a:ext>
            </a:extLst>
          </p:cNvPr>
          <p:cNvGrpSpPr/>
          <p:nvPr/>
        </p:nvGrpSpPr>
        <p:grpSpPr>
          <a:xfrm>
            <a:off x="-8267803" y="0"/>
            <a:ext cx="9860813" cy="6858000"/>
            <a:chOff x="491575" y="0"/>
            <a:chExt cx="9961092" cy="6858000"/>
          </a:xfrm>
          <a:solidFill>
            <a:srgbClr val="00B0F0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E9AAB1E-3A13-4745-A574-9EE6806378C9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1BC0F905-3F71-4932-B130-39D508C4D117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71382190-201C-4BAE-91F3-296A26671C96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0099890-786A-4F87-960D-5DADE5168909}"/>
              </a:ext>
            </a:extLst>
          </p:cNvPr>
          <p:cNvGrpSpPr/>
          <p:nvPr/>
        </p:nvGrpSpPr>
        <p:grpSpPr>
          <a:xfrm>
            <a:off x="-8800233" y="3090"/>
            <a:ext cx="9563750" cy="6858000"/>
            <a:chOff x="491575" y="0"/>
            <a:chExt cx="9961092" cy="6858000"/>
          </a:xfrm>
          <a:solidFill>
            <a:schemeClr val="tx1">
              <a:lumMod val="75000"/>
              <a:lumOff val="25000"/>
            </a:schemeClr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CE9AAB1E-3A13-4745-A574-9EE6806378C9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Freeform: Shape 30">
              <a:extLst>
                <a:ext uri="{FF2B5EF4-FFF2-40B4-BE49-F238E27FC236}">
                  <a16:creationId xmlns:a16="http://schemas.microsoft.com/office/drawing/2014/main" id="{1BC0F905-3F71-4932-B130-39D508C4D117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r="55408" b="5515"/>
          <a:stretch/>
        </p:blipFill>
        <p:spPr>
          <a:xfrm>
            <a:off x="2529061" y="129240"/>
            <a:ext cx="5546622" cy="6607737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6494929" y="391886"/>
            <a:ext cx="5366145" cy="329320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300" dirty="0" err="1">
                <a:solidFill>
                  <a:srgbClr val="0070C0"/>
                </a:solidFill>
                <a:latin typeface="Impact" panose="020B0806030902050204" pitchFamily="34" charset="0"/>
                <a:cs typeface="Times New Roman" panose="02020603050405020304" pitchFamily="18" charset="0"/>
              </a:rPr>
              <a:t>Horizontalno</a:t>
            </a:r>
            <a:r>
              <a:rPr lang="en-US" sz="2300" dirty="0">
                <a:solidFill>
                  <a:srgbClr val="0070C0"/>
                </a:solidFill>
                <a:latin typeface="Impact" panose="020B080603090205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70C0"/>
                </a:solidFill>
                <a:latin typeface="Impact" panose="020B0806030902050204" pitchFamily="34" charset="0"/>
                <a:cs typeface="Times New Roman" panose="02020603050405020304" pitchFamily="18" charset="0"/>
              </a:rPr>
              <a:t>razvlačenje</a:t>
            </a:r>
            <a:r>
              <a:rPr lang="en-US" sz="2300" dirty="0">
                <a:solidFill>
                  <a:srgbClr val="0070C0"/>
                </a:solidFill>
                <a:latin typeface="Impact" panose="020B080603090205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70C0"/>
                </a:solidFill>
                <a:latin typeface="Impact" panose="020B0806030902050204" pitchFamily="34" charset="0"/>
                <a:cs typeface="Times New Roman" panose="02020603050405020304" pitchFamily="18" charset="0"/>
              </a:rPr>
              <a:t>ili</a:t>
            </a:r>
            <a:r>
              <a:rPr lang="en-US" sz="2300" dirty="0">
                <a:solidFill>
                  <a:srgbClr val="0070C0"/>
                </a:solidFill>
                <a:latin typeface="Impact" panose="020B080603090205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70C0"/>
                </a:solidFill>
                <a:latin typeface="Impact" panose="020B0806030902050204" pitchFamily="34" charset="0"/>
                <a:cs typeface="Times New Roman" panose="02020603050405020304" pitchFamily="18" charset="0"/>
              </a:rPr>
              <a:t>podešavanje</a:t>
            </a:r>
            <a:r>
              <a:rPr lang="en-US" sz="2300" dirty="0">
                <a:solidFill>
                  <a:srgbClr val="0070C0"/>
                </a:solidFill>
                <a:latin typeface="Impact" panose="020B080603090205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70C0"/>
                </a:solidFill>
                <a:latin typeface="Impact" panose="020B0806030902050204" pitchFamily="34" charset="0"/>
                <a:cs typeface="Times New Roman" panose="02020603050405020304" pitchFamily="18" charset="0"/>
              </a:rPr>
              <a:t>veličine</a:t>
            </a:r>
            <a:r>
              <a:rPr lang="en-US" sz="2300" dirty="0">
                <a:solidFill>
                  <a:srgbClr val="0070C0"/>
                </a:solidFill>
                <a:latin typeface="Impact" panose="020B080603090205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rgbClr val="0070C0"/>
                </a:solidFill>
                <a:latin typeface="Impact" panose="020B0806030902050204" pitchFamily="34" charset="0"/>
                <a:cs typeface="Times New Roman" panose="02020603050405020304" pitchFamily="18" charset="0"/>
              </a:rPr>
              <a:t>teksta</a:t>
            </a:r>
            <a:endParaRPr lang="sr-Latn-ME" sz="2300" dirty="0" smtClean="0">
              <a:solidFill>
                <a:srgbClr val="0070C0"/>
              </a:solidFill>
              <a:latin typeface="Impact" panose="020B0806030902050204" pitchFamily="34" charset="0"/>
              <a:cs typeface="Times New Roman" panose="02020603050405020304" pitchFamily="18" charset="0"/>
            </a:endParaRPr>
          </a:p>
          <a:p>
            <a:pPr algn="just"/>
            <a:endParaRPr lang="en-US" sz="2200" dirty="0">
              <a:solidFill>
                <a:srgbClr val="0070C0"/>
              </a:solidFill>
              <a:latin typeface="Impact" panose="020B080603090205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Kada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podešavate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veličinu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teksta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sr-Latn-ME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ij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enjate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oblike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znakova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procentima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Tekstu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možete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podesite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veličinu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tako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što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ćete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razvući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zbiti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Izaberite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tekst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želite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razvučete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zbijete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kartici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Početak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izaberite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pokretanje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dijaloga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Font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zatim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izaberite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karticu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Više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opcija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145688" y="3947741"/>
            <a:ext cx="5042647" cy="101566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polje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Razm</a:t>
            </a:r>
            <a:r>
              <a:rPr lang="sr-Latn-ME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unesite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željeni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procenat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Procenti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veći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 100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procenata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razvlače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tekst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Procenti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manji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 100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procenata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zbijaju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tekst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739179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2229" y="2377439"/>
            <a:ext cx="9300754" cy="1415772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ctr"/>
            <a:r>
              <a:rPr lang="sr-Latn-ME" sz="8600" dirty="0" smtClean="0">
                <a:solidFill>
                  <a:schemeClr val="accent4">
                    <a:lumMod val="50000"/>
                  </a:schemeClr>
                </a:solidFill>
                <a:latin typeface="Impact" panose="020B0806030902050204" pitchFamily="34" charset="0"/>
              </a:rPr>
              <a:t>HVALA NA PAŽNJI !</a:t>
            </a:r>
            <a:endParaRPr lang="en-US" sz="8600" dirty="0">
              <a:solidFill>
                <a:schemeClr val="accent4">
                  <a:lumMod val="50000"/>
                </a:schemeClr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58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26106</TotalTime>
  <Words>538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Impact</vt:lpstr>
      <vt:lpstr>Times New Roman</vt:lpstr>
      <vt:lpstr>Wingdings</vt:lpstr>
      <vt:lpstr>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Zähringer</dc:creator>
  <cp:lastModifiedBy>User</cp:lastModifiedBy>
  <cp:revision>183</cp:revision>
  <dcterms:created xsi:type="dcterms:W3CDTF">2017-01-05T13:17:27Z</dcterms:created>
  <dcterms:modified xsi:type="dcterms:W3CDTF">2020-12-13T15:32:43Z</dcterms:modified>
</cp:coreProperties>
</file>