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4" r:id="rId4"/>
    <p:sldId id="259" r:id="rId5"/>
    <p:sldId id="265" r:id="rId6"/>
    <p:sldId id="260" r:id="rId7"/>
    <p:sldId id="261" r:id="rId8"/>
    <p:sldId id="266" r:id="rId9"/>
    <p:sldId id="268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374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749A0D9-C176-4937-A24D-D1A2634D1701}" type="datetimeFigureOut">
              <a:rPr lang="en-US" smtClean="0"/>
              <a:pPr/>
              <a:t>10/23/2020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44500D1-E44B-4AAC-817A-20AFDF8750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49A0D9-C176-4937-A24D-D1A2634D1701}" type="datetimeFigureOut">
              <a:rPr lang="en-US" smtClean="0"/>
              <a:pPr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4500D1-E44B-4AAC-817A-20AFDF8750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7749A0D9-C176-4937-A24D-D1A2634D1701}" type="datetimeFigureOut">
              <a:rPr lang="en-US" smtClean="0"/>
              <a:pPr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44500D1-E44B-4AAC-817A-20AFDF8750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49A0D9-C176-4937-A24D-D1A2634D1701}" type="datetimeFigureOut">
              <a:rPr lang="en-US" smtClean="0"/>
              <a:pPr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4500D1-E44B-4AAC-817A-20AFDF8750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749A0D9-C176-4937-A24D-D1A2634D1701}" type="datetimeFigureOut">
              <a:rPr lang="en-US" smtClean="0"/>
              <a:pPr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144500D1-E44B-4AAC-817A-20AFDF8750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49A0D9-C176-4937-A24D-D1A2634D1701}" type="datetimeFigureOut">
              <a:rPr lang="en-US" smtClean="0"/>
              <a:pPr/>
              <a:t>10/23/2020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4500D1-E44B-4AAC-817A-20AFDF8750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49A0D9-C176-4937-A24D-D1A2634D1701}" type="datetimeFigureOut">
              <a:rPr lang="en-US" smtClean="0"/>
              <a:pPr/>
              <a:t>10/23/2020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4500D1-E44B-4AAC-817A-20AFDF8750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49A0D9-C176-4937-A24D-D1A2634D1701}" type="datetimeFigureOut">
              <a:rPr lang="en-US" smtClean="0"/>
              <a:pPr/>
              <a:t>10/23/2020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4500D1-E44B-4AAC-817A-20AFDF8750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749A0D9-C176-4937-A24D-D1A2634D1701}" type="datetimeFigureOut">
              <a:rPr lang="en-US" smtClean="0"/>
              <a:pPr/>
              <a:t>10/23/2020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4500D1-E44B-4AAC-817A-20AFDF8750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49A0D9-C176-4937-A24D-D1A2634D1701}" type="datetimeFigureOut">
              <a:rPr lang="en-US" smtClean="0"/>
              <a:pPr/>
              <a:t>10/23/2020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4500D1-E44B-4AAC-817A-20AFDF8750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49A0D9-C176-4937-A24D-D1A2634D1701}" type="datetimeFigureOut">
              <a:rPr lang="en-US" smtClean="0"/>
              <a:pPr/>
              <a:t>10/23/2020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4500D1-E44B-4AAC-817A-20AFDF87500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7749A0D9-C176-4937-A24D-D1A2634D1701}" type="datetimeFigureOut">
              <a:rPr lang="en-US" smtClean="0"/>
              <a:pPr/>
              <a:t>10/23/2020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44500D1-E44B-4AAC-817A-20AFDF87500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eg"/><Relationship Id="rId3" Type="http://schemas.openxmlformats.org/officeDocument/2006/relationships/image" Target="../media/image14.jpeg"/><Relationship Id="rId7" Type="http://schemas.openxmlformats.org/officeDocument/2006/relationships/image" Target="../media/image18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Relationship Id="rId9" Type="http://schemas.openxmlformats.org/officeDocument/2006/relationships/image" Target="../media/image20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Focus 3 unit 1.1</a:t>
            </a:r>
            <a:br>
              <a:rPr lang="en-US" dirty="0" smtClean="0"/>
            </a:br>
            <a:r>
              <a:rPr lang="en-US" dirty="0" smtClean="0"/>
              <a:t>looks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With teacher Sara </a:t>
            </a:r>
            <a:r>
              <a:rPr lang="en-US" dirty="0" err="1" smtClean="0"/>
              <a:t>Milos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7696200" cy="6455736"/>
          </a:xfrm>
        </p:spPr>
        <p:txBody>
          <a:bodyPr/>
          <a:lstStyle/>
          <a:p>
            <a:pPr algn="ctr"/>
            <a:endParaRPr lang="sr-Latn-ME" dirty="0" smtClean="0"/>
          </a:p>
          <a:p>
            <a:pPr algn="ctr"/>
            <a:endParaRPr lang="sr-Latn-ME" dirty="0" smtClean="0"/>
          </a:p>
          <a:p>
            <a:pPr algn="ctr"/>
            <a:endParaRPr lang="sr-Latn-ME" dirty="0" smtClean="0"/>
          </a:p>
          <a:p>
            <a:pPr algn="ctr"/>
            <a:endParaRPr lang="sr-Latn-ME" dirty="0" smtClean="0"/>
          </a:p>
          <a:p>
            <a:pPr algn="ctr"/>
            <a:endParaRPr lang="sr-Latn-ME" dirty="0" smtClean="0"/>
          </a:p>
          <a:p>
            <a:pPr algn="ctr"/>
            <a:endParaRPr lang="sr-Latn-ME" dirty="0" smtClean="0"/>
          </a:p>
          <a:p>
            <a:pPr algn="ctr"/>
            <a:r>
              <a:rPr lang="sr-Latn-ME" dirty="0" smtClean="0"/>
              <a:t>Homework</a:t>
            </a:r>
          </a:p>
          <a:p>
            <a:pPr algn="ctr"/>
            <a:r>
              <a:rPr lang="sr-Latn-ME" dirty="0" smtClean="0"/>
              <a:t>Workbook page 8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46575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vocabulary FOR PERSONALITY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57232"/>
            <a:ext cx="8072462" cy="600076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1800" b="1" dirty="0" err="1" smtClean="0"/>
              <a:t>Kada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opisujemo</a:t>
            </a:r>
            <a:r>
              <a:rPr lang="en-US" sz="1800" b="1" dirty="0" smtClean="0"/>
              <a:t> ne</a:t>
            </a:r>
            <a:r>
              <a:rPr lang="sr-Latn-ME" sz="1800" b="1" dirty="0" smtClean="0"/>
              <a:t>čiju ličnost, koristimo pridjeve kao što su:</a:t>
            </a:r>
          </a:p>
          <a:p>
            <a:pPr>
              <a:buNone/>
            </a:pPr>
            <a:endParaRPr lang="en-US" sz="1800" b="1" dirty="0" smtClean="0"/>
          </a:p>
          <a:p>
            <a:r>
              <a:rPr lang="en-US" sz="1800" b="1" dirty="0" smtClean="0"/>
              <a:t>Charming</a:t>
            </a:r>
            <a:r>
              <a:rPr lang="en-US" sz="1800" dirty="0" smtClean="0"/>
              <a:t> – </a:t>
            </a:r>
            <a:r>
              <a:rPr lang="en-US" sz="1800" i="1" dirty="0" smtClean="0"/>
              <a:t>pleasant or attractive </a:t>
            </a:r>
            <a:r>
              <a:rPr lang="en-US" sz="1800" dirty="0" smtClean="0"/>
              <a:t>– </a:t>
            </a:r>
            <a:r>
              <a:rPr lang="sr-Latn-ME" sz="1800" b="1" dirty="0" smtClean="0"/>
              <a:t>šarmantan, privlačan</a:t>
            </a:r>
            <a:endParaRPr lang="en-US" sz="1800" b="1" dirty="0" smtClean="0"/>
          </a:p>
          <a:p>
            <a:r>
              <a:rPr lang="en-US" sz="1800" dirty="0" smtClean="0">
                <a:latin typeface="Andalus" pitchFamily="18" charset="-78"/>
                <a:cs typeface="Andalus" pitchFamily="18" charset="-78"/>
              </a:rPr>
              <a:t>I had dinner with my friend and his </a:t>
            </a:r>
            <a:r>
              <a:rPr lang="en-US" sz="1800" b="1" i="1" u="sng" dirty="0" smtClean="0">
                <a:latin typeface="Andalus" pitchFamily="18" charset="-78"/>
                <a:cs typeface="Andalus" pitchFamily="18" charset="-78"/>
              </a:rPr>
              <a:t>charming </a:t>
            </a:r>
            <a:r>
              <a:rPr lang="en-US" sz="1800" dirty="0" smtClean="0">
                <a:latin typeface="Andalus" pitchFamily="18" charset="-78"/>
                <a:cs typeface="Andalus" pitchFamily="18" charset="-78"/>
              </a:rPr>
              <a:t> wife.</a:t>
            </a:r>
          </a:p>
          <a:p>
            <a:pPr>
              <a:buNone/>
            </a:pPr>
            <a:endParaRPr lang="en-US" sz="1800" b="1" dirty="0" smtClean="0">
              <a:latin typeface="Andalus" pitchFamily="18" charset="-78"/>
              <a:cs typeface="Andalus" pitchFamily="18" charset="-78"/>
            </a:endParaRPr>
          </a:p>
          <a:p>
            <a:r>
              <a:rPr lang="en-US" sz="1800" b="1" dirty="0" smtClean="0"/>
              <a:t>Mischievous</a:t>
            </a:r>
            <a:r>
              <a:rPr lang="en-US" sz="1800" dirty="0" smtClean="0"/>
              <a:t> – </a:t>
            </a:r>
            <a:r>
              <a:rPr lang="sr-Latn-ME" sz="1800" i="1" dirty="0" smtClean="0"/>
              <a:t>able to cause trouble in a playful way </a:t>
            </a:r>
            <a:r>
              <a:rPr lang="sr-Latn-ME" sz="1800" dirty="0" smtClean="0"/>
              <a:t>– </a:t>
            </a:r>
            <a:r>
              <a:rPr lang="sr-Latn-ME" sz="1800" b="1" dirty="0" smtClean="0"/>
              <a:t>nestašan</a:t>
            </a:r>
            <a:endParaRPr lang="en-US" sz="1800" b="1" dirty="0" smtClean="0"/>
          </a:p>
          <a:p>
            <a:r>
              <a:rPr lang="en-US" sz="1800" dirty="0" smtClean="0">
                <a:latin typeface="Andalus" pitchFamily="18" charset="-78"/>
                <a:cs typeface="Andalus" pitchFamily="18" charset="-78"/>
              </a:rPr>
              <a:t>Their sons are noisy and</a:t>
            </a:r>
            <a:r>
              <a:rPr lang="en-US" sz="1800" b="1" i="1" u="sng" dirty="0" smtClean="0">
                <a:latin typeface="Andalus" pitchFamily="18" charset="-78"/>
                <a:cs typeface="Andalus" pitchFamily="18" charset="-78"/>
              </a:rPr>
              <a:t> mischievous</a:t>
            </a:r>
          </a:p>
          <a:p>
            <a:pPr>
              <a:buNone/>
            </a:pPr>
            <a:endParaRPr lang="en-US" sz="1800" b="1" dirty="0" smtClean="0"/>
          </a:p>
          <a:p>
            <a:r>
              <a:rPr lang="en-US" sz="1800" b="1" dirty="0" smtClean="0"/>
              <a:t>Fascinating – </a:t>
            </a:r>
            <a:r>
              <a:rPr lang="sr-Latn-ME" sz="1800" i="1" dirty="0" smtClean="0"/>
              <a:t>extremly interesting </a:t>
            </a:r>
            <a:r>
              <a:rPr lang="sr-Latn-ME" sz="1800" b="1" dirty="0" smtClean="0"/>
              <a:t>– očaravajući</a:t>
            </a:r>
            <a:endParaRPr lang="en-US" sz="1800" b="1" dirty="0" smtClean="0"/>
          </a:p>
          <a:p>
            <a:r>
              <a:rPr lang="en-US" sz="1800" i="1" dirty="0" smtClean="0">
                <a:latin typeface="Andalus" pitchFamily="18" charset="-78"/>
                <a:cs typeface="Andalus" pitchFamily="18" charset="-78"/>
              </a:rPr>
              <a:t>I think the movie was </a:t>
            </a:r>
            <a:r>
              <a:rPr lang="en-US" sz="1800" b="1" i="1" u="sng" dirty="0" smtClean="0">
                <a:latin typeface="Andalus" pitchFamily="18" charset="-78"/>
                <a:cs typeface="Andalus" pitchFamily="18" charset="-78"/>
              </a:rPr>
              <a:t>fascinating.</a:t>
            </a:r>
          </a:p>
          <a:p>
            <a:endParaRPr lang="en-US" sz="1800" b="1" dirty="0" smtClean="0"/>
          </a:p>
          <a:p>
            <a:r>
              <a:rPr lang="en-US" sz="1800" b="1" dirty="0" smtClean="0"/>
              <a:t>Creative</a:t>
            </a:r>
            <a:r>
              <a:rPr lang="en-US" sz="1800" dirty="0" smtClean="0"/>
              <a:t> – </a:t>
            </a:r>
            <a:r>
              <a:rPr lang="sr-Latn-ME" sz="1800" i="1" dirty="0" smtClean="0"/>
              <a:t>having original ideas to create something </a:t>
            </a:r>
            <a:r>
              <a:rPr lang="sr-Latn-ME" sz="1800" dirty="0" smtClean="0"/>
              <a:t>–</a:t>
            </a:r>
            <a:r>
              <a:rPr lang="sr-Latn-ME" sz="1800" b="1" dirty="0" smtClean="0"/>
              <a:t> kreativan</a:t>
            </a:r>
            <a:endParaRPr lang="en-US" sz="1800" b="1" dirty="0" smtClean="0"/>
          </a:p>
          <a:p>
            <a:r>
              <a:rPr lang="en-US" sz="1800" dirty="0" smtClean="0">
                <a:latin typeface="Andalus" pitchFamily="18" charset="-78"/>
                <a:cs typeface="Andalus" pitchFamily="18" charset="-78"/>
              </a:rPr>
              <a:t>This fashion designer is a </a:t>
            </a:r>
            <a:r>
              <a:rPr lang="en-US" sz="1800" b="1" i="1" u="sng" dirty="0" smtClean="0">
                <a:latin typeface="Andalus" pitchFamily="18" charset="-78"/>
                <a:cs typeface="Andalus" pitchFamily="18" charset="-78"/>
              </a:rPr>
              <a:t>creative</a:t>
            </a:r>
            <a:r>
              <a:rPr lang="en-US" sz="1800" i="1" dirty="0" smtClean="0">
                <a:latin typeface="Andalus" pitchFamily="18" charset="-78"/>
                <a:cs typeface="Andalus" pitchFamily="18" charset="-78"/>
              </a:rPr>
              <a:t>  genius.</a:t>
            </a:r>
            <a:endParaRPr lang="en-US" sz="1800" dirty="0" smtClean="0">
              <a:latin typeface="Andalus" pitchFamily="18" charset="-78"/>
              <a:cs typeface="Andalus" pitchFamily="18" charset="-78"/>
            </a:endParaRPr>
          </a:p>
          <a:p>
            <a:endParaRPr lang="en-US" sz="1800" b="1" dirty="0" smtClean="0"/>
          </a:p>
          <a:p>
            <a:r>
              <a:rPr lang="en-US" sz="1700" b="1" dirty="0" smtClean="0"/>
              <a:t>Imaginative</a:t>
            </a:r>
            <a:r>
              <a:rPr lang="en-US" sz="1700" dirty="0" smtClean="0"/>
              <a:t> - </a:t>
            </a:r>
            <a:r>
              <a:rPr lang="en-US" sz="1700" i="1" dirty="0" smtClean="0"/>
              <a:t>good at thinking of new, original, and clever</a:t>
            </a:r>
            <a:r>
              <a:rPr lang="sr-Latn-ME" sz="1700" i="1" dirty="0" smtClean="0"/>
              <a:t> </a:t>
            </a:r>
            <a:r>
              <a:rPr lang="en-US" sz="1700" i="1" dirty="0" smtClean="0"/>
              <a:t>ideas</a:t>
            </a:r>
            <a:r>
              <a:rPr lang="sr-Latn-ME" sz="1700" i="1" dirty="0" smtClean="0"/>
              <a:t> –</a:t>
            </a:r>
            <a:r>
              <a:rPr lang="sr-Latn-ME" sz="1700" b="1" i="1" dirty="0" smtClean="0"/>
              <a:t> </a:t>
            </a:r>
            <a:r>
              <a:rPr lang="sr-Latn-ME" sz="1700" b="1" dirty="0" smtClean="0"/>
              <a:t>maštovit</a:t>
            </a:r>
          </a:p>
          <a:p>
            <a:r>
              <a:rPr lang="sr-Latn-ME" sz="1700" dirty="0" smtClean="0">
                <a:latin typeface="Andalus" pitchFamily="18" charset="-78"/>
                <a:cs typeface="Andalus" pitchFamily="18" charset="-78"/>
              </a:rPr>
              <a:t>Tolkien is a very</a:t>
            </a:r>
            <a:r>
              <a:rPr lang="sr-Latn-ME" sz="1700" b="1" i="1" u="sng" dirty="0" smtClean="0">
                <a:latin typeface="Andalus" pitchFamily="18" charset="-78"/>
                <a:cs typeface="Andalus" pitchFamily="18" charset="-78"/>
              </a:rPr>
              <a:t> imaginative  </a:t>
            </a:r>
            <a:r>
              <a:rPr lang="sr-Latn-ME" sz="1700" dirty="0" smtClean="0">
                <a:latin typeface="Andalus" pitchFamily="18" charset="-78"/>
                <a:cs typeface="Andalus" pitchFamily="18" charset="-78"/>
              </a:rPr>
              <a:t>writer</a:t>
            </a:r>
            <a:r>
              <a:rPr lang="sr-Latn-ME" sz="1600" dirty="0" smtClean="0"/>
              <a:t>. He wrote The lord of the rings.</a:t>
            </a:r>
            <a:endParaRPr lang="en-US" sz="1600" dirty="0" smtClean="0"/>
          </a:p>
          <a:p>
            <a:endParaRPr lang="en-US" sz="1600" dirty="0" smtClean="0"/>
          </a:p>
          <a:p>
            <a:r>
              <a:rPr lang="en-US" sz="1800" b="1" dirty="0" smtClean="0"/>
              <a:t>Sophisticated</a:t>
            </a:r>
            <a:r>
              <a:rPr lang="en-US" sz="1800" dirty="0" smtClean="0"/>
              <a:t> – </a:t>
            </a:r>
            <a:r>
              <a:rPr lang="sr-Latn-ME" sz="1800" i="1" dirty="0" smtClean="0"/>
              <a:t>having good knowledge of culture and fashion </a:t>
            </a:r>
            <a:r>
              <a:rPr lang="sr-Latn-ME" sz="1800" dirty="0" smtClean="0"/>
              <a:t>– </a:t>
            </a:r>
            <a:r>
              <a:rPr lang="sr-Latn-ME" sz="1800" b="1" dirty="0" smtClean="0"/>
              <a:t>prefinjen</a:t>
            </a:r>
            <a:endParaRPr lang="en-US" sz="1800" b="1" dirty="0" smtClean="0"/>
          </a:p>
          <a:p>
            <a:r>
              <a:rPr lang="en-US" sz="1900" i="1" dirty="0" smtClean="0">
                <a:latin typeface="Andalus" pitchFamily="18" charset="-78"/>
                <a:cs typeface="Andalus" pitchFamily="18" charset="-78"/>
              </a:rPr>
              <a:t>-</a:t>
            </a:r>
            <a:r>
              <a:rPr lang="sr-Latn-ME" sz="1900" i="1" dirty="0" smtClean="0">
                <a:latin typeface="Andalus" pitchFamily="18" charset="-78"/>
                <a:cs typeface="Andalus" pitchFamily="18" charset="-78"/>
              </a:rPr>
              <a:t>Ania knows a lot about art and fashion. She is very </a:t>
            </a:r>
            <a:r>
              <a:rPr lang="sr-Latn-ME" sz="1900" b="1" i="1" u="sng" dirty="0" smtClean="0">
                <a:latin typeface="Andalus" pitchFamily="18" charset="-78"/>
                <a:cs typeface="Andalus" pitchFamily="18" charset="-78"/>
              </a:rPr>
              <a:t>sophisticated.</a:t>
            </a:r>
            <a:endParaRPr lang="en-US" sz="1900" b="1" i="1" u="sng" dirty="0" smtClean="0">
              <a:latin typeface="Andalus" pitchFamily="18" charset="-78"/>
              <a:cs typeface="Andalus" pitchFamily="18" charset="-78"/>
            </a:endParaRPr>
          </a:p>
          <a:p>
            <a:pPr>
              <a:buNone/>
            </a:pPr>
            <a:endParaRPr lang="en-US" sz="1600" b="1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8143900" cy="6858000"/>
          </a:xfrm>
        </p:spPr>
        <p:txBody>
          <a:bodyPr>
            <a:normAutofit/>
          </a:bodyPr>
          <a:lstStyle/>
          <a:p>
            <a:r>
              <a:rPr lang="en-US" sz="1800" b="1" dirty="0" smtClean="0"/>
              <a:t>Caring </a:t>
            </a:r>
            <a:r>
              <a:rPr lang="en-US" sz="1800" dirty="0" smtClean="0"/>
              <a:t>– </a:t>
            </a:r>
            <a:r>
              <a:rPr lang="sr-Latn-ME" sz="1800" i="1" dirty="0" smtClean="0"/>
              <a:t>showing kindeness and concern for others - </a:t>
            </a:r>
            <a:r>
              <a:rPr lang="sr-Latn-ME" sz="1800" dirty="0" smtClean="0"/>
              <a:t>brižljiv</a:t>
            </a:r>
            <a:endParaRPr lang="en-US" sz="1800" dirty="0" smtClean="0"/>
          </a:p>
          <a:p>
            <a:r>
              <a:rPr lang="en-US" sz="1800" dirty="0" smtClean="0">
                <a:latin typeface="Andalus" pitchFamily="18" charset="-78"/>
                <a:cs typeface="Andalus" pitchFamily="18" charset="-78"/>
              </a:rPr>
              <a:t>-J</a:t>
            </a:r>
            <a:r>
              <a:rPr lang="sr-Latn-ME" sz="1800" dirty="0" smtClean="0">
                <a:latin typeface="Andalus" pitchFamily="18" charset="-78"/>
                <a:cs typeface="Andalus" pitchFamily="18" charset="-78"/>
              </a:rPr>
              <a:t>ohn always thinks about my needs. He is so </a:t>
            </a:r>
            <a:r>
              <a:rPr lang="sr-Latn-ME" sz="1800" b="1" i="1" u="sng" dirty="0" smtClean="0">
                <a:latin typeface="Andalus" pitchFamily="18" charset="-78"/>
                <a:cs typeface="Andalus" pitchFamily="18" charset="-78"/>
              </a:rPr>
              <a:t>caring.</a:t>
            </a:r>
            <a:endParaRPr lang="en-US" sz="1800" b="1" i="1" u="sng" dirty="0" smtClean="0">
              <a:latin typeface="Andalus" pitchFamily="18" charset="-78"/>
              <a:cs typeface="Andalus" pitchFamily="18" charset="-78"/>
            </a:endParaRPr>
          </a:p>
          <a:p>
            <a:pPr>
              <a:buNone/>
            </a:pPr>
            <a:endParaRPr lang="en-US" sz="1800" b="1" dirty="0" smtClean="0"/>
          </a:p>
          <a:p>
            <a:r>
              <a:rPr lang="en-US" sz="1800" b="1" dirty="0" smtClean="0"/>
              <a:t>Adventurous </a:t>
            </a:r>
            <a:r>
              <a:rPr lang="en-US" sz="1800" dirty="0" smtClean="0"/>
              <a:t>-</a:t>
            </a:r>
            <a:r>
              <a:rPr lang="sr-Latn-ME" sz="1800" dirty="0" smtClean="0"/>
              <a:t> </a:t>
            </a:r>
            <a:r>
              <a:rPr lang="en-US" sz="1800" i="1" dirty="0" smtClean="0"/>
              <a:t>willing to take risks or to try out new</a:t>
            </a:r>
            <a:r>
              <a:rPr lang="sr-Latn-ME" sz="1800" i="1" dirty="0" smtClean="0"/>
              <a:t> ideas – </a:t>
            </a:r>
            <a:r>
              <a:rPr lang="sr-Latn-ME" sz="1800" dirty="0" smtClean="0"/>
              <a:t>avanturistički, hrabar</a:t>
            </a:r>
            <a:r>
              <a:rPr lang="en-US" sz="1800" dirty="0" smtClean="0"/>
              <a:t> </a:t>
            </a:r>
          </a:p>
          <a:p>
            <a:r>
              <a:rPr lang="en-US" sz="1800" dirty="0" smtClean="0">
                <a:latin typeface="Andalus" pitchFamily="18" charset="-78"/>
                <a:cs typeface="Andalus" pitchFamily="18" charset="-78"/>
              </a:rPr>
              <a:t>-</a:t>
            </a:r>
            <a:r>
              <a:rPr lang="sr-Latn-ME" sz="1800" dirty="0" smtClean="0">
                <a:latin typeface="Andalus" pitchFamily="18" charset="-78"/>
                <a:cs typeface="Andalus" pitchFamily="18" charset="-78"/>
              </a:rPr>
              <a:t>Lisa </a:t>
            </a:r>
            <a:r>
              <a:rPr lang="en-US" sz="1800" dirty="0" smtClean="0">
                <a:latin typeface="Andalus" pitchFamily="18" charset="-78"/>
                <a:cs typeface="Andalus" pitchFamily="18" charset="-78"/>
              </a:rPr>
              <a:t>likes traveling. She’s very </a:t>
            </a:r>
            <a:r>
              <a:rPr lang="en-US" sz="1800" b="1" i="1" u="sng" dirty="0" smtClean="0">
                <a:latin typeface="Andalus" pitchFamily="18" charset="-78"/>
                <a:cs typeface="Andalus" pitchFamily="18" charset="-78"/>
              </a:rPr>
              <a:t>adventurous</a:t>
            </a:r>
            <a:r>
              <a:rPr lang="en-US" sz="1800" b="1" i="1" u="sng" dirty="0" smtClean="0">
                <a:latin typeface="Consolas" pitchFamily="49" charset="0"/>
                <a:cs typeface="Consolas" pitchFamily="49" charset="0"/>
              </a:rPr>
              <a:t>.</a:t>
            </a:r>
          </a:p>
          <a:p>
            <a:pPr>
              <a:buNone/>
            </a:pPr>
            <a:endParaRPr lang="en-US" sz="1800" b="1" i="1" dirty="0" smtClean="0"/>
          </a:p>
          <a:p>
            <a:r>
              <a:rPr lang="en-US" sz="1800" b="1" dirty="0" smtClean="0"/>
              <a:t>Immature </a:t>
            </a:r>
            <a:r>
              <a:rPr lang="en-US" sz="1800" dirty="0" smtClean="0"/>
              <a:t>–</a:t>
            </a:r>
            <a:r>
              <a:rPr lang="sr-Latn-ME" sz="1800" dirty="0" smtClean="0"/>
              <a:t> </a:t>
            </a:r>
            <a:r>
              <a:rPr lang="sr-Latn-ME" sz="1800" i="1" dirty="0" smtClean="0"/>
              <a:t>childish</a:t>
            </a:r>
            <a:r>
              <a:rPr lang="sr-Latn-ME" sz="1800" dirty="0" smtClean="0"/>
              <a:t> – nezreo, djetinjast </a:t>
            </a:r>
            <a:endParaRPr lang="en-US" sz="1800" dirty="0" smtClean="0"/>
          </a:p>
          <a:p>
            <a:r>
              <a:rPr lang="en-US" sz="1800" dirty="0" smtClean="0">
                <a:latin typeface="Andalus" pitchFamily="18" charset="-78"/>
                <a:cs typeface="Andalus" pitchFamily="18" charset="-78"/>
              </a:rPr>
              <a:t>-Stop being so silly and </a:t>
            </a:r>
            <a:r>
              <a:rPr lang="en-US" sz="1800" b="1" i="1" u="sng" dirty="0" smtClean="0">
                <a:latin typeface="Andalus" pitchFamily="18" charset="-78"/>
                <a:cs typeface="Andalus" pitchFamily="18" charset="-78"/>
              </a:rPr>
              <a:t>immature</a:t>
            </a:r>
            <a:r>
              <a:rPr lang="en-US" sz="1800" dirty="0" smtClean="0">
                <a:latin typeface="Andalus" pitchFamily="18" charset="-78"/>
                <a:cs typeface="Andalus" pitchFamily="18" charset="-78"/>
              </a:rPr>
              <a:t>, Chris</a:t>
            </a:r>
            <a:r>
              <a:rPr lang="sr-Latn-ME" sz="1800" dirty="0" smtClean="0">
                <a:latin typeface="Andalus" pitchFamily="18" charset="-78"/>
                <a:cs typeface="Andalus" pitchFamily="18" charset="-78"/>
              </a:rPr>
              <a:t>.</a:t>
            </a:r>
            <a:endParaRPr lang="en-US" sz="1800" dirty="0" smtClean="0">
              <a:latin typeface="Andalus" pitchFamily="18" charset="-78"/>
              <a:cs typeface="Andalus" pitchFamily="18" charset="-78"/>
            </a:endParaRPr>
          </a:p>
          <a:p>
            <a:endParaRPr lang="sr-Latn-ME" sz="1800" dirty="0" smtClean="0">
              <a:latin typeface="Andalus" pitchFamily="18" charset="-78"/>
              <a:cs typeface="Andalus" pitchFamily="18" charset="-78"/>
            </a:endParaRPr>
          </a:p>
          <a:p>
            <a:r>
              <a:rPr lang="en-US" sz="1800" dirty="0" smtClean="0"/>
              <a:t>C</a:t>
            </a:r>
            <a:r>
              <a:rPr lang="sr-Latn-ME" sz="1800" dirty="0" smtClean="0"/>
              <a:t>heeky – </a:t>
            </a:r>
            <a:r>
              <a:rPr lang="sr-Latn-ME" sz="1800" i="1" dirty="0" smtClean="0"/>
              <a:t>slightly rude or showing no respect – </a:t>
            </a:r>
            <a:r>
              <a:rPr lang="sr-Latn-ME" sz="1800" dirty="0" smtClean="0"/>
              <a:t>drzak</a:t>
            </a:r>
            <a:endParaRPr lang="en-US" sz="1800" dirty="0" smtClean="0"/>
          </a:p>
          <a:p>
            <a:r>
              <a:rPr lang="en-US" sz="1800" i="1" dirty="0" smtClean="0">
                <a:latin typeface="Andalus" pitchFamily="18" charset="-78"/>
                <a:cs typeface="Andalus" pitchFamily="18" charset="-78"/>
              </a:rPr>
              <a:t>She has got such a </a:t>
            </a:r>
            <a:r>
              <a:rPr lang="en-US" sz="1800" b="1" i="1" u="sng" dirty="0" smtClean="0">
                <a:latin typeface="Andalus" pitchFamily="18" charset="-78"/>
                <a:cs typeface="Andalus" pitchFamily="18" charset="-78"/>
              </a:rPr>
              <a:t>cheeky</a:t>
            </a:r>
            <a:r>
              <a:rPr lang="en-US" sz="1800" i="1" dirty="0" smtClean="0">
                <a:latin typeface="Andalus" pitchFamily="18" charset="-78"/>
                <a:cs typeface="Andalus" pitchFamily="18" charset="-78"/>
              </a:rPr>
              <a:t> smile.</a:t>
            </a:r>
          </a:p>
          <a:p>
            <a:endParaRPr lang="en-US" sz="1800" i="1" dirty="0" smtClean="0">
              <a:latin typeface="Andalus" pitchFamily="18" charset="-78"/>
              <a:cs typeface="Andalus" pitchFamily="18" charset="-78"/>
            </a:endParaRPr>
          </a:p>
          <a:p>
            <a:r>
              <a:rPr lang="en-US" sz="1800" dirty="0" smtClean="0">
                <a:cs typeface="Andalus" pitchFamily="18" charset="-78"/>
              </a:rPr>
              <a:t>Hard-working – </a:t>
            </a:r>
            <a:r>
              <a:rPr lang="sr-Latn-ME" sz="1800" i="1" dirty="0" smtClean="0">
                <a:cs typeface="Andalus" pitchFamily="18" charset="-78"/>
              </a:rPr>
              <a:t>always doing a lot of work- </a:t>
            </a:r>
            <a:r>
              <a:rPr lang="sr-Latn-ME" sz="1800" dirty="0" smtClean="0">
                <a:cs typeface="Andalus" pitchFamily="18" charset="-78"/>
              </a:rPr>
              <a:t>vrijedan/vrijedna</a:t>
            </a:r>
          </a:p>
          <a:p>
            <a:r>
              <a:rPr lang="sr-Latn-ME" sz="1800" i="1" dirty="0" smtClean="0">
                <a:latin typeface="Andalus" pitchFamily="18" charset="-78"/>
                <a:cs typeface="Andalus" pitchFamily="18" charset="-78"/>
              </a:rPr>
              <a:t>She was always very hard-working at school.</a:t>
            </a:r>
            <a:endParaRPr lang="en-US" sz="1800" i="1" dirty="0" smtClean="0">
              <a:latin typeface="Andalus" pitchFamily="18" charset="-78"/>
              <a:cs typeface="Andalus" pitchFamily="18" charset="-78"/>
            </a:endParaRPr>
          </a:p>
          <a:p>
            <a:pPr>
              <a:buNone/>
            </a:pPr>
            <a:endParaRPr lang="sr-Latn-ME" sz="1800" dirty="0" smtClean="0">
              <a:latin typeface="+mj-lt"/>
              <a:cs typeface="Andalus" pitchFamily="18" charset="-78"/>
            </a:endParaRPr>
          </a:p>
          <a:p>
            <a:pPr>
              <a:buNone/>
            </a:pPr>
            <a:r>
              <a:rPr lang="sr-Latn-ME" sz="1800" dirty="0" smtClean="0">
                <a:latin typeface="+mj-lt"/>
                <a:cs typeface="Andalus" pitchFamily="18" charset="-78"/>
              </a:rPr>
              <a:t>Pridjevi koji se sastoje od dvije ili više riječi, kao što su </a:t>
            </a:r>
            <a:r>
              <a:rPr lang="sr-Latn-ME" sz="1800" u="sng" dirty="0" smtClean="0">
                <a:latin typeface="+mj-lt"/>
                <a:cs typeface="Andalus" pitchFamily="18" charset="-78"/>
              </a:rPr>
              <a:t>hard-working, good-looking </a:t>
            </a:r>
            <a:r>
              <a:rPr lang="en-US" sz="1800" dirty="0" smtClean="0">
                <a:latin typeface="+mj-lt"/>
                <a:cs typeface="Andalus" pitchFamily="18" charset="-78"/>
              </a:rPr>
              <a:t> se </a:t>
            </a:r>
            <a:r>
              <a:rPr lang="en-US" sz="1800" dirty="0" err="1" smtClean="0">
                <a:latin typeface="+mj-lt"/>
                <a:cs typeface="Andalus" pitchFamily="18" charset="-78"/>
              </a:rPr>
              <a:t>nazivaju</a:t>
            </a:r>
            <a:r>
              <a:rPr lang="en-US" sz="1800" dirty="0" smtClean="0">
                <a:latin typeface="+mj-lt"/>
                <a:cs typeface="Andalus" pitchFamily="18" charset="-78"/>
              </a:rPr>
              <a:t> </a:t>
            </a:r>
            <a:r>
              <a:rPr lang="en-US" sz="1800" dirty="0" err="1" smtClean="0">
                <a:latin typeface="+mj-lt"/>
                <a:cs typeface="Andalus" pitchFamily="18" charset="-78"/>
              </a:rPr>
              <a:t>slo</a:t>
            </a:r>
            <a:r>
              <a:rPr lang="sr-Latn-ME" sz="1800" dirty="0" smtClean="0">
                <a:latin typeface="+mj-lt"/>
                <a:cs typeface="Andalus" pitchFamily="18" charset="-78"/>
              </a:rPr>
              <a:t>ž</a:t>
            </a:r>
            <a:r>
              <a:rPr lang="en-US" sz="1800" dirty="0" err="1" smtClean="0">
                <a:latin typeface="+mj-lt"/>
                <a:cs typeface="Andalus" pitchFamily="18" charset="-78"/>
              </a:rPr>
              <a:t>eni</a:t>
            </a:r>
            <a:r>
              <a:rPr lang="en-US" sz="1800" dirty="0" smtClean="0">
                <a:latin typeface="+mj-lt"/>
                <a:cs typeface="Andalus" pitchFamily="18" charset="-78"/>
              </a:rPr>
              <a:t> </a:t>
            </a:r>
            <a:r>
              <a:rPr lang="en-US" sz="1800" dirty="0" err="1" smtClean="0">
                <a:latin typeface="+mj-lt"/>
                <a:cs typeface="Andalus" pitchFamily="18" charset="-78"/>
              </a:rPr>
              <a:t>pridjevi</a:t>
            </a:r>
            <a:r>
              <a:rPr lang="sr-Latn-ME" sz="1800" dirty="0" smtClean="0">
                <a:latin typeface="+mj-lt"/>
                <a:cs typeface="Andalus" pitchFamily="18" charset="-78"/>
              </a:rPr>
              <a:t> </a:t>
            </a:r>
            <a:r>
              <a:rPr lang="en-US" sz="1800" dirty="0" smtClean="0">
                <a:latin typeface="+mj-lt"/>
                <a:cs typeface="Andalus" pitchFamily="18" charset="-78"/>
              </a:rPr>
              <a:t>(compound adjectives)</a:t>
            </a:r>
          </a:p>
          <a:p>
            <a:pPr>
              <a:buNone/>
            </a:pPr>
            <a:endParaRPr lang="sr-Latn-ME" sz="1800" dirty="0" smtClean="0">
              <a:latin typeface="+mj-lt"/>
              <a:cs typeface="Andalus" pitchFamily="18" charset="-78"/>
            </a:endParaRPr>
          </a:p>
          <a:p>
            <a:pPr>
              <a:buNone/>
            </a:pPr>
            <a:endParaRPr lang="en-US" sz="3200" b="1" i="1" dirty="0" smtClean="0">
              <a:latin typeface="Consolas" pitchFamily="49" charset="0"/>
              <a:cs typeface="Consolas" pitchFamily="49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3719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vocabulary for appearance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57232"/>
            <a:ext cx="8072462" cy="5857916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sr-Latn-ME" dirty="0" smtClean="0"/>
              <a:t>želimo da opišemo nečiji izgled koristimo pridjeve kao što su: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b="1" dirty="0" smtClean="0"/>
              <a:t>Gorgeous</a:t>
            </a:r>
            <a:r>
              <a:rPr lang="en-US" dirty="0" smtClean="0"/>
              <a:t> – </a:t>
            </a:r>
            <a:r>
              <a:rPr lang="en-US" i="1" dirty="0" smtClean="0"/>
              <a:t>beautiful; very attractive </a:t>
            </a:r>
            <a:r>
              <a:rPr lang="en-US" dirty="0" smtClean="0"/>
              <a:t>– </a:t>
            </a:r>
            <a:r>
              <a:rPr lang="en-US" dirty="0" err="1" smtClean="0"/>
              <a:t>divna</a:t>
            </a:r>
            <a:endParaRPr lang="en-US" dirty="0" smtClean="0"/>
          </a:p>
          <a:p>
            <a:pPr>
              <a:buNone/>
            </a:pP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My best friend is </a:t>
            </a:r>
            <a:r>
              <a:rPr lang="en-US" sz="2400" b="1" i="1" u="sng" dirty="0" smtClean="0">
                <a:latin typeface="Andalus" pitchFamily="18" charset="-78"/>
                <a:cs typeface="Andalus" pitchFamily="18" charset="-78"/>
              </a:rPr>
              <a:t>gorgeous</a:t>
            </a: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.</a:t>
            </a:r>
          </a:p>
          <a:p>
            <a:r>
              <a:rPr lang="en-US" b="1" dirty="0" smtClean="0"/>
              <a:t>Stylish</a:t>
            </a:r>
            <a:r>
              <a:rPr lang="en-US" dirty="0" smtClean="0"/>
              <a:t> – fashionably elegant and sophisticated – </a:t>
            </a:r>
            <a:r>
              <a:rPr lang="en-US" dirty="0" err="1" smtClean="0"/>
              <a:t>moderan</a:t>
            </a:r>
            <a:r>
              <a:rPr lang="en-US" dirty="0" smtClean="0"/>
              <a:t>,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modi</a:t>
            </a:r>
            <a:endParaRPr lang="en-US" dirty="0" smtClean="0"/>
          </a:p>
          <a:p>
            <a:pPr>
              <a:buNone/>
            </a:pPr>
            <a:r>
              <a:rPr lang="en-US" dirty="0" smtClean="0">
                <a:latin typeface="Andalus" pitchFamily="18" charset="-78"/>
                <a:cs typeface="Andalus" pitchFamily="18" charset="-78"/>
              </a:rPr>
              <a:t>She looks </a:t>
            </a:r>
            <a:r>
              <a:rPr lang="en-US" b="1" i="1" u="sng" dirty="0" smtClean="0">
                <a:latin typeface="Andalus" pitchFamily="18" charset="-78"/>
                <a:cs typeface="Andalus" pitchFamily="18" charset="-78"/>
              </a:rPr>
              <a:t>stylish</a:t>
            </a:r>
            <a:r>
              <a:rPr lang="en-US" dirty="0" smtClean="0">
                <a:latin typeface="Andalus" pitchFamily="18" charset="-78"/>
                <a:cs typeface="Andalus" pitchFamily="18" charset="-78"/>
              </a:rPr>
              <a:t>  in that dress.</a:t>
            </a:r>
          </a:p>
          <a:p>
            <a:r>
              <a:rPr lang="en-US" b="1" dirty="0" smtClean="0"/>
              <a:t>Blond</a:t>
            </a:r>
            <a:r>
              <a:rPr lang="en-US" dirty="0" smtClean="0"/>
              <a:t> - </a:t>
            </a:r>
            <a:r>
              <a:rPr lang="en-US" i="1" dirty="0" smtClean="0"/>
              <a:t>having hair of a fair or pale yellow </a:t>
            </a:r>
            <a:r>
              <a:rPr lang="en-US" i="1" dirty="0" err="1" smtClean="0"/>
              <a:t>colour</a:t>
            </a:r>
            <a:r>
              <a:rPr lang="en-US" i="1" dirty="0" smtClean="0"/>
              <a:t> – </a:t>
            </a:r>
            <a:r>
              <a:rPr lang="en-US" i="1" dirty="0" err="1" smtClean="0"/>
              <a:t>plavokosa</a:t>
            </a:r>
            <a:endParaRPr lang="en-US" i="1" dirty="0" smtClean="0"/>
          </a:p>
          <a:p>
            <a:pPr>
              <a:buNone/>
            </a:pPr>
            <a:r>
              <a:rPr lang="en-US" dirty="0" smtClean="0">
                <a:latin typeface="Andalus" pitchFamily="18" charset="-78"/>
                <a:cs typeface="Andalus" pitchFamily="18" charset="-78"/>
              </a:rPr>
              <a:t>My mum has a </a:t>
            </a:r>
            <a:r>
              <a:rPr lang="en-US" b="1" i="1" u="sng" dirty="0" smtClean="0">
                <a:latin typeface="Andalus" pitchFamily="18" charset="-78"/>
                <a:cs typeface="Andalus" pitchFamily="18" charset="-78"/>
              </a:rPr>
              <a:t>blond</a:t>
            </a:r>
            <a:r>
              <a:rPr lang="en-US" dirty="0" smtClean="0">
                <a:latin typeface="Andalus" pitchFamily="18" charset="-78"/>
                <a:cs typeface="Andalus" pitchFamily="18" charset="-78"/>
              </a:rPr>
              <a:t>  hair.</a:t>
            </a:r>
          </a:p>
          <a:p>
            <a:r>
              <a:rPr lang="en-US" b="1" dirty="0" smtClean="0"/>
              <a:t>Tall</a:t>
            </a:r>
            <a:r>
              <a:rPr lang="en-US" dirty="0" smtClean="0"/>
              <a:t> – </a:t>
            </a:r>
            <a:r>
              <a:rPr lang="en-US" i="1" dirty="0" smtClean="0"/>
              <a:t>high in stature </a:t>
            </a:r>
            <a:r>
              <a:rPr lang="en-US" dirty="0" smtClean="0"/>
              <a:t>– </a:t>
            </a:r>
            <a:r>
              <a:rPr lang="en-US" dirty="0" err="1" smtClean="0"/>
              <a:t>visok</a:t>
            </a:r>
            <a:endParaRPr lang="en-US" dirty="0" smtClean="0"/>
          </a:p>
          <a:p>
            <a:pPr>
              <a:buNone/>
            </a:pPr>
            <a:r>
              <a:rPr lang="en-US" dirty="0" smtClean="0">
                <a:latin typeface="Andalus" pitchFamily="18" charset="-78"/>
                <a:cs typeface="Andalus" pitchFamily="18" charset="-78"/>
              </a:rPr>
              <a:t>Montenegrins are considered to be </a:t>
            </a:r>
            <a:r>
              <a:rPr lang="en-US" b="1" i="1" u="sng" dirty="0" smtClean="0">
                <a:latin typeface="Andalus" pitchFamily="18" charset="-78"/>
                <a:cs typeface="Andalus" pitchFamily="18" charset="-78"/>
              </a:rPr>
              <a:t>tall.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239000" cy="642958"/>
          </a:xfrm>
        </p:spPr>
        <p:txBody>
          <a:bodyPr/>
          <a:lstStyle/>
          <a:p>
            <a:r>
              <a:rPr lang="en-US" dirty="0" smtClean="0"/>
              <a:t>Exercise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785794"/>
            <a:ext cx="44951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Match the adjectives with their synonyms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0" y="1142984"/>
            <a:ext cx="8072462" cy="5715016"/>
          </a:xfrm>
        </p:spPr>
        <p:txBody>
          <a:bodyPr>
            <a:normAutofit/>
          </a:bodyPr>
          <a:lstStyle/>
          <a:p>
            <a:endParaRPr lang="en-US" sz="2800" dirty="0" smtClean="0">
              <a:latin typeface="Andalus" pitchFamily="18" charset="-78"/>
              <a:cs typeface="Andalus" pitchFamily="18" charset="-78"/>
            </a:endParaRPr>
          </a:p>
          <a:p>
            <a:endParaRPr lang="en-US" sz="2800" dirty="0" smtClean="0">
              <a:latin typeface="Andalus" pitchFamily="18" charset="-78"/>
              <a:cs typeface="Andalus" pitchFamily="18" charset="-78"/>
            </a:endParaRPr>
          </a:p>
          <a:p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  cheeky                                        adventurous</a:t>
            </a:r>
          </a:p>
          <a:p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  brave                                          sophisticated</a:t>
            </a:r>
          </a:p>
          <a:p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  stylish                                         mischievous</a:t>
            </a:r>
          </a:p>
          <a:p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  childish                                      gorgeous</a:t>
            </a:r>
          </a:p>
          <a:p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  good-looking                             immature</a:t>
            </a:r>
            <a:endParaRPr lang="en-US" sz="2800" dirty="0"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39431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CLOTHES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714356"/>
            <a:ext cx="7858180" cy="614364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800" dirty="0" smtClean="0"/>
              <a:t> </a:t>
            </a:r>
          </a:p>
          <a:p>
            <a:pPr>
              <a:buNone/>
            </a:pPr>
            <a:endParaRPr lang="en-US" sz="1600" dirty="0"/>
          </a:p>
        </p:txBody>
      </p:sp>
      <p:pic>
        <p:nvPicPr>
          <p:cNvPr id="4" name="Picture 3" descr="20200923_14120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1000108"/>
            <a:ext cx="857256" cy="1718152"/>
          </a:xfrm>
          <a:prstGeom prst="rect">
            <a:avLst/>
          </a:prstGeom>
        </p:spPr>
      </p:pic>
      <p:pic>
        <p:nvPicPr>
          <p:cNvPr id="5" name="Picture 4" descr="20200923_14134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85918" y="857232"/>
            <a:ext cx="1040323" cy="1643050"/>
          </a:xfrm>
          <a:prstGeom prst="rect">
            <a:avLst/>
          </a:prstGeom>
        </p:spPr>
      </p:pic>
      <p:pic>
        <p:nvPicPr>
          <p:cNvPr id="6" name="Picture 5" descr="20200923_134646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86116" y="928670"/>
            <a:ext cx="1404214" cy="92391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42844" y="2786058"/>
            <a:ext cx="1428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Tights</a:t>
            </a:r>
            <a:r>
              <a:rPr lang="sr-Latn-ME" sz="1400" dirty="0" smtClean="0"/>
              <a:t> </a:t>
            </a:r>
          </a:p>
          <a:p>
            <a:r>
              <a:rPr lang="sr-Latn-ME" sz="1400" dirty="0" smtClean="0"/>
              <a:t>hula-hopke</a:t>
            </a:r>
            <a:endParaRPr lang="en-US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1428728" y="2571744"/>
            <a:ext cx="18339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Waistcoat</a:t>
            </a:r>
            <a:r>
              <a:rPr lang="sr-Latn-ME" sz="1600" dirty="0" smtClean="0"/>
              <a:t> - prsnik</a:t>
            </a:r>
            <a:endParaRPr lang="en-U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3071802" y="1928802"/>
            <a:ext cx="198163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Hiking boots</a:t>
            </a:r>
            <a:r>
              <a:rPr lang="sr-Latn-ME" sz="1600" dirty="0" smtClean="0"/>
              <a:t> – </a:t>
            </a:r>
          </a:p>
          <a:p>
            <a:r>
              <a:rPr lang="en-US" sz="1400" dirty="0" smtClean="0"/>
              <a:t>Č</a:t>
            </a:r>
            <a:r>
              <a:rPr lang="sr-Latn-ME" sz="1400" dirty="0" smtClean="0"/>
              <a:t>izme za planinarenje</a:t>
            </a:r>
            <a:endParaRPr lang="en-US" sz="1400" dirty="0"/>
          </a:p>
        </p:txBody>
      </p:sp>
      <p:pic>
        <p:nvPicPr>
          <p:cNvPr id="13" name="Picture 12" descr="20200923_140149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10800000" flipV="1">
            <a:off x="1500166" y="4286256"/>
            <a:ext cx="1469209" cy="1174007"/>
          </a:xfrm>
          <a:prstGeom prst="rect">
            <a:avLst/>
          </a:prstGeom>
        </p:spPr>
      </p:pic>
      <p:pic>
        <p:nvPicPr>
          <p:cNvPr id="14" name="Picture 13" descr="20200923_134808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857752" y="785794"/>
            <a:ext cx="1571636" cy="1392644"/>
          </a:xfrm>
          <a:prstGeom prst="rect">
            <a:avLst/>
          </a:prstGeom>
        </p:spPr>
      </p:pic>
      <p:pic>
        <p:nvPicPr>
          <p:cNvPr id="15" name="Picture 14" descr="20200923_134925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786578" y="857232"/>
            <a:ext cx="1172979" cy="1296711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571604" y="5643578"/>
            <a:ext cx="13099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Baseball hat</a:t>
            </a:r>
            <a:endParaRPr lang="sr-Latn-ME" sz="1600" dirty="0" smtClean="0"/>
          </a:p>
          <a:p>
            <a:r>
              <a:rPr lang="sr-Latn-ME" sz="1600" dirty="0" smtClean="0"/>
              <a:t>kačket</a:t>
            </a:r>
            <a:endParaRPr lang="en-US" sz="1600" dirty="0"/>
          </a:p>
        </p:txBody>
      </p:sp>
      <p:sp>
        <p:nvSpPr>
          <p:cNvPr id="17" name="TextBox 16"/>
          <p:cNvSpPr txBox="1"/>
          <p:nvPr/>
        </p:nvSpPr>
        <p:spPr>
          <a:xfrm>
            <a:off x="5072066" y="2214554"/>
            <a:ext cx="14622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Fleece</a:t>
            </a:r>
            <a:r>
              <a:rPr lang="sr-Latn-ME" sz="1400" dirty="0" smtClean="0"/>
              <a:t> – vunena</a:t>
            </a:r>
          </a:p>
          <a:p>
            <a:r>
              <a:rPr lang="en-US" sz="1400" dirty="0" smtClean="0"/>
              <a:t>J</a:t>
            </a:r>
            <a:r>
              <a:rPr lang="sr-Latn-ME" sz="1400" dirty="0" smtClean="0"/>
              <a:t>akna/džemper</a:t>
            </a:r>
            <a:endParaRPr lang="en-US" sz="1400" dirty="0"/>
          </a:p>
        </p:txBody>
      </p:sp>
      <p:sp>
        <p:nvSpPr>
          <p:cNvPr id="18" name="TextBox 17"/>
          <p:cNvSpPr txBox="1"/>
          <p:nvPr/>
        </p:nvSpPr>
        <p:spPr>
          <a:xfrm>
            <a:off x="6643702" y="2428868"/>
            <a:ext cx="12616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Woolen hat</a:t>
            </a:r>
            <a:r>
              <a:rPr lang="sr-Latn-ME" sz="1400" dirty="0" smtClean="0"/>
              <a:t> – </a:t>
            </a:r>
          </a:p>
          <a:p>
            <a:r>
              <a:rPr lang="en-US" sz="1400" dirty="0" smtClean="0"/>
              <a:t>V</a:t>
            </a:r>
            <a:r>
              <a:rPr lang="sr-Latn-ME" sz="1400" dirty="0" smtClean="0"/>
              <a:t>unena kapa</a:t>
            </a:r>
            <a:endParaRPr lang="en-US" sz="1400" dirty="0"/>
          </a:p>
        </p:txBody>
      </p:sp>
      <p:pic>
        <p:nvPicPr>
          <p:cNvPr id="19" name="Picture 18" descr="20200923_134538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143504" y="2786058"/>
            <a:ext cx="1281649" cy="806964"/>
          </a:xfrm>
          <a:prstGeom prst="rect">
            <a:avLst/>
          </a:prstGeom>
        </p:spPr>
      </p:pic>
      <p:pic>
        <p:nvPicPr>
          <p:cNvPr id="21" name="Picture 20" descr="20200923_131936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0" y="4000504"/>
            <a:ext cx="1142976" cy="1140859"/>
          </a:xfrm>
          <a:prstGeom prst="rect">
            <a:avLst/>
          </a:prstGeom>
        </p:spPr>
      </p:pic>
      <p:pic>
        <p:nvPicPr>
          <p:cNvPr id="22" name="Picture 21" descr="20200923_152331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7215206" y="3214686"/>
            <a:ext cx="795685" cy="2105654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4857752" y="3500438"/>
            <a:ext cx="18573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Vintage sunglasses</a:t>
            </a:r>
            <a:endParaRPr lang="sr-Latn-ME" sz="1400" dirty="0" smtClean="0"/>
          </a:p>
          <a:p>
            <a:r>
              <a:rPr lang="en-US" sz="1400" dirty="0" smtClean="0"/>
              <a:t>S</a:t>
            </a:r>
            <a:r>
              <a:rPr lang="sr-Latn-ME" sz="1400" dirty="0" smtClean="0"/>
              <a:t>taromodne naočare</a:t>
            </a:r>
            <a:endParaRPr lang="en-US" sz="1400" dirty="0"/>
          </a:p>
        </p:txBody>
      </p:sp>
      <p:sp>
        <p:nvSpPr>
          <p:cNvPr id="26" name="TextBox 25"/>
          <p:cNvSpPr txBox="1"/>
          <p:nvPr/>
        </p:nvSpPr>
        <p:spPr>
          <a:xfrm>
            <a:off x="142844" y="5429264"/>
            <a:ext cx="8627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Mittens</a:t>
            </a:r>
            <a:endParaRPr lang="sr-Latn-ME" sz="1400" dirty="0" smtClean="0"/>
          </a:p>
          <a:p>
            <a:r>
              <a:rPr lang="sr-Latn-ME" sz="1400" dirty="0" smtClean="0"/>
              <a:t>rukavice</a:t>
            </a:r>
            <a:endParaRPr lang="en-US" sz="1400" dirty="0"/>
          </a:p>
        </p:txBody>
      </p:sp>
      <p:sp>
        <p:nvSpPr>
          <p:cNvPr id="27" name="TextBox 26"/>
          <p:cNvSpPr txBox="1"/>
          <p:nvPr/>
        </p:nvSpPr>
        <p:spPr>
          <a:xfrm>
            <a:off x="6929454" y="5429264"/>
            <a:ext cx="12250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Suit</a:t>
            </a:r>
            <a:r>
              <a:rPr lang="sr-Latn-ME" sz="1400" dirty="0" smtClean="0"/>
              <a:t> - odijelo</a:t>
            </a:r>
            <a:endParaRPr lang="en-US" sz="1400" dirty="0"/>
          </a:p>
        </p:txBody>
      </p:sp>
      <p:pic>
        <p:nvPicPr>
          <p:cNvPr id="28" name="Picture 27" descr="20200923_131329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3286116" y="4143380"/>
            <a:ext cx="1305126" cy="1828036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3428992" y="6072206"/>
            <a:ext cx="17155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Bangles</a:t>
            </a:r>
            <a:endParaRPr lang="sr-Latn-ME" sz="1600" dirty="0" smtClean="0"/>
          </a:p>
          <a:p>
            <a:r>
              <a:rPr lang="en-US" sz="1600" dirty="0" smtClean="0"/>
              <a:t>G</a:t>
            </a:r>
            <a:r>
              <a:rPr lang="sr-Latn-ME" sz="1600" dirty="0" smtClean="0"/>
              <a:t>rivna/ brazleta</a:t>
            </a:r>
            <a:endParaRPr lang="en-US" sz="1600" dirty="0"/>
          </a:p>
        </p:txBody>
      </p:sp>
      <p:pic>
        <p:nvPicPr>
          <p:cNvPr id="31" name="Picture 30" descr="20200923_125821.jp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072066" y="4572008"/>
            <a:ext cx="1643042" cy="947792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5500694" y="5572140"/>
            <a:ext cx="9780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Trainers</a:t>
            </a:r>
            <a:r>
              <a:rPr lang="sr-Latn-ME" sz="1600" dirty="0" smtClean="0"/>
              <a:t> </a:t>
            </a:r>
          </a:p>
          <a:p>
            <a:r>
              <a:rPr lang="sr-Latn-ME" sz="1600" dirty="0" smtClean="0"/>
              <a:t>patike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7239000" cy="857232"/>
          </a:xfrm>
        </p:spPr>
        <p:txBody>
          <a:bodyPr/>
          <a:lstStyle/>
          <a:p>
            <a:r>
              <a:rPr lang="en-US" dirty="0" smtClean="0"/>
              <a:t>Vocabulary for clothes</a:t>
            </a:r>
            <a:endParaRPr lang="en-US" dirty="0"/>
          </a:p>
        </p:txBody>
      </p:sp>
      <p:pic>
        <p:nvPicPr>
          <p:cNvPr id="4" name="Content Placeholder 3" descr="20200923_15485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85720" y="1000108"/>
            <a:ext cx="792712" cy="1857364"/>
          </a:xfrm>
        </p:spPr>
      </p:pic>
      <p:pic>
        <p:nvPicPr>
          <p:cNvPr id="5" name="Picture 4" descr="20200923_15404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000232" y="1071546"/>
            <a:ext cx="1285884" cy="1687611"/>
          </a:xfrm>
          <a:prstGeom prst="rect">
            <a:avLst/>
          </a:prstGeom>
        </p:spPr>
      </p:pic>
      <p:pic>
        <p:nvPicPr>
          <p:cNvPr id="6" name="Picture 5" descr="20200923_154828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429124" y="928670"/>
            <a:ext cx="1368682" cy="1928802"/>
          </a:xfrm>
          <a:prstGeom prst="rect">
            <a:avLst/>
          </a:prstGeom>
        </p:spPr>
      </p:pic>
      <p:pic>
        <p:nvPicPr>
          <p:cNvPr id="7" name="Picture 6" descr="20200923_154711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643174" y="4214818"/>
            <a:ext cx="857256" cy="1109174"/>
          </a:xfrm>
          <a:prstGeom prst="rect">
            <a:avLst/>
          </a:prstGeom>
        </p:spPr>
      </p:pic>
      <p:pic>
        <p:nvPicPr>
          <p:cNvPr id="8" name="Picture 7" descr="20200923_15435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500826" y="1071546"/>
            <a:ext cx="847927" cy="1857364"/>
          </a:xfrm>
          <a:prstGeom prst="rect">
            <a:avLst/>
          </a:prstGeom>
        </p:spPr>
      </p:pic>
      <p:pic>
        <p:nvPicPr>
          <p:cNvPr id="10" name="Picture 9" descr="20200923_153152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215074" y="3929066"/>
            <a:ext cx="1285884" cy="1451985"/>
          </a:xfrm>
          <a:prstGeom prst="rect">
            <a:avLst/>
          </a:prstGeom>
        </p:spPr>
      </p:pic>
      <p:pic>
        <p:nvPicPr>
          <p:cNvPr id="11" name="Picture 10" descr="20200923_131920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42910" y="4143380"/>
            <a:ext cx="1369517" cy="1596678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57158" y="2928934"/>
            <a:ext cx="8739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Tie</a:t>
            </a:r>
            <a:endParaRPr lang="sr-Latn-ME" sz="1600" dirty="0" smtClean="0"/>
          </a:p>
          <a:p>
            <a:r>
              <a:rPr lang="sr-Latn-ME" sz="1600" dirty="0" smtClean="0"/>
              <a:t>kravata</a:t>
            </a:r>
            <a:endParaRPr lang="en-US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2214546" y="2857496"/>
            <a:ext cx="6479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Scarf</a:t>
            </a:r>
            <a:endParaRPr lang="sr-Latn-ME" sz="1600" dirty="0" smtClean="0"/>
          </a:p>
          <a:p>
            <a:r>
              <a:rPr lang="sr-Latn-ME" sz="1600" dirty="0" smtClean="0"/>
              <a:t>šal</a:t>
            </a:r>
            <a:endParaRPr lang="en-US" sz="1600" dirty="0"/>
          </a:p>
        </p:txBody>
      </p:sp>
      <p:sp>
        <p:nvSpPr>
          <p:cNvPr id="14" name="TextBox 13"/>
          <p:cNvSpPr txBox="1"/>
          <p:nvPr/>
        </p:nvSpPr>
        <p:spPr>
          <a:xfrm>
            <a:off x="4500562" y="3000372"/>
            <a:ext cx="10695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Bracelet</a:t>
            </a:r>
            <a:endParaRPr lang="sr-Latn-ME" sz="1600" dirty="0" smtClean="0"/>
          </a:p>
          <a:p>
            <a:r>
              <a:rPr lang="sr-Latn-ME" sz="1600" dirty="0" smtClean="0"/>
              <a:t>narukvica</a:t>
            </a:r>
            <a:endParaRPr lang="en-US" sz="1600" dirty="0"/>
          </a:p>
        </p:txBody>
      </p:sp>
      <p:sp>
        <p:nvSpPr>
          <p:cNvPr id="15" name="TextBox 14"/>
          <p:cNvSpPr txBox="1"/>
          <p:nvPr/>
        </p:nvSpPr>
        <p:spPr>
          <a:xfrm>
            <a:off x="6357950" y="3071810"/>
            <a:ext cx="15680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 </a:t>
            </a:r>
            <a:r>
              <a:rPr lang="sr-Latn-ME" sz="1600" dirty="0" smtClean="0"/>
              <a:t>D</a:t>
            </a:r>
            <a:r>
              <a:rPr lang="en-US" sz="1600" dirty="0" err="1" smtClean="0"/>
              <a:t>ress</a:t>
            </a:r>
            <a:r>
              <a:rPr lang="sr-Latn-ME" sz="1600" dirty="0" smtClean="0"/>
              <a:t> - haljina</a:t>
            </a:r>
            <a:endParaRPr lang="en-US" sz="1600" dirty="0"/>
          </a:p>
        </p:txBody>
      </p:sp>
      <p:sp>
        <p:nvSpPr>
          <p:cNvPr id="16" name="TextBox 15"/>
          <p:cNvSpPr txBox="1"/>
          <p:nvPr/>
        </p:nvSpPr>
        <p:spPr>
          <a:xfrm>
            <a:off x="571472" y="5857892"/>
            <a:ext cx="11544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Sweatshirt</a:t>
            </a:r>
            <a:endParaRPr lang="sr-Latn-ME" sz="1600" dirty="0" smtClean="0"/>
          </a:p>
          <a:p>
            <a:r>
              <a:rPr lang="sr-Latn-ME" sz="1600" dirty="0" smtClean="0"/>
              <a:t>dukserica</a:t>
            </a:r>
            <a:endParaRPr lang="en-US" sz="1600" dirty="0"/>
          </a:p>
        </p:txBody>
      </p:sp>
      <p:sp>
        <p:nvSpPr>
          <p:cNvPr id="17" name="TextBox 16"/>
          <p:cNvSpPr txBox="1"/>
          <p:nvPr/>
        </p:nvSpPr>
        <p:spPr>
          <a:xfrm>
            <a:off x="2500298" y="5572140"/>
            <a:ext cx="14879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Silver ring</a:t>
            </a:r>
            <a:endParaRPr lang="sr-Latn-ME" sz="1600" dirty="0" smtClean="0"/>
          </a:p>
          <a:p>
            <a:r>
              <a:rPr lang="en-US" sz="1600" dirty="0" smtClean="0"/>
              <a:t>S</a:t>
            </a:r>
            <a:r>
              <a:rPr lang="sr-Latn-ME" sz="1600" dirty="0" smtClean="0"/>
              <a:t>rebrni prsten</a:t>
            </a:r>
            <a:endParaRPr lang="en-US" sz="1600" dirty="0"/>
          </a:p>
        </p:txBody>
      </p:sp>
      <p:sp>
        <p:nvSpPr>
          <p:cNvPr id="19" name="TextBox 18"/>
          <p:cNvSpPr txBox="1"/>
          <p:nvPr/>
        </p:nvSpPr>
        <p:spPr>
          <a:xfrm>
            <a:off x="6500826" y="5500702"/>
            <a:ext cx="132292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Top</a:t>
            </a:r>
            <a:r>
              <a:rPr lang="sr-Latn-ME" sz="1600" dirty="0" smtClean="0"/>
              <a:t> - majica</a:t>
            </a:r>
            <a:endParaRPr lang="en-US" sz="1600" dirty="0"/>
          </a:p>
        </p:txBody>
      </p:sp>
      <p:pic>
        <p:nvPicPr>
          <p:cNvPr id="20" name="Picture 19" descr="20200923_160019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3929058" y="3571876"/>
            <a:ext cx="1571636" cy="2629011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4000496" y="6215082"/>
            <a:ext cx="135485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Winter coat</a:t>
            </a:r>
            <a:endParaRPr lang="sr-Latn-ME" sz="1600" dirty="0" smtClean="0"/>
          </a:p>
          <a:p>
            <a:r>
              <a:rPr lang="en-US" sz="1600" dirty="0" smtClean="0"/>
              <a:t>Z</a:t>
            </a:r>
            <a:r>
              <a:rPr lang="sr-Latn-ME" sz="1600" dirty="0" smtClean="0"/>
              <a:t>imski kaput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239000" cy="608630"/>
          </a:xfrm>
        </p:spPr>
        <p:txBody>
          <a:bodyPr/>
          <a:lstStyle/>
          <a:p>
            <a:r>
              <a:rPr lang="sr-Latn-ME" dirty="0" smtClean="0"/>
              <a:t>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42918"/>
            <a:ext cx="8143900" cy="6215082"/>
          </a:xfrm>
        </p:spPr>
        <p:txBody>
          <a:bodyPr/>
          <a:lstStyle/>
          <a:p>
            <a:r>
              <a:rPr lang="sr-Latn-ME" dirty="0" smtClean="0"/>
              <a:t>Complete the words in the sentences. The first letter of each word is given.</a:t>
            </a:r>
            <a:endParaRPr lang="en-US" dirty="0" smtClean="0"/>
          </a:p>
          <a:p>
            <a:pPr>
              <a:buNone/>
            </a:pPr>
            <a:endParaRPr lang="sr-Latn-ME" sz="1600" dirty="0" smtClean="0"/>
          </a:p>
          <a:p>
            <a:r>
              <a:rPr lang="en-US" sz="1600" dirty="0" smtClean="0"/>
              <a:t>W</a:t>
            </a:r>
            <a:r>
              <a:rPr lang="sr-Latn-ME" sz="1600" dirty="0" smtClean="0"/>
              <a:t>hen we saw John, he was wearing a black s </a:t>
            </a:r>
            <a:r>
              <a:rPr lang="en-US" sz="1600" dirty="0" smtClean="0"/>
              <a:t>_ _ _ with waistcoat.</a:t>
            </a:r>
          </a:p>
          <a:p>
            <a:r>
              <a:rPr lang="en-US" sz="1600" dirty="0" smtClean="0"/>
              <a:t>I’m not sure if this t _ _ matches the shirt I’m going to wear.</a:t>
            </a:r>
          </a:p>
          <a:p>
            <a:r>
              <a:rPr lang="en-US" sz="1600" dirty="0" smtClean="0"/>
              <a:t>You’ll need a new pair of </a:t>
            </a:r>
            <a:r>
              <a:rPr lang="sr-Latn-ME" sz="1600" dirty="0" smtClean="0"/>
              <a:t>h</a:t>
            </a:r>
            <a:r>
              <a:rPr lang="en-US" sz="1600" dirty="0" smtClean="0"/>
              <a:t>  _ _ _ _ _ boots before you go on holiday to the mountains.</a:t>
            </a:r>
          </a:p>
          <a:p>
            <a:r>
              <a:rPr lang="en-US" sz="1600" dirty="0" smtClean="0"/>
              <a:t>My mum bought these sunglasses some twenty years ago – they’re v _ _ _ _ _ _  now.</a:t>
            </a:r>
          </a:p>
          <a:p>
            <a:r>
              <a:rPr lang="en-US" sz="1600" dirty="0" smtClean="0"/>
              <a:t>Jane only </a:t>
            </a:r>
            <a:r>
              <a:rPr lang="en-US" sz="1600" dirty="0" err="1" smtClean="0"/>
              <a:t>recognised</a:t>
            </a:r>
            <a:r>
              <a:rPr lang="en-US" sz="1600" dirty="0" smtClean="0"/>
              <a:t> him when he took off his scarf and his w _ _ _ _ _ hat.</a:t>
            </a:r>
            <a:endParaRPr lang="sr-Latn-ME" sz="1600" dirty="0" smtClean="0"/>
          </a:p>
          <a:p>
            <a:endParaRPr lang="sr-Latn-ME" sz="1600" dirty="0" smtClean="0"/>
          </a:p>
          <a:p>
            <a:endParaRPr lang="sr-Latn-ME" sz="1600" dirty="0" smtClean="0"/>
          </a:p>
          <a:p>
            <a:endParaRPr lang="sr-Latn-ME" sz="1600" dirty="0" smtClean="0"/>
          </a:p>
          <a:p>
            <a:endParaRPr lang="sr-Latn-ME" sz="1600" dirty="0" smtClean="0"/>
          </a:p>
          <a:p>
            <a:endParaRPr lang="sr-Latn-ME" sz="1600" dirty="0" smtClean="0"/>
          </a:p>
          <a:p>
            <a:endParaRPr lang="sr-Latn-ME" sz="1600" dirty="0" smtClean="0"/>
          </a:p>
          <a:p>
            <a:endParaRPr lang="sr-Latn-ME" sz="1600" dirty="0" smtClean="0"/>
          </a:p>
          <a:p>
            <a:endParaRPr lang="sr-Latn-ME" sz="1600" dirty="0" smtClean="0"/>
          </a:p>
          <a:p>
            <a:endParaRPr lang="sr-Latn-ME" sz="1600" dirty="0" smtClean="0"/>
          </a:p>
          <a:p>
            <a:endParaRPr lang="sr-Latn-ME" sz="1600" dirty="0" smtClean="0"/>
          </a:p>
          <a:p>
            <a:endParaRPr lang="en-US" sz="1600" dirty="0" smtClean="0"/>
          </a:p>
          <a:p>
            <a:endParaRPr lang="en-US" sz="1600" dirty="0" smtClean="0"/>
          </a:p>
          <a:p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dirty="0" smtClean="0"/>
              <a:t>Verb phrases to do with clothes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G</a:t>
            </a:r>
            <a:r>
              <a:rPr lang="sr-Latn-ME" sz="1800" dirty="0" smtClean="0"/>
              <a:t>et dressed </a:t>
            </a:r>
            <a:r>
              <a:rPr lang="en-US" sz="1800" dirty="0" smtClean="0"/>
              <a:t>-</a:t>
            </a:r>
            <a:r>
              <a:rPr lang="sr-Latn-ME" sz="1800" dirty="0" smtClean="0"/>
              <a:t> </a:t>
            </a:r>
            <a:r>
              <a:rPr lang="sr-Latn-ME" sz="1800" i="1" dirty="0" smtClean="0">
                <a:latin typeface="Andalus" pitchFamily="18" charset="-78"/>
                <a:cs typeface="Andalus" pitchFamily="18" charset="-78"/>
              </a:rPr>
              <a:t>put your clothes on</a:t>
            </a:r>
            <a:r>
              <a:rPr lang="en-US" sz="1800" i="1" dirty="0" smtClean="0">
                <a:latin typeface="Andalus" pitchFamily="18" charset="-78"/>
                <a:cs typeface="Andalus" pitchFamily="18" charset="-78"/>
              </a:rPr>
              <a:t>  </a:t>
            </a:r>
            <a:r>
              <a:rPr lang="en-US" sz="1800" dirty="0" smtClean="0">
                <a:latin typeface="Andalus" pitchFamily="18" charset="-78"/>
                <a:cs typeface="Andalus" pitchFamily="18" charset="-78"/>
              </a:rPr>
              <a:t>- </a:t>
            </a:r>
            <a:r>
              <a:rPr lang="sr-Latn-ME" sz="1800" dirty="0" smtClean="0">
                <a:latin typeface="Andalus" pitchFamily="18" charset="-78"/>
                <a:cs typeface="Andalus" pitchFamily="18" charset="-78"/>
              </a:rPr>
              <a:t>obući se</a:t>
            </a:r>
            <a:endParaRPr lang="en-US" sz="1800" dirty="0" smtClean="0">
              <a:latin typeface="Andalus" pitchFamily="18" charset="-78"/>
              <a:cs typeface="Andalus" pitchFamily="18" charset="-78"/>
            </a:endParaRPr>
          </a:p>
          <a:p>
            <a:r>
              <a:rPr lang="en-US" sz="1800" dirty="0" smtClean="0"/>
              <a:t>Get undressed – </a:t>
            </a:r>
            <a:r>
              <a:rPr lang="en-US" sz="1800" i="1" dirty="0" smtClean="0">
                <a:latin typeface="Andalus" pitchFamily="18" charset="-78"/>
                <a:cs typeface="Andalus" pitchFamily="18" charset="-78"/>
              </a:rPr>
              <a:t>take your clothes off</a:t>
            </a:r>
            <a:r>
              <a:rPr lang="sr-Latn-ME" sz="1800" i="1" dirty="0" smtClean="0">
                <a:latin typeface="Andalus" pitchFamily="18" charset="-78"/>
                <a:cs typeface="Andalus" pitchFamily="18" charset="-78"/>
              </a:rPr>
              <a:t> – </a:t>
            </a:r>
            <a:r>
              <a:rPr lang="sr-Latn-ME" sz="1800" dirty="0" smtClean="0">
                <a:latin typeface="Andalus" pitchFamily="18" charset="-78"/>
                <a:cs typeface="Andalus" pitchFamily="18" charset="-78"/>
              </a:rPr>
              <a:t>svući se</a:t>
            </a:r>
            <a:endParaRPr lang="en-US" sz="1800" dirty="0" smtClean="0">
              <a:latin typeface="Andalus" pitchFamily="18" charset="-78"/>
              <a:cs typeface="Andalus" pitchFamily="18" charset="-78"/>
            </a:endParaRPr>
          </a:p>
          <a:p>
            <a:r>
              <a:rPr lang="en-US" sz="1800" dirty="0" smtClean="0"/>
              <a:t>Get changed – </a:t>
            </a:r>
            <a:r>
              <a:rPr lang="en-US" sz="1800" i="1" dirty="0" smtClean="0">
                <a:latin typeface="Andalus" pitchFamily="18" charset="-78"/>
                <a:cs typeface="Andalus" pitchFamily="18" charset="-78"/>
              </a:rPr>
              <a:t>take your</a:t>
            </a:r>
            <a:r>
              <a:rPr lang="sr-Latn-ME" sz="1800" i="1" dirty="0" smtClean="0">
                <a:latin typeface="Andalus" pitchFamily="18" charset="-78"/>
                <a:cs typeface="Andalus" pitchFamily="18" charset="-78"/>
              </a:rPr>
              <a:t> clothes off and put different clothes on  - </a:t>
            </a:r>
            <a:r>
              <a:rPr lang="sr-Latn-ME" sz="1800" dirty="0" smtClean="0">
                <a:latin typeface="Andalus" pitchFamily="18" charset="-78"/>
                <a:cs typeface="Andalus" pitchFamily="18" charset="-78"/>
              </a:rPr>
              <a:t>presvući se</a:t>
            </a:r>
            <a:endParaRPr lang="sr-Latn-ME" sz="1800" i="1" dirty="0" smtClean="0">
              <a:latin typeface="Andalus" pitchFamily="18" charset="-78"/>
              <a:cs typeface="Andalus" pitchFamily="18" charset="-78"/>
            </a:endParaRPr>
          </a:p>
          <a:p>
            <a:r>
              <a:rPr lang="en-US" sz="1800" i="1" dirty="0" smtClean="0"/>
              <a:t>C</a:t>
            </a:r>
            <a:r>
              <a:rPr lang="sr-Latn-ME" sz="1800" i="1" dirty="0" smtClean="0"/>
              <a:t>lothes fit you – </a:t>
            </a:r>
            <a:r>
              <a:rPr lang="sr-Latn-ME" sz="1800" i="1" dirty="0" smtClean="0">
                <a:latin typeface="Andalus" pitchFamily="18" charset="-78"/>
                <a:cs typeface="Andalus" pitchFamily="18" charset="-78"/>
              </a:rPr>
              <a:t>clothes are the right si</a:t>
            </a:r>
            <a:r>
              <a:rPr lang="en-US" sz="1800" i="1" dirty="0" err="1" smtClean="0">
                <a:latin typeface="Andalus" pitchFamily="18" charset="-78"/>
                <a:cs typeface="Andalus" pitchFamily="18" charset="-78"/>
              </a:rPr>
              <a:t>ze</a:t>
            </a:r>
            <a:r>
              <a:rPr lang="sr-Latn-ME" sz="1800" i="1" dirty="0" smtClean="0">
                <a:latin typeface="Andalus" pitchFamily="18" charset="-78"/>
                <a:cs typeface="Andalus" pitchFamily="18" charset="-78"/>
              </a:rPr>
              <a:t> for you – </a:t>
            </a:r>
            <a:r>
              <a:rPr lang="sr-Latn-ME" sz="1800" dirty="0" smtClean="0">
                <a:latin typeface="Andalus" pitchFamily="18" charset="-78"/>
                <a:cs typeface="Andalus" pitchFamily="18" charset="-78"/>
              </a:rPr>
              <a:t>odjeća odgovara</a:t>
            </a:r>
          </a:p>
          <a:p>
            <a:r>
              <a:rPr lang="en-US" sz="1800" i="1" dirty="0" smtClean="0"/>
              <a:t>C</a:t>
            </a:r>
            <a:r>
              <a:rPr lang="sr-Latn-ME" sz="1800" i="1" dirty="0" smtClean="0"/>
              <a:t>lothes suite you – </a:t>
            </a:r>
            <a:r>
              <a:rPr lang="sr-Latn-ME" sz="1800" i="1" dirty="0" smtClean="0">
                <a:latin typeface="Andalus" pitchFamily="18" charset="-78"/>
                <a:cs typeface="Andalus" pitchFamily="18" charset="-78"/>
              </a:rPr>
              <a:t>clothes are the right colour, shape or style for you – </a:t>
            </a:r>
            <a:r>
              <a:rPr lang="sr-Latn-ME" sz="1800" dirty="0" smtClean="0">
                <a:latin typeface="Andalus" pitchFamily="18" charset="-78"/>
                <a:cs typeface="Andalus" pitchFamily="18" charset="-78"/>
              </a:rPr>
              <a:t>Odjeća</a:t>
            </a:r>
            <a:r>
              <a:rPr lang="sr-Latn-ME" sz="1800" i="1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sr-Latn-ME" sz="1800" dirty="0" smtClean="0">
                <a:latin typeface="Andalus" pitchFamily="18" charset="-78"/>
                <a:cs typeface="Andalus" pitchFamily="18" charset="-78"/>
              </a:rPr>
              <a:t>pristaje</a:t>
            </a:r>
            <a:endParaRPr lang="sr-Latn-ME" sz="1800" i="1" dirty="0" smtClean="0">
              <a:latin typeface="Andalus" pitchFamily="18" charset="-78"/>
              <a:cs typeface="Andalus" pitchFamily="18" charset="-78"/>
            </a:endParaRPr>
          </a:p>
          <a:p>
            <a:r>
              <a:rPr lang="en-US" sz="1800" i="1" dirty="0" smtClean="0"/>
              <a:t>C</a:t>
            </a:r>
            <a:r>
              <a:rPr lang="sr-Latn-ME" sz="1800" i="1" dirty="0" smtClean="0"/>
              <a:t>lothes match –</a:t>
            </a:r>
            <a:r>
              <a:rPr lang="sr-Latn-ME" sz="1800" i="1" dirty="0" smtClean="0">
                <a:latin typeface="Andalus" pitchFamily="18" charset="-78"/>
                <a:cs typeface="Andalus" pitchFamily="18" charset="-78"/>
              </a:rPr>
              <a:t> clothes go well with your hair, eyes or other clothes – </a:t>
            </a:r>
            <a:r>
              <a:rPr lang="sr-Latn-ME" sz="1800" dirty="0" smtClean="0">
                <a:latin typeface="Andalus" pitchFamily="18" charset="-78"/>
                <a:cs typeface="Andalus" pitchFamily="18" charset="-78"/>
              </a:rPr>
              <a:t>odjeća se slaže</a:t>
            </a:r>
          </a:p>
          <a:p>
            <a:endParaRPr lang="sr-Latn-ME" sz="1800" dirty="0" smtClean="0"/>
          </a:p>
          <a:p>
            <a:endParaRPr lang="en-US" sz="1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810</TotalTime>
  <Words>491</Words>
  <Application>Microsoft Office PowerPoint</Application>
  <PresentationFormat>On-screen Show (4:3)</PresentationFormat>
  <Paragraphs>130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Opulent</vt:lpstr>
      <vt:lpstr>Focus 3 unit 1.1 looks</vt:lpstr>
      <vt:lpstr>vocabulary FOR PERSONALITY</vt:lpstr>
      <vt:lpstr>Slide 3</vt:lpstr>
      <vt:lpstr>vocabulary for appearance</vt:lpstr>
      <vt:lpstr>Exercise</vt:lpstr>
      <vt:lpstr> CLOTHES</vt:lpstr>
      <vt:lpstr>Vocabulary for clothes</vt:lpstr>
      <vt:lpstr>EXERCISE</vt:lpstr>
      <vt:lpstr>Verb phrases to do with clothes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</dc:creator>
  <cp:lastModifiedBy>Dell</cp:lastModifiedBy>
  <cp:revision>74</cp:revision>
  <dcterms:created xsi:type="dcterms:W3CDTF">2020-09-23T09:22:40Z</dcterms:created>
  <dcterms:modified xsi:type="dcterms:W3CDTF">2020-10-23T14:07:49Z</dcterms:modified>
</cp:coreProperties>
</file>