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9" r:id="rId4"/>
    <p:sldId id="257" r:id="rId5"/>
    <p:sldId id="259" r:id="rId6"/>
    <p:sldId id="258" r:id="rId7"/>
    <p:sldId id="270" r:id="rId8"/>
    <p:sldId id="261" r:id="rId9"/>
    <p:sldId id="262" r:id="rId10"/>
    <p:sldId id="263" r:id="rId11"/>
    <p:sldId id="271" r:id="rId12"/>
    <p:sldId id="272" r:id="rId13"/>
    <p:sldId id="264" r:id="rId14"/>
    <p:sldId id="265" r:id="rId15"/>
    <p:sldId id="266" r:id="rId16"/>
    <p:sldId id="267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7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95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46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0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0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3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1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7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5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AB5E7C4-80AD-42FD-AE08-DDE297AE07CA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2183EB7-1838-46E6-9C36-4846BA65F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61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865362-2E11-4C0F-A364-A4464170D7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475" y="1369248"/>
            <a:ext cx="10572000" cy="2971051"/>
          </a:xfrm>
        </p:spPr>
        <p:txBody>
          <a:bodyPr/>
          <a:lstStyle/>
          <a:p>
            <a:r>
              <a:rPr lang="en-US" dirty="0" err="1"/>
              <a:t>Pravopis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solidFill>
                  <a:srgbClr val="FF0000"/>
                </a:solidFill>
              </a:rPr>
              <a:t>Transkripcija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transliteracija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71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2BFDAB-B293-44F5-B4D5-24EEDCC5D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3177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Iako</a:t>
            </a:r>
            <a:r>
              <a:rPr lang="en-US" dirty="0"/>
              <a:t> se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stranoga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/>
              <a:t> u </a:t>
            </a:r>
            <a:r>
              <a:rPr lang="en-US" dirty="0" err="1"/>
              <a:t>crnogorskome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izgovaraju</a:t>
            </a:r>
            <a:r>
              <a:rPr lang="en-US" dirty="0"/>
              <a:t>, </a:t>
            </a:r>
            <a:r>
              <a:rPr lang="en-US" dirty="0" err="1"/>
              <a:t>ponekad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istaći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izvorni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 od </a:t>
            </a:r>
            <a:r>
              <a:rPr lang="en-US" dirty="0" err="1"/>
              <a:t>kojega</a:t>
            </a:r>
            <a:r>
              <a:rPr lang="en-US" dirty="0"/>
              <a:t> </a:t>
            </a:r>
            <a:r>
              <a:rPr lang="en-US" dirty="0" err="1"/>
              <a:t>potiču</a:t>
            </a:r>
            <a:r>
              <a:rPr lang="en-US" dirty="0"/>
              <a:t>. U </a:t>
            </a:r>
            <a:r>
              <a:rPr lang="en-US" dirty="0" err="1"/>
              <a:t>tim</a:t>
            </a:r>
            <a:r>
              <a:rPr lang="en-US" dirty="0"/>
              <a:t> se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napisan</a:t>
            </a:r>
            <a:r>
              <a:rPr lang="en-US" dirty="0"/>
              <a:t> </a:t>
            </a:r>
            <a:r>
              <a:rPr lang="en-US" dirty="0" err="1"/>
              <a:t>fonetski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riječ</a:t>
            </a:r>
            <a:r>
              <a:rPr lang="en-US" dirty="0"/>
              <a:t> u </a:t>
            </a:r>
            <a:r>
              <a:rPr lang="en-US" dirty="0" err="1"/>
              <a:t>izvornome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u </a:t>
            </a:r>
            <a:r>
              <a:rPr lang="en-US" dirty="0" err="1"/>
              <a:t>zagrade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5272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90656"/>
          </a:xfrm>
        </p:spPr>
        <p:txBody>
          <a:bodyPr>
            <a:normAutofit/>
          </a:bodyPr>
          <a:lstStyle/>
          <a:p>
            <a:r>
              <a:rPr lang="en-US" dirty="0" err="1"/>
              <a:t>Npr</a:t>
            </a:r>
            <a:r>
              <a:rPr lang="en-US" dirty="0"/>
              <a:t>.: </a:t>
            </a: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r>
              <a:rPr lang="en-US" dirty="0" err="1" smtClean="0"/>
              <a:t>Šekspir</a:t>
            </a:r>
            <a:r>
              <a:rPr lang="en-US" dirty="0" smtClean="0"/>
              <a:t> </a:t>
            </a:r>
            <a:r>
              <a:rPr lang="en-US" dirty="0"/>
              <a:t>(Shakespeare), </a:t>
            </a:r>
            <a:endParaRPr lang="sr-Latn-ME" dirty="0" smtClean="0"/>
          </a:p>
          <a:p>
            <a:r>
              <a:rPr lang="en-US" dirty="0" err="1" smtClean="0"/>
              <a:t>Gete</a:t>
            </a:r>
            <a:r>
              <a:rPr lang="en-US" dirty="0" smtClean="0"/>
              <a:t> </a:t>
            </a:r>
            <a:r>
              <a:rPr lang="en-US" dirty="0"/>
              <a:t>(Goethe), </a:t>
            </a:r>
            <a:endParaRPr lang="sr-Latn-ME" dirty="0" smtClean="0"/>
          </a:p>
          <a:p>
            <a:r>
              <a:rPr lang="en-US" dirty="0" err="1" smtClean="0"/>
              <a:t>Makijaveli</a:t>
            </a:r>
            <a:r>
              <a:rPr lang="en-US" dirty="0" smtClean="0"/>
              <a:t> </a:t>
            </a:r>
            <a:r>
              <a:rPr lang="en-US" dirty="0"/>
              <a:t>(Machiavelli), </a:t>
            </a:r>
            <a:endParaRPr lang="sr-Latn-ME" dirty="0" smtClean="0"/>
          </a:p>
          <a:p>
            <a:r>
              <a:rPr lang="en-US" dirty="0" smtClean="0"/>
              <a:t>Rim </a:t>
            </a:r>
            <a:r>
              <a:rPr lang="en-US" dirty="0"/>
              <a:t>(Roma</a:t>
            </a:r>
            <a:r>
              <a:rPr lang="en-US" dirty="0" smtClean="0"/>
              <a:t>),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Fjodor</a:t>
            </a:r>
            <a:r>
              <a:rPr lang="en-US" dirty="0"/>
              <a:t> </a:t>
            </a:r>
            <a:r>
              <a:rPr lang="en-US" dirty="0" err="1"/>
              <a:t>Mihajlovič</a:t>
            </a:r>
            <a:r>
              <a:rPr lang="en-US" dirty="0"/>
              <a:t> </a:t>
            </a:r>
            <a:r>
              <a:rPr lang="en-US" dirty="0" err="1"/>
              <a:t>Dostojevski</a:t>
            </a:r>
            <a:r>
              <a:rPr lang="en-US" dirty="0"/>
              <a:t> (</a:t>
            </a:r>
            <a:r>
              <a:rPr lang="az-Cyrl-AZ" dirty="0"/>
              <a:t>Ф</a:t>
            </a:r>
            <a:r>
              <a:rPr lang="en-US" dirty="0"/>
              <a:t>ë</a:t>
            </a:r>
            <a:r>
              <a:rPr lang="az-Cyrl-AZ" dirty="0"/>
              <a:t>дор Михайлович Достоевский), </a:t>
            </a:r>
            <a:endParaRPr lang="sr-Latn-ME" dirty="0" smtClean="0"/>
          </a:p>
          <a:p>
            <a:r>
              <a:rPr lang="en-US" dirty="0" smtClean="0"/>
              <a:t>Novi </a:t>
            </a:r>
            <a:r>
              <a:rPr lang="en-US" dirty="0" err="1"/>
              <a:t>Meksiko</a:t>
            </a:r>
            <a:r>
              <a:rPr lang="en-US" dirty="0"/>
              <a:t> (New Mexico)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17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605177"/>
            <a:ext cx="10554574" cy="3804249"/>
          </a:xfrm>
        </p:spPr>
        <p:txBody>
          <a:bodyPr/>
          <a:lstStyle/>
          <a:p>
            <a:r>
              <a:rPr lang="sr-Latn-ME" dirty="0" smtClean="0">
                <a:solidFill>
                  <a:srgbClr val="FFFF00"/>
                </a:solidFill>
              </a:rPr>
              <a:t>Strana imena i prezimena i fonološki i morfološki prilagođavaju se crnogorskom jeziku.</a:t>
            </a:r>
          </a:p>
          <a:p>
            <a:endParaRPr lang="sr-Latn-ME" dirty="0"/>
          </a:p>
          <a:p>
            <a:r>
              <a:rPr lang="sr-Latn-ME" dirty="0" smtClean="0"/>
              <a:t>Kralj popa Elvis Presley u našem jeziku pogrešno je poznat kao Prisli. Pravi izgovor njegovog imena je </a:t>
            </a:r>
            <a:r>
              <a:rPr lang="sr-Latn-ME" dirty="0" smtClean="0">
                <a:solidFill>
                  <a:srgbClr val="00B0F0"/>
                </a:solidFill>
              </a:rPr>
              <a:t>PRESLI.</a:t>
            </a:r>
          </a:p>
          <a:p>
            <a:r>
              <a:rPr lang="sr-Latn-ME" dirty="0" smtClean="0"/>
              <a:t>Hilari Svonk zapravo je </a:t>
            </a:r>
            <a:r>
              <a:rPr lang="sr-Latn-ME" dirty="0" smtClean="0">
                <a:solidFill>
                  <a:srgbClr val="00B0F0"/>
                </a:solidFill>
              </a:rPr>
              <a:t>Hilari Svenk.</a:t>
            </a:r>
          </a:p>
          <a:p>
            <a:r>
              <a:rPr lang="sr-Latn-ME" dirty="0" smtClean="0"/>
              <a:t>Grad u Engleskoj Tottenham u stvari je </a:t>
            </a:r>
            <a:r>
              <a:rPr lang="sr-Latn-ME" dirty="0" smtClean="0">
                <a:solidFill>
                  <a:srgbClr val="00B0F0"/>
                </a:solidFill>
              </a:rPr>
              <a:t>Totenam</a:t>
            </a:r>
            <a:r>
              <a:rPr lang="sr-Latn-ME" dirty="0" smtClean="0"/>
              <a:t>, a ne Totenhem.</a:t>
            </a:r>
          </a:p>
          <a:p>
            <a:r>
              <a:rPr lang="sr-Latn-ME" dirty="0" smtClean="0"/>
              <a:t>Kaže se i </a:t>
            </a:r>
            <a:r>
              <a:rPr lang="sr-Latn-ME" dirty="0" smtClean="0">
                <a:solidFill>
                  <a:srgbClr val="00B0F0"/>
                </a:solidFill>
              </a:rPr>
              <a:t>Majkrosoft</a:t>
            </a:r>
            <a:r>
              <a:rPr lang="sr-Latn-ME" dirty="0" smtClean="0"/>
              <a:t>, a ne Mikrosoft.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1406107" y="447188"/>
            <a:ext cx="2355011" cy="183742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b="1" dirty="0" smtClean="0">
                <a:solidFill>
                  <a:schemeClr val="bg1"/>
                </a:solidFill>
              </a:rPr>
              <a:t>Da li znaš?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765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909B87-B99D-405E-87F8-9EE7A3FBF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9626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/>
              <a:t>nepromijenjeni</a:t>
            </a:r>
            <a:r>
              <a:rPr lang="en-US" dirty="0"/>
              <a:t>. </a:t>
            </a:r>
            <a:r>
              <a:rPr lang="en-US" dirty="0" err="1"/>
              <a:t>Npr</a:t>
            </a:r>
            <a:r>
              <a:rPr lang="en-US" dirty="0"/>
              <a:t>.: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: Leonardo da </a:t>
            </a:r>
            <a:r>
              <a:rPr lang="en-US" dirty="0" err="1"/>
              <a:t>Vinči</a:t>
            </a:r>
            <a:r>
              <a:rPr lang="en-US" dirty="0"/>
              <a:t>, Leonarda da </a:t>
            </a:r>
            <a:r>
              <a:rPr lang="en-US" dirty="0" err="1"/>
              <a:t>Vinčija</a:t>
            </a:r>
            <a:r>
              <a:rPr lang="en-US" dirty="0"/>
              <a:t>, </a:t>
            </a:r>
            <a:r>
              <a:rPr lang="en-US" dirty="0" err="1"/>
              <a:t>Leonardu</a:t>
            </a:r>
            <a:r>
              <a:rPr lang="en-US" dirty="0"/>
              <a:t> da </a:t>
            </a:r>
            <a:r>
              <a:rPr lang="en-US" dirty="0" err="1"/>
              <a:t>Vinčiju</a:t>
            </a:r>
            <a:r>
              <a:rPr lang="en-US" dirty="0"/>
              <a:t>; </a:t>
            </a:r>
            <a:r>
              <a:rPr lang="en-US" dirty="0" err="1"/>
              <a:t>Ludvig</a:t>
            </a:r>
            <a:r>
              <a:rPr lang="en-US" dirty="0"/>
              <a:t> van </a:t>
            </a:r>
            <a:r>
              <a:rPr lang="en-US" dirty="0" err="1"/>
              <a:t>Betoven</a:t>
            </a:r>
            <a:r>
              <a:rPr lang="en-US" dirty="0"/>
              <a:t>, </a:t>
            </a:r>
            <a:r>
              <a:rPr lang="en-US" dirty="0" err="1"/>
              <a:t>Ludviga</a:t>
            </a:r>
            <a:r>
              <a:rPr lang="en-US" dirty="0"/>
              <a:t> van </a:t>
            </a:r>
            <a:r>
              <a:rPr lang="en-US" dirty="0" err="1"/>
              <a:t>Betovena</a:t>
            </a:r>
            <a:r>
              <a:rPr lang="en-US" dirty="0"/>
              <a:t>, </a:t>
            </a:r>
            <a:r>
              <a:rPr lang="en-US" dirty="0" err="1"/>
              <a:t>Ludvigu</a:t>
            </a:r>
            <a:r>
              <a:rPr lang="en-US" dirty="0"/>
              <a:t> van </a:t>
            </a:r>
            <a:r>
              <a:rPr lang="en-US" dirty="0" err="1"/>
              <a:t>Betovenu</a:t>
            </a:r>
            <a:r>
              <a:rPr lang="en-US" dirty="0"/>
              <a:t>; Ferdinand de </a:t>
            </a:r>
            <a:r>
              <a:rPr lang="en-US" dirty="0" err="1"/>
              <a:t>Sosir</a:t>
            </a:r>
            <a:r>
              <a:rPr lang="en-US" dirty="0"/>
              <a:t>, </a:t>
            </a:r>
            <a:r>
              <a:rPr lang="en-US" dirty="0" err="1"/>
              <a:t>Ferdinanda</a:t>
            </a:r>
            <a:r>
              <a:rPr lang="en-US" dirty="0"/>
              <a:t> de </a:t>
            </a:r>
            <a:r>
              <a:rPr lang="en-US" dirty="0" err="1"/>
              <a:t>Sosira</a:t>
            </a:r>
            <a:r>
              <a:rPr lang="en-US" dirty="0"/>
              <a:t>, </a:t>
            </a:r>
            <a:r>
              <a:rPr lang="en-US" dirty="0" err="1"/>
              <a:t>Ferdinandu</a:t>
            </a:r>
            <a:r>
              <a:rPr lang="en-US" dirty="0"/>
              <a:t> de </a:t>
            </a:r>
            <a:r>
              <a:rPr lang="en-US" dirty="0" err="1"/>
              <a:t>Sosiru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.;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vlastita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: Don </a:t>
            </a:r>
            <a:r>
              <a:rPr lang="en-US" dirty="0" err="1"/>
              <a:t>Žuan</a:t>
            </a:r>
            <a:r>
              <a:rPr lang="en-US" dirty="0"/>
              <a:t>, Don </a:t>
            </a:r>
            <a:r>
              <a:rPr lang="en-US" dirty="0" err="1"/>
              <a:t>Žuana</a:t>
            </a:r>
            <a:r>
              <a:rPr lang="en-US" dirty="0"/>
              <a:t>, Don </a:t>
            </a:r>
            <a:r>
              <a:rPr lang="en-US" dirty="0" err="1"/>
              <a:t>Žuanu</a:t>
            </a:r>
            <a:r>
              <a:rPr lang="en-US" dirty="0"/>
              <a:t>;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Petar</a:t>
            </a:r>
            <a:r>
              <a:rPr lang="en-US" dirty="0"/>
              <a:t>, </a:t>
            </a:r>
            <a:r>
              <a:rPr lang="en-US" dirty="0" err="1"/>
              <a:t>fra</a:t>
            </a:r>
            <a:r>
              <a:rPr lang="en-US" dirty="0"/>
              <a:t> Petra,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Petru</a:t>
            </a:r>
            <a:r>
              <a:rPr lang="en-US" dirty="0"/>
              <a:t>; mister </a:t>
            </a:r>
            <a:r>
              <a:rPr lang="en-US" dirty="0" err="1"/>
              <a:t>Džek</a:t>
            </a:r>
            <a:r>
              <a:rPr lang="en-US" dirty="0"/>
              <a:t>, mister </a:t>
            </a:r>
            <a:r>
              <a:rPr lang="en-US" dirty="0" err="1"/>
              <a:t>Džeka</a:t>
            </a:r>
            <a:r>
              <a:rPr lang="en-US" dirty="0"/>
              <a:t>, mister </a:t>
            </a:r>
            <a:r>
              <a:rPr lang="en-US" dirty="0" err="1"/>
              <a:t>Džeku</a:t>
            </a:r>
            <a:r>
              <a:rPr lang="en-US" dirty="0"/>
              <a:t>;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Dajana</a:t>
            </a:r>
            <a:r>
              <a:rPr lang="en-US" dirty="0"/>
              <a:t>,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Dajane</a:t>
            </a:r>
            <a:r>
              <a:rPr lang="en-US" dirty="0"/>
              <a:t>, </a:t>
            </a:r>
            <a:r>
              <a:rPr lang="en-US" dirty="0" err="1"/>
              <a:t>Ledi</a:t>
            </a:r>
            <a:r>
              <a:rPr lang="en-US" dirty="0"/>
              <a:t> </a:t>
            </a:r>
            <a:r>
              <a:rPr lang="en-US" dirty="0" err="1"/>
              <a:t>Dajani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sl.; </a:t>
            </a:r>
          </a:p>
          <a:p>
            <a:pPr>
              <a:lnSpc>
                <a:spcPct val="150000"/>
              </a:lnSpc>
            </a:pP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geografskim</a:t>
            </a:r>
            <a:r>
              <a:rPr lang="en-US" dirty="0"/>
              <a:t> </a:t>
            </a:r>
            <a:r>
              <a:rPr lang="en-US" dirty="0" err="1"/>
              <a:t>nazivima</a:t>
            </a:r>
            <a:r>
              <a:rPr lang="en-US" dirty="0"/>
              <a:t>: Rio de </a:t>
            </a:r>
            <a:r>
              <a:rPr lang="en-US" dirty="0" err="1"/>
              <a:t>Žaneiro</a:t>
            </a:r>
            <a:r>
              <a:rPr lang="en-US" dirty="0"/>
              <a:t>, Rio de </a:t>
            </a:r>
            <a:r>
              <a:rPr lang="en-US" dirty="0" err="1"/>
              <a:t>Žaneira</a:t>
            </a:r>
            <a:r>
              <a:rPr lang="en-US" dirty="0"/>
              <a:t>, Rio de </a:t>
            </a:r>
            <a:r>
              <a:rPr lang="en-US" dirty="0" err="1"/>
              <a:t>Žaneiru</a:t>
            </a:r>
            <a:r>
              <a:rPr lang="en-US" dirty="0"/>
              <a:t>; San Marino, San Marina, San </a:t>
            </a:r>
            <a:r>
              <a:rPr lang="en-US" dirty="0" err="1"/>
              <a:t>Marinu</a:t>
            </a:r>
            <a:r>
              <a:rPr lang="en-US" dirty="0"/>
              <a:t>; Sao Paolo, Sao Paola, Sao </a:t>
            </a:r>
            <a:r>
              <a:rPr lang="en-US" dirty="0" err="1"/>
              <a:t>Paolu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101317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92CB5DE-C80C-48C4-A478-2B602C729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1742893"/>
            <a:ext cx="10554574" cy="402817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      </a:t>
            </a:r>
            <a:r>
              <a:rPr lang="en-US" dirty="0">
                <a:solidFill>
                  <a:srgbClr val="FFFF00"/>
                </a:solidFill>
              </a:rPr>
              <a:t>PROMJENA STRANIH IMENA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                                                     MUŠKA IMENA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Muška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nulti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(-ø) </a:t>
            </a:r>
            <a:r>
              <a:rPr lang="en-US" dirty="0" err="1"/>
              <a:t>mijenjaju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crnogorske</a:t>
            </a:r>
            <a:r>
              <a:rPr lang="en-US" dirty="0"/>
              <a:t> </a:t>
            </a:r>
            <a:r>
              <a:rPr lang="en-US" dirty="0" err="1"/>
              <a:t>imenice</a:t>
            </a:r>
            <a:r>
              <a:rPr lang="en-US" dirty="0"/>
              <a:t> </a:t>
            </a:r>
            <a:r>
              <a:rPr lang="en-US" dirty="0" err="1"/>
              <a:t>muškoga</a:t>
            </a:r>
            <a:r>
              <a:rPr lang="en-US" dirty="0"/>
              <a:t> </a:t>
            </a:r>
            <a:r>
              <a:rPr lang="en-US" dirty="0" err="1"/>
              <a:t>roda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crnogorska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nulti</a:t>
            </a:r>
            <a:r>
              <a:rPr lang="en-US" dirty="0"/>
              <a:t> </a:t>
            </a:r>
            <a:r>
              <a:rPr lang="en-US" dirty="0" err="1"/>
              <a:t>morfem</a:t>
            </a:r>
            <a:r>
              <a:rPr lang="en-US" dirty="0"/>
              <a:t> (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Nenad</a:t>
            </a:r>
            <a:r>
              <a:rPr lang="en-US" dirty="0"/>
              <a:t>, Ivan, Goran).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Npr</a:t>
            </a:r>
            <a:r>
              <a:rPr lang="en-US" dirty="0"/>
              <a:t>.: </a:t>
            </a:r>
            <a:r>
              <a:rPr lang="en-US" dirty="0" smtClean="0"/>
              <a:t>Bergman </a:t>
            </a:r>
            <a:r>
              <a:rPr lang="en-US" dirty="0"/>
              <a:t>– </a:t>
            </a:r>
            <a:r>
              <a:rPr lang="en-US" dirty="0" err="1"/>
              <a:t>Bergmana</a:t>
            </a:r>
            <a:r>
              <a:rPr lang="en-US" dirty="0"/>
              <a:t> – </a:t>
            </a:r>
            <a:r>
              <a:rPr lang="en-US" dirty="0" err="1"/>
              <a:t>Bergmanu</a:t>
            </a:r>
            <a:r>
              <a:rPr lang="en-US" dirty="0"/>
              <a:t>; </a:t>
            </a:r>
            <a:r>
              <a:rPr lang="en-US" dirty="0" err="1"/>
              <a:t>Isak</a:t>
            </a:r>
            <a:r>
              <a:rPr lang="en-US" dirty="0"/>
              <a:t> – </a:t>
            </a:r>
            <a:r>
              <a:rPr lang="en-US" dirty="0" err="1"/>
              <a:t>Isaka</a:t>
            </a:r>
            <a:r>
              <a:rPr lang="en-US" dirty="0"/>
              <a:t> – </a:t>
            </a:r>
            <a:r>
              <a:rPr lang="en-US" dirty="0" err="1"/>
              <a:t>Isaku</a:t>
            </a:r>
            <a:r>
              <a:rPr lang="en-US" dirty="0"/>
              <a:t>; Hamlet – </a:t>
            </a:r>
            <a:r>
              <a:rPr lang="en-US" dirty="0" err="1"/>
              <a:t>Hamleta</a:t>
            </a:r>
            <a:r>
              <a:rPr lang="en-US" dirty="0"/>
              <a:t> – </a:t>
            </a:r>
            <a:r>
              <a:rPr lang="en-US" dirty="0" err="1"/>
              <a:t>Hamletu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4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1A2901-597F-4A41-B25A-43CC606C5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1707382"/>
            <a:ext cx="10554574" cy="470343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nenaglašeni</a:t>
            </a:r>
            <a:r>
              <a:rPr lang="en-US" dirty="0"/>
              <a:t> </a:t>
            </a:r>
            <a:r>
              <a:rPr lang="en-US" dirty="0" err="1"/>
              <a:t>vokal</a:t>
            </a:r>
            <a:r>
              <a:rPr lang="en-US" dirty="0"/>
              <a:t> -a </a:t>
            </a:r>
            <a:r>
              <a:rPr lang="en-US" dirty="0" err="1"/>
              <a:t>morfološki</a:t>
            </a:r>
            <a:r>
              <a:rPr lang="en-US" dirty="0"/>
              <a:t> se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uklapaju</a:t>
            </a:r>
            <a:r>
              <a:rPr lang="en-US" dirty="0"/>
              <a:t> u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crnogorskih</a:t>
            </a:r>
            <a:r>
              <a:rPr lang="en-US" dirty="0"/>
              <a:t> </a:t>
            </a:r>
            <a:r>
              <a:rPr lang="en-US" dirty="0" err="1"/>
              <a:t>ženskih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Penelopa</a:t>
            </a:r>
            <a:r>
              <a:rPr lang="en-US" dirty="0">
                <a:solidFill>
                  <a:srgbClr val="FFFF00"/>
                </a:solidFill>
              </a:rPr>
              <a:t> – Penelope – </a:t>
            </a:r>
            <a:r>
              <a:rPr lang="en-US" dirty="0" err="1">
                <a:solidFill>
                  <a:srgbClr val="FFFF00"/>
                </a:solidFill>
              </a:rPr>
              <a:t>Penelopi</a:t>
            </a:r>
            <a:r>
              <a:rPr lang="en-US" dirty="0">
                <a:solidFill>
                  <a:srgbClr val="FFFF00"/>
                </a:solidFill>
              </a:rPr>
              <a:t>; </a:t>
            </a:r>
            <a:r>
              <a:rPr lang="en-US" dirty="0" err="1">
                <a:solidFill>
                  <a:srgbClr val="FFFF00"/>
                </a:solidFill>
              </a:rPr>
              <a:t>Silvija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Silvije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 smtClean="0">
                <a:solidFill>
                  <a:srgbClr val="FFFF00"/>
                </a:solidFill>
              </a:rPr>
              <a:t>Silviji</a:t>
            </a:r>
            <a:r>
              <a:rPr lang="en-US" dirty="0" smtClean="0">
                <a:solidFill>
                  <a:srgbClr val="FFFF00"/>
                </a:solidFill>
              </a:rPr>
              <a:t>; </a:t>
            </a:r>
            <a:r>
              <a:rPr lang="en-US" dirty="0" err="1">
                <a:solidFill>
                  <a:srgbClr val="FFFF00"/>
                </a:solidFill>
              </a:rPr>
              <a:t>Varja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Varje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Varji</a:t>
            </a:r>
            <a:r>
              <a:rPr lang="en-US" dirty="0">
                <a:solidFill>
                  <a:srgbClr val="FFFF00"/>
                </a:solidFill>
              </a:rPr>
              <a:t>; Martina – Martine – Martini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sl. 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konsonant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vokal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nenaglašenoga</a:t>
            </a:r>
            <a:r>
              <a:rPr lang="en-US" dirty="0"/>
              <a:t> -a ne </a:t>
            </a:r>
            <a:r>
              <a:rPr lang="en-US" dirty="0" err="1"/>
              <a:t>mijenjaju</a:t>
            </a:r>
            <a:r>
              <a:rPr lang="en-US" dirty="0"/>
              <a:t> se,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nominativa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padežnim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solidFill>
                  <a:srgbClr val="FFFF00"/>
                </a:solidFill>
              </a:rPr>
              <a:t>Npr</a:t>
            </a:r>
            <a:r>
              <a:rPr lang="en-US" dirty="0">
                <a:solidFill>
                  <a:srgbClr val="FFFF00"/>
                </a:solidFill>
              </a:rPr>
              <a:t>.: Ines – od Ines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Ines – o Ines; Karmen – od Karmen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Karmen – o Karmen; Meri – od Meri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Meri – o Meri;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od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</a:t>
            </a:r>
            <a:r>
              <a:rPr lang="en-US" dirty="0" err="1">
                <a:solidFill>
                  <a:srgbClr val="FFFF00"/>
                </a:solidFill>
              </a:rPr>
              <a:t>sa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– o </a:t>
            </a:r>
            <a:r>
              <a:rPr lang="en-US" dirty="0" err="1">
                <a:solidFill>
                  <a:srgbClr val="FFFF00"/>
                </a:solidFill>
              </a:rPr>
              <a:t>Sindi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510662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993D374-795A-4758-A5C9-45AB4AA1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850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Odredbene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i="1" dirty="0"/>
              <a:t>ser, don, </a:t>
            </a:r>
            <a:r>
              <a:rPr lang="en-US" i="1" dirty="0" err="1"/>
              <a:t>sinjor</a:t>
            </a:r>
            <a:r>
              <a:rPr lang="en-US" i="1" dirty="0"/>
              <a:t>, </a:t>
            </a:r>
            <a:r>
              <a:rPr lang="en-US" i="1" dirty="0" err="1"/>
              <a:t>ledi</a:t>
            </a:r>
            <a:r>
              <a:rPr lang="en-US" i="1" dirty="0"/>
              <a:t>, </a:t>
            </a:r>
            <a:r>
              <a:rPr lang="en-US" i="1" dirty="0" err="1"/>
              <a:t>misis</a:t>
            </a:r>
            <a:r>
              <a:rPr lang="en-US" dirty="0"/>
              <a:t> ne </a:t>
            </a:r>
            <a:r>
              <a:rPr lang="en-US" dirty="0" err="1"/>
              <a:t>mijenjaju</a:t>
            </a:r>
            <a:r>
              <a:rPr lang="en-US" dirty="0"/>
              <a:t> se: </a:t>
            </a:r>
            <a:r>
              <a:rPr lang="en-US" i="1" dirty="0" err="1"/>
              <a:t>sinjor</a:t>
            </a:r>
            <a:r>
              <a:rPr lang="en-US" i="1" dirty="0"/>
              <a:t> </a:t>
            </a:r>
            <a:r>
              <a:rPr lang="en-US" i="1" dirty="0" err="1"/>
              <a:t>Đakoma</a:t>
            </a:r>
            <a:r>
              <a:rPr lang="en-US" i="1" dirty="0"/>
              <a:t>, </a:t>
            </a:r>
            <a:r>
              <a:rPr lang="en-US" i="1" dirty="0" err="1"/>
              <a:t>sa</a:t>
            </a:r>
            <a:r>
              <a:rPr lang="en-US" i="1" dirty="0"/>
              <a:t> DON </a:t>
            </a:r>
            <a:r>
              <a:rPr lang="en-US" i="1" dirty="0" err="1"/>
              <a:t>Žuanom</a:t>
            </a:r>
            <a:r>
              <a:rPr lang="en-US" i="1" dirty="0"/>
              <a:t>, </a:t>
            </a:r>
            <a:r>
              <a:rPr lang="en-US" i="1" dirty="0" err="1"/>
              <a:t>kod</a:t>
            </a:r>
            <a:r>
              <a:rPr lang="en-US" i="1" dirty="0"/>
              <a:t> </a:t>
            </a:r>
            <a:r>
              <a:rPr lang="en-US" i="1" dirty="0" err="1"/>
              <a:t>ledi</a:t>
            </a:r>
            <a:r>
              <a:rPr lang="en-US" i="1" dirty="0"/>
              <a:t> Meri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U </a:t>
            </a:r>
            <a:r>
              <a:rPr lang="en-US" dirty="0" err="1"/>
              <a:t>dvostrukim</a:t>
            </a:r>
            <a:r>
              <a:rPr lang="en-US" dirty="0"/>
              <a:t> </a:t>
            </a:r>
            <a:r>
              <a:rPr lang="en-US" dirty="0" err="1"/>
              <a:t>imenima</a:t>
            </a:r>
            <a:r>
              <a:rPr lang="en-US" dirty="0"/>
              <a:t> </a:t>
            </a:r>
            <a:r>
              <a:rPr lang="en-US" dirty="0" err="1"/>
              <a:t>mijenja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(</a:t>
            </a:r>
            <a:r>
              <a:rPr lang="en-US" dirty="0" err="1"/>
              <a:t>Žan</a:t>
            </a:r>
            <a:r>
              <a:rPr lang="en-US" dirty="0"/>
              <a:t>-Pol </a:t>
            </a:r>
            <a:r>
              <a:rPr lang="en-US" dirty="0" err="1"/>
              <a:t>Sartr</a:t>
            </a:r>
            <a:r>
              <a:rPr lang="en-US" dirty="0"/>
              <a:t> / </a:t>
            </a:r>
            <a:r>
              <a:rPr lang="en-US" dirty="0" err="1"/>
              <a:t>Žan</a:t>
            </a:r>
            <a:r>
              <a:rPr lang="en-US" dirty="0"/>
              <a:t>-Pola </a:t>
            </a:r>
            <a:r>
              <a:rPr lang="en-US" dirty="0" err="1"/>
              <a:t>Sartra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: </a:t>
            </a:r>
            <a:r>
              <a:rPr lang="en-US" i="1" dirty="0" err="1"/>
              <a:t>Merkelova</a:t>
            </a:r>
            <a:r>
              <a:rPr lang="en-US" i="1" dirty="0"/>
              <a:t>, </a:t>
            </a:r>
            <a:r>
              <a:rPr lang="en-US" i="1" dirty="0" err="1"/>
              <a:t>Olbrajtova</a:t>
            </a:r>
            <a:r>
              <a:rPr lang="en-US" dirty="0"/>
              <a:t>,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ženska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u </a:t>
            </a:r>
            <a:r>
              <a:rPr lang="en-US" dirty="0" err="1"/>
              <a:t>našem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– </a:t>
            </a:r>
            <a:r>
              <a:rPr lang="en-US" i="1" dirty="0" err="1"/>
              <a:t>Markovićeva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transkribovanih</a:t>
            </a:r>
            <a:r>
              <a:rPr lang="en-US" dirty="0"/>
              <a:t> </a:t>
            </a:r>
            <a:r>
              <a:rPr lang="en-US" dirty="0" err="1"/>
              <a:t>imena</a:t>
            </a:r>
            <a:r>
              <a:rPr lang="en-US" dirty="0"/>
              <a:t> </a:t>
            </a:r>
            <a:r>
              <a:rPr lang="en-US" dirty="0" err="1"/>
              <a:t>primjenjuje</a:t>
            </a:r>
            <a:r>
              <a:rPr lang="en-US" dirty="0"/>
              <a:t> se </a:t>
            </a:r>
            <a:r>
              <a:rPr lang="en-US" dirty="0" err="1"/>
              <a:t>pravilo</a:t>
            </a:r>
            <a:r>
              <a:rPr lang="en-US" dirty="0"/>
              <a:t> o </a:t>
            </a:r>
            <a:r>
              <a:rPr lang="en-US" dirty="0" err="1"/>
              <a:t>pisanju</a:t>
            </a:r>
            <a:r>
              <a:rPr lang="en-US" dirty="0"/>
              <a:t> </a:t>
            </a:r>
            <a:r>
              <a:rPr lang="en-US" dirty="0" err="1"/>
              <a:t>sonanta</a:t>
            </a:r>
            <a:r>
              <a:rPr lang="en-US" dirty="0"/>
              <a:t> j </a:t>
            </a:r>
            <a:r>
              <a:rPr lang="en-US" dirty="0" err="1"/>
              <a:t>kao</a:t>
            </a:r>
            <a:r>
              <a:rPr lang="en-US" dirty="0"/>
              <a:t> za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: </a:t>
            </a:r>
            <a:r>
              <a:rPr lang="en-US" i="1" dirty="0" err="1"/>
              <a:t>Tokio</a:t>
            </a:r>
            <a:r>
              <a:rPr lang="en-US" i="1" dirty="0"/>
              <a:t>, </a:t>
            </a:r>
            <a:r>
              <a:rPr lang="en-US" i="1" dirty="0" err="1"/>
              <a:t>Tokiom</a:t>
            </a:r>
            <a:r>
              <a:rPr lang="en-US" i="1" dirty="0"/>
              <a:t>, </a:t>
            </a:r>
            <a:r>
              <a:rPr lang="en-US" i="1" dirty="0" err="1"/>
              <a:t>ali</a:t>
            </a:r>
            <a:r>
              <a:rPr lang="en-US" i="1" dirty="0"/>
              <a:t> </a:t>
            </a:r>
            <a:r>
              <a:rPr lang="en-US" i="1" dirty="0" err="1"/>
              <a:t>Tokija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793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02800"/>
          </a:xfrm>
        </p:spPr>
        <p:txBody>
          <a:bodyPr/>
          <a:lstStyle/>
          <a:p>
            <a:r>
              <a:rPr lang="sr-Latn-ME" dirty="0" smtClean="0"/>
              <a:t>1. Napiši nazive/imena onako kako se pišu u jeziku iz kojeg potiču:</a:t>
            </a:r>
          </a:p>
          <a:p>
            <a:endParaRPr lang="sr-Latn-ME" dirty="0"/>
          </a:p>
          <a:p>
            <a:r>
              <a:rPr lang="sr-Latn-ME" dirty="0" smtClean="0"/>
              <a:t>Džon	</a:t>
            </a:r>
            <a:r>
              <a:rPr lang="en-US" dirty="0" smtClean="0"/>
              <a:t>         </a:t>
            </a:r>
            <a:r>
              <a:rPr lang="sr-Latn-ME" dirty="0" smtClean="0"/>
              <a:t>			</a:t>
            </a:r>
          </a:p>
          <a:p>
            <a:r>
              <a:rPr lang="sr-Latn-ME" dirty="0" smtClean="0"/>
              <a:t>Budimpešta</a:t>
            </a:r>
            <a:r>
              <a:rPr lang="en-US" dirty="0" smtClean="0"/>
              <a:t>              </a:t>
            </a:r>
            <a:r>
              <a:rPr lang="sr-Latn-ME" dirty="0" smtClean="0"/>
              <a:t>	</a:t>
            </a:r>
          </a:p>
          <a:p>
            <a:r>
              <a:rPr lang="sr-Latn-ME" dirty="0" smtClean="0"/>
              <a:t>Rim		</a:t>
            </a:r>
            <a:endParaRPr lang="en-US" dirty="0" smtClean="0"/>
          </a:p>
          <a:p>
            <a:r>
              <a:rPr lang="sr-Latn-ME" dirty="0" smtClean="0"/>
              <a:t>Beč </a:t>
            </a:r>
            <a:r>
              <a:rPr lang="sr-Latn-ME" dirty="0" smtClean="0"/>
              <a:t>	</a:t>
            </a:r>
            <a:r>
              <a:rPr lang="en-US" dirty="0" smtClean="0"/>
              <a:t>    </a:t>
            </a:r>
            <a:r>
              <a:rPr lang="sr-Latn-ME" dirty="0" smtClean="0"/>
              <a:t>		</a:t>
            </a:r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91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2. Transkribuj sljedeća imena/nazive:</a:t>
            </a:r>
          </a:p>
          <a:p>
            <a:endParaRPr lang="sr-Latn-ME" dirty="0"/>
          </a:p>
          <a:p>
            <a:r>
              <a:rPr lang="sr-Latn-ME" dirty="0" smtClean="0"/>
              <a:t>New York	</a:t>
            </a:r>
            <a:endParaRPr lang="en-US" dirty="0" smtClean="0"/>
          </a:p>
          <a:p>
            <a:r>
              <a:rPr lang="sr-Latn-ME" dirty="0" smtClean="0"/>
              <a:t>Los </a:t>
            </a:r>
            <a:r>
              <a:rPr lang="sr-Latn-ME" dirty="0" smtClean="0"/>
              <a:t>Angeles         </a:t>
            </a:r>
            <a:endParaRPr lang="en-US" dirty="0" smtClean="0"/>
          </a:p>
          <a:p>
            <a:r>
              <a:rPr lang="sr-Latn-ME" dirty="0" smtClean="0"/>
              <a:t>Picasso</a:t>
            </a:r>
            <a:r>
              <a:rPr lang="sr-Latn-ME" dirty="0" smtClean="0"/>
              <a:t>		</a:t>
            </a:r>
            <a:endParaRPr lang="en-US" dirty="0" smtClean="0"/>
          </a:p>
          <a:p>
            <a:r>
              <a:rPr lang="sr-Latn-ME" dirty="0" smtClean="0"/>
              <a:t>Bologna</a:t>
            </a:r>
            <a:r>
              <a:rPr lang="sr-Latn-ME" dirty="0" smtClean="0"/>
              <a:t>		</a:t>
            </a:r>
            <a:endParaRPr lang="en-US" dirty="0" smtClean="0"/>
          </a:p>
          <a:p>
            <a:r>
              <a:rPr lang="sr-Latn-ME" dirty="0" smtClean="0"/>
              <a:t>Luca</a:t>
            </a:r>
            <a:r>
              <a:rPr lang="sr-Latn-ME" dirty="0" smtClean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4240484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3. Da li se imenica Šekspir mijenja po padežima?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9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21645"/>
          </a:xfrm>
        </p:spPr>
        <p:txBody>
          <a:bodyPr/>
          <a:lstStyle/>
          <a:p>
            <a:r>
              <a:rPr lang="en-US" dirty="0" err="1" smtClean="0"/>
              <a:t>Pravopis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ortografija</a:t>
            </a:r>
            <a:r>
              <a:rPr lang="en-US" dirty="0" smtClean="0"/>
              <a:t> je</a:t>
            </a:r>
            <a:r>
              <a:rPr lang="sr-Latn-ME" dirty="0" smtClean="0"/>
              <a:t> skup opštih ili važećih pravila pisanja nekog jezika.</a:t>
            </a:r>
          </a:p>
          <a:p>
            <a:r>
              <a:rPr lang="sr-Latn-ME" dirty="0" smtClean="0"/>
              <a:t>Pisanje uz nepoštovanje tih pravila nazivamo pravopisnom greškom.</a:t>
            </a:r>
          </a:p>
          <a:p>
            <a:pPr marL="0" indent="0">
              <a:buNone/>
            </a:pPr>
            <a:endParaRPr lang="sr-Latn-ME" dirty="0" smtClean="0"/>
          </a:p>
          <a:p>
            <a:r>
              <a:rPr lang="sr-Latn-ME" dirty="0" smtClean="0"/>
              <a:t>Kod pravopisa u pismima zasnovanim na azbuci/abecedi, razlikuju se dva načela:</a:t>
            </a:r>
          </a:p>
          <a:p>
            <a:pPr marL="0" indent="0">
              <a:buNone/>
            </a:pPr>
            <a:endParaRPr lang="sr-Latn-ME" dirty="0" smtClean="0"/>
          </a:p>
          <a:p>
            <a:r>
              <a:rPr lang="sr-Latn-ME" dirty="0" smtClean="0">
                <a:solidFill>
                  <a:srgbClr val="FFFF00"/>
                </a:solidFill>
              </a:rPr>
              <a:t>Fonološko</a:t>
            </a:r>
            <a:r>
              <a:rPr lang="sr-Latn-ME" dirty="0" smtClean="0"/>
              <a:t>(teži jednostavnoj vezi između glasova i slova)</a:t>
            </a:r>
          </a:p>
          <a:p>
            <a:r>
              <a:rPr lang="sr-Latn-ME" dirty="0" smtClean="0">
                <a:solidFill>
                  <a:srgbClr val="FFFF00"/>
                </a:solidFill>
              </a:rPr>
              <a:t>Morfološko</a:t>
            </a:r>
            <a:r>
              <a:rPr lang="sr-Latn-ME" dirty="0" smtClean="0"/>
              <a:t> (zasniva se na gramatičkim ili jezičko-istorijskim zavisnostima između riječi ili njihovih deklinacija, konjugacija ili komparacija.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36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4. Kroz primjere objasni da li ijekavizujemo imena ljudi i nazive mjesta iz ekavskog govornog područja.</a:t>
            </a:r>
          </a:p>
          <a:p>
            <a:pPr marL="0" indent="0">
              <a:buNone/>
            </a:pPr>
            <a:endParaRPr lang="sr-Latn-ME" dirty="0" smtClean="0"/>
          </a:p>
          <a:p>
            <a:r>
              <a:rPr lang="sr-Latn-ME" dirty="0" smtClean="0"/>
              <a:t>Svetlana ili Svjetlana?</a:t>
            </a:r>
          </a:p>
          <a:p>
            <a:r>
              <a:rPr lang="sr-Latn-ME" dirty="0" smtClean="0"/>
              <a:t>Suva Reka ili Suva Rijeka?</a:t>
            </a:r>
          </a:p>
          <a:p>
            <a:r>
              <a:rPr lang="sr-Latn-ME" dirty="0" smtClean="0"/>
              <a:t>Vera ili Vjera?</a:t>
            </a:r>
          </a:p>
          <a:p>
            <a:r>
              <a:rPr lang="sr-Latn-ME" dirty="0" smtClean="0"/>
              <a:t>Bela Crkva ili Bijela Crkva?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53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1026543"/>
            <a:ext cx="10554574" cy="5650302"/>
          </a:xfrm>
        </p:spPr>
        <p:txBody>
          <a:bodyPr/>
          <a:lstStyle/>
          <a:p>
            <a:r>
              <a:rPr lang="sr-Latn-ME" dirty="0" smtClean="0"/>
              <a:t>U grupu jezika čiji se pravopis zasniva na fonološkom konceptu spadaju: crnogorski, srpski, ruski, italijanski, bugarski, finski, španski, turski.</a:t>
            </a:r>
          </a:p>
          <a:p>
            <a:r>
              <a:rPr lang="sr-Latn-ME" dirty="0" smtClean="0"/>
              <a:t>Engleski jezik je primjer jezika čiji se pravopis zasniva na morfološkom konceptu. Jedna kombinacija slova </a:t>
            </a:r>
            <a:r>
              <a:rPr lang="en-US" dirty="0" smtClean="0"/>
              <a:t>(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/>
              <a:t>o</a:t>
            </a:r>
            <a:r>
              <a:rPr lang="en-US" dirty="0" err="1" smtClean="0"/>
              <a:t>ugh</a:t>
            </a:r>
            <a:r>
              <a:rPr lang="en-US" dirty="0" smtClean="0"/>
              <a:t>) </a:t>
            </a:r>
            <a:r>
              <a:rPr lang="en-US" dirty="0" err="1" smtClean="0"/>
              <a:t>mo</a:t>
            </a:r>
            <a:r>
              <a:rPr lang="sr-Latn-ME" dirty="0" smtClean="0"/>
              <a:t>že se izgovarati na više različitih načina. I obrnuto, određeni glas ili niz glasova može se pisati na više načina.</a:t>
            </a:r>
          </a:p>
          <a:p>
            <a:endParaRPr lang="sr-Latn-ME" dirty="0" smtClean="0"/>
          </a:p>
          <a:p>
            <a:r>
              <a:rPr lang="sr-Latn-ME" dirty="0" smtClean="0"/>
              <a:t>PIŠI KAO ŠTO GOVORIŠ, ČITAJ KAKO JE NAPISANO.</a:t>
            </a:r>
          </a:p>
          <a:p>
            <a:r>
              <a:rPr lang="sr-Latn-ME" dirty="0" smtClean="0"/>
              <a:t>(Adelungovo pravilo, koje je preuzeo i Vuk Karadžić)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17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968A76D-2668-4238-97D1-93828F347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/>
              <a:t>Uzajamne</a:t>
            </a:r>
            <a:r>
              <a:rPr lang="en-US" sz="2000" dirty="0"/>
              <a:t> </a:t>
            </a:r>
            <a:r>
              <a:rPr lang="en-US" sz="2000" dirty="0" err="1"/>
              <a:t>veze</a:t>
            </a:r>
            <a:r>
              <a:rPr lang="en-US" sz="2000" dirty="0"/>
              <a:t> </a:t>
            </a:r>
            <a:r>
              <a:rPr lang="en-US" sz="2000" dirty="0" err="1"/>
              <a:t>među</a:t>
            </a:r>
            <a:r>
              <a:rPr lang="en-US" sz="2000" dirty="0"/>
              <a:t> </a:t>
            </a:r>
            <a:r>
              <a:rPr lang="en-US" sz="2000" dirty="0" err="1"/>
              <a:t>narodima</a:t>
            </a:r>
            <a:r>
              <a:rPr lang="en-US" sz="2000" dirty="0"/>
              <a:t>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prenošenje</a:t>
            </a:r>
            <a:r>
              <a:rPr lang="en-US" sz="2000" dirty="0"/>
              <a:t> </a:t>
            </a:r>
            <a:r>
              <a:rPr lang="en-US" sz="2000" dirty="0" err="1"/>
              <a:t>pojedinih</a:t>
            </a:r>
            <a:r>
              <a:rPr lang="en-US" sz="2000" dirty="0"/>
              <a:t> </a:t>
            </a:r>
            <a:r>
              <a:rPr lang="en-US" sz="2000" dirty="0" err="1"/>
              <a:t>riječi</a:t>
            </a:r>
            <a:r>
              <a:rPr lang="en-US" sz="2000" dirty="0"/>
              <a:t>, </a:t>
            </a:r>
            <a:r>
              <a:rPr lang="en-US" sz="2000" dirty="0" err="1"/>
              <a:t>najčešće</a:t>
            </a:r>
            <a:r>
              <a:rPr lang="en-US" sz="2000" dirty="0"/>
              <a:t> </a:t>
            </a:r>
            <a:r>
              <a:rPr lang="en-US" sz="2000" dirty="0" err="1"/>
              <a:t>termina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raznih</a:t>
            </a:r>
            <a:r>
              <a:rPr lang="en-US" sz="2000" dirty="0"/>
              <a:t> </a:t>
            </a:r>
            <a:r>
              <a:rPr lang="en-US" sz="2000" dirty="0" err="1"/>
              <a:t>područja</a:t>
            </a:r>
            <a:r>
              <a:rPr lang="en-US" sz="2000" dirty="0"/>
              <a:t> </a:t>
            </a:r>
            <a:r>
              <a:rPr lang="en-US" sz="2000" dirty="0" err="1"/>
              <a:t>ljudske</a:t>
            </a:r>
            <a:r>
              <a:rPr lang="en-US" sz="2000" dirty="0"/>
              <a:t> </a:t>
            </a:r>
            <a:r>
              <a:rPr lang="en-US" sz="2000" dirty="0" err="1"/>
              <a:t>djelatnosti</a:t>
            </a:r>
            <a:r>
              <a:rPr lang="en-US" sz="2000" dirty="0"/>
              <a:t>,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jednog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u </a:t>
            </a:r>
            <a:r>
              <a:rPr lang="en-US" sz="2000" dirty="0" err="1"/>
              <a:t>drugi</a:t>
            </a:r>
            <a:r>
              <a:rPr lang="en-US" sz="2000" dirty="0"/>
              <a:t>,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čemu</a:t>
            </a:r>
            <a:r>
              <a:rPr lang="en-US" sz="2000" dirty="0"/>
              <a:t> </a:t>
            </a:r>
            <a:r>
              <a:rPr lang="en-US" sz="2000" dirty="0" err="1"/>
              <a:t>dolazi</a:t>
            </a:r>
            <a:r>
              <a:rPr lang="en-US" sz="2000" dirty="0"/>
              <a:t> do </a:t>
            </a:r>
            <a:r>
              <a:rPr lang="en-US" sz="2000" dirty="0" err="1"/>
              <a:t>glasovnog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obličkog</a:t>
            </a:r>
            <a:r>
              <a:rPr lang="en-US" sz="2000" dirty="0"/>
              <a:t> </a:t>
            </a:r>
            <a:r>
              <a:rPr lang="en-US" sz="2000" dirty="0" err="1"/>
              <a:t>prilagođavanja</a:t>
            </a:r>
            <a:r>
              <a:rPr lang="en-US" sz="2000" dirty="0"/>
              <a:t> </a:t>
            </a:r>
            <a:r>
              <a:rPr lang="en-US" sz="2000" dirty="0" err="1"/>
              <a:t>zakonima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</a:t>
            </a:r>
            <a:r>
              <a:rPr lang="en-US" sz="2000" dirty="0" err="1"/>
              <a:t>primaoca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859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9A209BA-6BE0-44C7-BC7F-4507E6404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1438183"/>
            <a:ext cx="10554574" cy="442061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 err="1">
                <a:solidFill>
                  <a:srgbClr val="FFFF00"/>
                </a:solidFill>
              </a:rPr>
              <a:t>Transliteracija</a:t>
            </a:r>
            <a:r>
              <a:rPr lang="en-US" dirty="0"/>
              <a:t> je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fonetske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napisane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pismu</a:t>
            </a:r>
            <a:r>
              <a:rPr lang="en-US" dirty="0"/>
              <a:t> u </a:t>
            </a:r>
            <a:r>
              <a:rPr lang="en-US" dirty="0" err="1"/>
              <a:t>riječ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pismu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ćirilice</a:t>
            </a:r>
            <a:r>
              <a:rPr lang="en-US" dirty="0"/>
              <a:t> u </a:t>
            </a:r>
            <a:r>
              <a:rPr lang="en-US" dirty="0" err="1"/>
              <a:t>latinicu</a:t>
            </a:r>
            <a:r>
              <a:rPr lang="en-US" dirty="0"/>
              <a:t>).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Transliteraciju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miješati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prevodom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značenje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transliteracije</a:t>
            </a:r>
            <a:r>
              <a:rPr lang="en-US" dirty="0"/>
              <a:t> </a:t>
            </a:r>
            <a:r>
              <a:rPr lang="en-US" dirty="0" err="1"/>
              <a:t>zvuk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se </a:t>
            </a:r>
            <a:r>
              <a:rPr lang="en-US" dirty="0" err="1"/>
              <a:t>mijenja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alfabeta</a:t>
            </a:r>
            <a:r>
              <a:rPr lang="en-US" dirty="0"/>
              <a:t> u </a:t>
            </a:r>
            <a:r>
              <a:rPr lang="en-US" dirty="0" err="1"/>
              <a:t>drugi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329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D4E4FD-EAD8-440E-845B-6CC23BBE8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FF00"/>
                </a:solidFill>
              </a:rPr>
              <a:t>Transkripcija</a:t>
            </a:r>
            <a:r>
              <a:rPr lang="en-US" sz="2400" dirty="0"/>
              <a:t> je </a:t>
            </a:r>
            <a:r>
              <a:rPr lang="en-US" sz="2400" dirty="0" err="1"/>
              <a:t>prilagođavanje</a:t>
            </a:r>
            <a:r>
              <a:rPr lang="en-US" sz="2400" dirty="0"/>
              <a:t> </a:t>
            </a:r>
            <a:r>
              <a:rPr lang="en-US" sz="2400" dirty="0" err="1"/>
              <a:t>načina</a:t>
            </a:r>
            <a:r>
              <a:rPr lang="en-US" sz="2400" dirty="0"/>
              <a:t> </a:t>
            </a:r>
            <a:r>
              <a:rPr lang="en-US" sz="2400" dirty="0" err="1"/>
              <a:t>pisanja</a:t>
            </a:r>
            <a:r>
              <a:rPr lang="en-US" sz="2400" dirty="0"/>
              <a:t> </a:t>
            </a:r>
            <a:r>
              <a:rPr lang="en-US" sz="2400" dirty="0" err="1"/>
              <a:t>riječi</a:t>
            </a:r>
            <a:r>
              <a:rPr lang="en-US" sz="2400" dirty="0"/>
              <a:t> u </a:t>
            </a:r>
            <a:r>
              <a:rPr lang="en-US" sz="2400" dirty="0" err="1"/>
              <a:t>jednom</a:t>
            </a:r>
            <a:r>
              <a:rPr lang="en-US" sz="2400" dirty="0"/>
              <a:t> </a:t>
            </a:r>
            <a:r>
              <a:rPr lang="en-US" sz="2400" dirty="0" err="1"/>
              <a:t>jeziku</a:t>
            </a:r>
            <a:r>
              <a:rPr lang="en-US" sz="2400" dirty="0"/>
              <a:t> </a:t>
            </a:r>
            <a:r>
              <a:rPr lang="en-US" sz="2400" dirty="0" err="1"/>
              <a:t>izgovoru</a:t>
            </a:r>
            <a:r>
              <a:rPr lang="en-US" sz="2400" dirty="0"/>
              <a:t> u </a:t>
            </a:r>
            <a:r>
              <a:rPr lang="en-US" sz="2400" dirty="0" err="1"/>
              <a:t>drugom</a:t>
            </a:r>
            <a:r>
              <a:rPr lang="en-US" sz="2400" dirty="0"/>
              <a:t> </a:t>
            </a:r>
            <a:r>
              <a:rPr lang="en-US" sz="2400" dirty="0" err="1"/>
              <a:t>jeziku</a:t>
            </a:r>
            <a:r>
              <a:rPr lang="en-US" sz="2400" dirty="0"/>
              <a:t> (</a:t>
            </a:r>
            <a:r>
              <a:rPr lang="en-US" sz="2400" dirty="0" err="1"/>
              <a:t>Šekspir</a:t>
            </a:r>
            <a:r>
              <a:rPr lang="en-US" sz="2400" dirty="0"/>
              <a:t> – </a:t>
            </a:r>
            <a:r>
              <a:rPr lang="en-US" sz="2400" dirty="0" err="1"/>
              <a:t>Shekaspeare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06612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Razlika između transkripcije i transliteracije je u tome što transkripcija vodi računa o izgovoru, a transliteracija o pismu.</a:t>
            </a:r>
          </a:p>
          <a:p>
            <a:endParaRPr lang="sr-Latn-ME" dirty="0"/>
          </a:p>
          <a:p>
            <a:r>
              <a:rPr lang="sr-Latn-ME" dirty="0" smtClean="0"/>
              <a:t>Transkripcija podrazumijeva prenošenje riječi u skladu sa izgovorom, a transliteracija prenošenje slovnog sistema jednog jezika u slovni sistem drugog jezika.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94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B7CDD2-0ADA-458E-BA9E-FF84D5C6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solidFill>
                  <a:srgbClr val="FF0000"/>
                </a:solidFill>
              </a:rPr>
              <a:t>Riječi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koje</a:t>
            </a:r>
            <a:r>
              <a:rPr lang="en-US" sz="2800" dirty="0">
                <a:solidFill>
                  <a:srgbClr val="FF0000"/>
                </a:solidFill>
              </a:rPr>
              <a:t> se </a:t>
            </a:r>
            <a:r>
              <a:rPr lang="en-US" sz="2800" dirty="0" err="1">
                <a:solidFill>
                  <a:srgbClr val="FF0000"/>
                </a:solidFill>
              </a:rPr>
              <a:t>pišu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približno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izgovoru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0CD665-59D7-4771-A80C-6B1C6967A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0663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francuske</a:t>
            </a:r>
            <a:r>
              <a:rPr lang="en-US" dirty="0"/>
              <a:t>: </a:t>
            </a:r>
            <a:r>
              <a:rPr lang="en-US" dirty="0" err="1"/>
              <a:t>apartman</a:t>
            </a:r>
            <a:r>
              <a:rPr lang="en-US" dirty="0"/>
              <a:t> (</a:t>
            </a:r>
            <a:r>
              <a:rPr lang="en-US" dirty="0" err="1"/>
              <a:t>appartement</a:t>
            </a:r>
            <a:r>
              <a:rPr lang="en-US" dirty="0"/>
              <a:t>), </a:t>
            </a:r>
            <a:r>
              <a:rPr lang="en-US" dirty="0" err="1"/>
              <a:t>bife</a:t>
            </a:r>
            <a:r>
              <a:rPr lang="en-US" dirty="0"/>
              <a:t> (buffet), </a:t>
            </a:r>
            <a:r>
              <a:rPr lang="en-US" dirty="0" err="1"/>
              <a:t>ekran</a:t>
            </a:r>
            <a:r>
              <a:rPr lang="en-US" dirty="0"/>
              <a:t> (</a:t>
            </a:r>
            <a:r>
              <a:rPr lang="en-US" dirty="0" err="1"/>
              <a:t>ecran</a:t>
            </a:r>
            <a:r>
              <a:rPr lang="en-US" dirty="0"/>
              <a:t>), </a:t>
            </a:r>
            <a:r>
              <a:rPr lang="en-US" dirty="0" err="1"/>
              <a:t>marš</a:t>
            </a:r>
            <a:r>
              <a:rPr lang="en-US" dirty="0"/>
              <a:t> (</a:t>
            </a:r>
            <a:r>
              <a:rPr lang="en-US" dirty="0" err="1"/>
              <a:t>marche</a:t>
            </a:r>
            <a:r>
              <a:rPr lang="en-US" dirty="0"/>
              <a:t>), </a:t>
            </a:r>
            <a:r>
              <a:rPr lang="en-US" dirty="0" err="1"/>
              <a:t>parfem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parfum</a:t>
            </a:r>
            <a:r>
              <a:rPr lang="en-US" dirty="0"/>
              <a:t>), </a:t>
            </a:r>
            <a:r>
              <a:rPr lang="en-US" dirty="0" err="1"/>
              <a:t>nivo</a:t>
            </a:r>
            <a:r>
              <a:rPr lang="en-US" dirty="0"/>
              <a:t> (</a:t>
            </a:r>
            <a:r>
              <a:rPr lang="en-US" dirty="0" err="1"/>
              <a:t>niveau</a:t>
            </a:r>
            <a:r>
              <a:rPr lang="en-US" dirty="0"/>
              <a:t>), </a:t>
            </a:r>
            <a:r>
              <a:rPr lang="en-US" dirty="0" err="1"/>
              <a:t>šofer</a:t>
            </a:r>
            <a:r>
              <a:rPr lang="en-US" dirty="0"/>
              <a:t> (chauffeur);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engleske</a:t>
            </a:r>
            <a:r>
              <a:rPr lang="en-US" dirty="0"/>
              <a:t>: </a:t>
            </a:r>
            <a:r>
              <a:rPr lang="en-US" dirty="0" err="1"/>
              <a:t>boks</a:t>
            </a:r>
            <a:r>
              <a:rPr lang="en-US" dirty="0"/>
              <a:t> (box), </a:t>
            </a:r>
            <a:r>
              <a:rPr lang="en-US" dirty="0" err="1"/>
              <a:t>derbi</a:t>
            </a:r>
            <a:r>
              <a:rPr lang="en-US" dirty="0"/>
              <a:t> (derby), </a:t>
            </a:r>
            <a:r>
              <a:rPr lang="en-US" dirty="0" err="1"/>
              <a:t>džem</a:t>
            </a:r>
            <a:r>
              <a:rPr lang="en-US" dirty="0"/>
              <a:t> (jam), </a:t>
            </a:r>
            <a:r>
              <a:rPr lang="en-US" dirty="0" err="1"/>
              <a:t>gol</a:t>
            </a:r>
            <a:r>
              <a:rPr lang="en-US" dirty="0"/>
              <a:t> (goal), </a:t>
            </a:r>
            <a:r>
              <a:rPr lang="en-US" dirty="0" err="1"/>
              <a:t>miting</a:t>
            </a:r>
            <a:r>
              <a:rPr lang="en-US" dirty="0"/>
              <a:t> (</a:t>
            </a:r>
            <a:r>
              <a:rPr lang="en-US" dirty="0" err="1"/>
              <a:t>miting</a:t>
            </a:r>
            <a:r>
              <a:rPr lang="en-US" dirty="0"/>
              <a:t>), spiker (speaker), </a:t>
            </a:r>
            <a:r>
              <a:rPr lang="en-US" dirty="0" err="1"/>
              <a:t>vikend</a:t>
            </a:r>
            <a:r>
              <a:rPr lang="en-US" dirty="0"/>
              <a:t> (week-end);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italijanske</a:t>
            </a:r>
            <a:r>
              <a:rPr lang="en-US" dirty="0"/>
              <a:t>: </a:t>
            </a:r>
            <a:r>
              <a:rPr lang="en-US" dirty="0" err="1"/>
              <a:t>boca</a:t>
            </a:r>
            <a:r>
              <a:rPr lang="en-US" dirty="0"/>
              <a:t> (</a:t>
            </a:r>
            <a:r>
              <a:rPr lang="en-US" dirty="0" err="1"/>
              <a:t>bozza</a:t>
            </a:r>
            <a:r>
              <a:rPr lang="en-US" dirty="0"/>
              <a:t>), </a:t>
            </a:r>
            <a:r>
              <a:rPr lang="en-US" dirty="0" err="1"/>
              <a:t>bagatela</a:t>
            </a:r>
            <a:r>
              <a:rPr lang="en-US" dirty="0"/>
              <a:t> (</a:t>
            </a:r>
            <a:r>
              <a:rPr lang="en-US" dirty="0" err="1"/>
              <a:t>bagatella</a:t>
            </a:r>
            <a:r>
              <a:rPr lang="en-US" dirty="0"/>
              <a:t>) , </a:t>
            </a:r>
            <a:r>
              <a:rPr lang="en-US" dirty="0" err="1"/>
              <a:t>kolona</a:t>
            </a:r>
            <a:r>
              <a:rPr lang="en-US" dirty="0"/>
              <a:t> (</a:t>
            </a:r>
            <a:r>
              <a:rPr lang="en-US" dirty="0" err="1"/>
              <a:t>colonna</a:t>
            </a:r>
            <a:r>
              <a:rPr lang="en-US" dirty="0"/>
              <a:t>), </a:t>
            </a:r>
            <a:r>
              <a:rPr lang="en-US" dirty="0" err="1"/>
              <a:t>kasa</a:t>
            </a:r>
            <a:r>
              <a:rPr lang="en-US" dirty="0"/>
              <a:t> (</a:t>
            </a:r>
            <a:r>
              <a:rPr lang="en-US" dirty="0" err="1"/>
              <a:t>cassa</a:t>
            </a:r>
            <a:r>
              <a:rPr lang="en-US" dirty="0"/>
              <a:t>);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njemačke</a:t>
            </a:r>
            <a:r>
              <a:rPr lang="en-US" dirty="0"/>
              <a:t>: </a:t>
            </a:r>
            <a:r>
              <a:rPr lang="en-US" dirty="0" err="1"/>
              <a:t>blic</a:t>
            </a:r>
            <a:r>
              <a:rPr lang="en-US" dirty="0"/>
              <a:t> (blitz), </a:t>
            </a:r>
            <a:r>
              <a:rPr lang="en-US" dirty="0" err="1"/>
              <a:t>kofer</a:t>
            </a:r>
            <a:r>
              <a:rPr lang="en-US" dirty="0"/>
              <a:t> (</a:t>
            </a:r>
            <a:r>
              <a:rPr lang="en-US" dirty="0" err="1"/>
              <a:t>koffer</a:t>
            </a:r>
            <a:r>
              <a:rPr lang="en-US" dirty="0"/>
              <a:t>), lager (lager), </a:t>
            </a:r>
            <a:r>
              <a:rPr lang="en-US" dirty="0" err="1"/>
              <a:t>štab</a:t>
            </a:r>
            <a:r>
              <a:rPr lang="en-US" dirty="0"/>
              <a:t> (stab), </a:t>
            </a:r>
            <a:r>
              <a:rPr lang="en-US" dirty="0" err="1"/>
              <a:t>frajer</a:t>
            </a:r>
            <a:r>
              <a:rPr lang="en-US" dirty="0"/>
              <a:t> (</a:t>
            </a:r>
            <a:r>
              <a:rPr lang="en-US" dirty="0" err="1"/>
              <a:t>freier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711380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1FE4CA-0B67-45E2-BD3A-D8DB3E6CD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/>
              <a:t>Leksika</a:t>
            </a:r>
            <a:r>
              <a:rPr lang="en-US" dirty="0"/>
              <a:t> </a:t>
            </a:r>
            <a:r>
              <a:rPr lang="en-US" dirty="0" err="1"/>
              <a:t>stranoga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vlastitim</a:t>
            </a:r>
            <a:r>
              <a:rPr lang="en-US" dirty="0"/>
              <a:t> </a:t>
            </a:r>
            <a:r>
              <a:rPr lang="en-US" dirty="0" err="1"/>
              <a:t>imenicama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o </a:t>
            </a:r>
            <a:r>
              <a:rPr lang="en-US" dirty="0" err="1"/>
              <a:t>kakvoj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, </a:t>
            </a:r>
            <a:r>
              <a:rPr lang="en-US" dirty="0" err="1"/>
              <a:t>piše</a:t>
            </a:r>
            <a:r>
              <a:rPr lang="en-US" dirty="0"/>
              <a:t> se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jezičkim</a:t>
            </a:r>
            <a:r>
              <a:rPr lang="en-US" dirty="0"/>
              <a:t> </a:t>
            </a:r>
            <a:r>
              <a:rPr lang="en-US" dirty="0" err="1"/>
              <a:t>zakonitostima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tuđice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pozajmljenice</a:t>
            </a:r>
            <a:r>
              <a:rPr lang="en-US" dirty="0"/>
              <a:t> u </a:t>
            </a:r>
            <a:r>
              <a:rPr lang="en-US" dirty="0" err="1"/>
              <a:t>crnogorskome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fonetske</a:t>
            </a:r>
            <a:r>
              <a:rPr lang="en-US" dirty="0"/>
              <a:t> </a:t>
            </a:r>
            <a:r>
              <a:rPr lang="en-US" dirty="0" err="1"/>
              <a:t>transkripcije</a:t>
            </a:r>
            <a:r>
              <a:rPr lang="en-US" dirty="0"/>
              <a:t>.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onako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izgovaraju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naša</a:t>
            </a:r>
            <a:r>
              <a:rPr lang="en-US" dirty="0"/>
              <a:t> </a:t>
            </a:r>
            <a:r>
              <a:rPr lang="en-US" dirty="0" err="1"/>
              <a:t>standardna</a:t>
            </a:r>
            <a:r>
              <a:rPr lang="en-US" dirty="0"/>
              <a:t> azbuka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abeceda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74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293</TotalTime>
  <Words>1107</Words>
  <Application>Microsoft Office PowerPoint</Application>
  <PresentationFormat>Widescreen</PresentationFormat>
  <Paragraphs>80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Century Gothic</vt:lpstr>
      <vt:lpstr>Wingdings 2</vt:lpstr>
      <vt:lpstr>Quotable</vt:lpstr>
      <vt:lpstr>Pravopis   Transkripcija i transliteracija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Riječi koje se pišu približno izgovoru: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   Transkripcija i transliteracija</dc:title>
  <dc:creator>Korisnik</dc:creator>
  <cp:lastModifiedBy>Natasa</cp:lastModifiedBy>
  <cp:revision>21</cp:revision>
  <dcterms:created xsi:type="dcterms:W3CDTF">2019-04-14T21:41:01Z</dcterms:created>
  <dcterms:modified xsi:type="dcterms:W3CDTF">2021-04-09T10:10:55Z</dcterms:modified>
</cp:coreProperties>
</file>