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3" autoAdjust="0"/>
    <p:restoredTop sz="94660"/>
  </p:normalViewPr>
  <p:slideViewPr>
    <p:cSldViewPr snapToGrid="0">
      <p:cViewPr varScale="1">
        <p:scale>
          <a:sx n="89" d="100"/>
          <a:sy n="89" d="100"/>
        </p:scale>
        <p:origin x="32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E0E4C-905F-4440-A489-D09EFE081250}" type="datetimeFigureOut">
              <a:rPr lang="en-US" smtClean="0"/>
              <a:t>3/12/2021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C742DCA2-65A5-40A3-81B9-A94191BDC8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91123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E0E4C-905F-4440-A489-D09EFE081250}" type="datetimeFigureOut">
              <a:rPr lang="en-US" smtClean="0"/>
              <a:t>3/12/2021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2DCA2-65A5-40A3-81B9-A94191BDC8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11167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E0E4C-905F-4440-A489-D09EFE081250}" type="datetimeFigureOut">
              <a:rPr lang="en-US" smtClean="0"/>
              <a:t>3/12/2021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2DCA2-65A5-40A3-81B9-A94191BDC8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51408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E0E4C-905F-4440-A489-D09EFE081250}" type="datetimeFigureOut">
              <a:rPr lang="en-US" smtClean="0"/>
              <a:t>3/12/2021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2DCA2-65A5-40A3-81B9-A94191BDC8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95874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2D4E0E4C-905F-4440-A489-D09EFE081250}" type="datetimeFigureOut">
              <a:rPr lang="en-US" smtClean="0"/>
              <a:t>3/12/2021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C742DCA2-65A5-40A3-81B9-A94191BDC8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55819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E0E4C-905F-4440-A489-D09EFE081250}" type="datetimeFigureOut">
              <a:rPr lang="en-US" smtClean="0"/>
              <a:t>3/12/2021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2DCA2-65A5-40A3-81B9-A94191BDC8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45217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E0E4C-905F-4440-A489-D09EFE081250}" type="datetimeFigureOut">
              <a:rPr lang="en-US" smtClean="0"/>
              <a:t>3/12/2021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2DCA2-65A5-40A3-81B9-A94191BDC8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34601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E0E4C-905F-4440-A489-D09EFE081250}" type="datetimeFigureOut">
              <a:rPr lang="en-US" smtClean="0"/>
              <a:t>3/12/2021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2DCA2-65A5-40A3-81B9-A94191BDC8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4765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E0E4C-905F-4440-A489-D09EFE081250}" type="datetimeFigureOut">
              <a:rPr lang="en-US" smtClean="0"/>
              <a:t>3/12/2021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2DCA2-65A5-40A3-81B9-A94191BDC8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16082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E0E4C-905F-4440-A489-D09EFE081250}" type="datetimeFigureOut">
              <a:rPr lang="en-US" smtClean="0"/>
              <a:t>3/12/2021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2DCA2-65A5-40A3-81B9-A94191BDC8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70899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E0E4C-905F-4440-A489-D09EFE081250}" type="datetimeFigureOut">
              <a:rPr lang="en-US" smtClean="0"/>
              <a:t>3/12/2021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2DCA2-65A5-40A3-81B9-A94191BDC8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88480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2D4E0E4C-905F-4440-A489-D09EFE081250}" type="datetimeFigureOut">
              <a:rPr lang="en-US" smtClean="0"/>
              <a:t>3/12/2021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C742DCA2-65A5-40A3-81B9-A94191BDC8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2936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5000" dirty="0" err="1" smtClean="0">
                <a:latin typeface="Franklin Gothic Medium" panose="020B0603020102020204" pitchFamily="34" charset="0"/>
              </a:rPr>
              <a:t>Rastojanje</a:t>
            </a:r>
            <a:r>
              <a:rPr lang="en-US" sz="5000" dirty="0" smtClean="0">
                <a:latin typeface="Franklin Gothic Medium" panose="020B0603020102020204" pitchFamily="34" charset="0"/>
              </a:rPr>
              <a:t> </a:t>
            </a:r>
            <a:r>
              <a:rPr lang="en-US" sz="5000" dirty="0" err="1" smtClean="0">
                <a:latin typeface="Franklin Gothic Medium" panose="020B0603020102020204" pitchFamily="34" charset="0"/>
              </a:rPr>
              <a:t>tačke</a:t>
            </a:r>
            <a:r>
              <a:rPr lang="en-US" sz="5000" dirty="0" smtClean="0">
                <a:latin typeface="Franklin Gothic Medium" panose="020B0603020102020204" pitchFamily="34" charset="0"/>
              </a:rPr>
              <a:t> </a:t>
            </a:r>
            <a:r>
              <a:rPr lang="en-US" sz="5000" dirty="0" err="1" smtClean="0">
                <a:latin typeface="Franklin Gothic Medium" panose="020B0603020102020204" pitchFamily="34" charset="0"/>
              </a:rPr>
              <a:t>i</a:t>
            </a:r>
            <a:r>
              <a:rPr lang="en-US" sz="5000" dirty="0" smtClean="0">
                <a:latin typeface="Franklin Gothic Medium" panose="020B0603020102020204" pitchFamily="34" charset="0"/>
              </a:rPr>
              <a:t> </a:t>
            </a:r>
            <a:r>
              <a:rPr lang="en-US" sz="5000" dirty="0" err="1" smtClean="0">
                <a:latin typeface="Franklin Gothic Medium" panose="020B0603020102020204" pitchFamily="34" charset="0"/>
              </a:rPr>
              <a:t>prave</a:t>
            </a:r>
            <a:endParaRPr lang="en-US" sz="5000" dirty="0">
              <a:latin typeface="Franklin Gothic Medium" panose="020B06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1923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0166" y="345057"/>
            <a:ext cx="47704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Rastojanje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tačke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prave</a:t>
            </a: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250166" y="1768263"/>
                <a:ext cx="11202839" cy="120032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/>
                <a:r>
                  <a:rPr lang="sr-Latn-CS" sz="2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Neka je data jednačina prave u opštem</a:t>
                </a:r>
                <a:r>
                  <a:rPr lang="en-US" sz="2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(</a:t>
                </a:r>
                <a:r>
                  <a:rPr lang="en-US" sz="24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implicitnom</a:t>
                </a:r>
                <a:r>
                  <a:rPr lang="en-US" sz="2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)</a:t>
                </a:r>
                <a:r>
                  <a:rPr lang="sr-Latn-CS" sz="2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obliku 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𝑝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: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𝐴𝑥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𝐵𝑦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𝐶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=0</m:t>
                    </m:r>
                  </m:oMath>
                </a14:m>
                <a:r>
                  <a:rPr lang="en-US" sz="2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sr-Latn-CS" sz="2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i </a:t>
                </a:r>
                <a:r>
                  <a:rPr lang="sr-Latn-CS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neka je data tačka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𝑀</m:t>
                    </m:r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𝑜</m:t>
                            </m:r>
                          </m:sub>
                        </m:sSub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0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sz="2400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  <a:r>
                  <a:rPr lang="en-US" sz="2400" i="1" dirty="0" smtClean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U</a:t>
                </a:r>
                <a:r>
                  <a:rPr lang="sr-Latn-CS" sz="2400" i="1" dirty="0" smtClean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daljenost </a:t>
                </a:r>
                <a:r>
                  <a:rPr lang="sr-Latn-CS" sz="2400" i="1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date prave p i date tačke </a:t>
                </a:r>
                <a:r>
                  <a:rPr lang="sr-Latn-CS" sz="2400" i="1" dirty="0" smtClean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M </a:t>
                </a:r>
                <a:r>
                  <a:rPr lang="sr-Latn-CS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računamo po sljedećoj formuli</a:t>
                </a:r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0166" y="1768263"/>
                <a:ext cx="11202839" cy="1200329"/>
              </a:xfrm>
              <a:prstGeom prst="rect">
                <a:avLst/>
              </a:prstGeom>
              <a:blipFill rotWithShape="0">
                <a:blip r:embed="rId2"/>
                <a:stretch>
                  <a:fillRect l="-816" t="-3553" r="-871" b="-1116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3256472" y="3032186"/>
                <a:ext cx="4260975" cy="95866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𝑑</m:t>
                      </m:r>
                      <m:d>
                        <m:d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𝑀</m:t>
                          </m:r>
                        </m:e>
                      </m:d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|"/>
                          <m:endChr m:val="|"/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  <m:sSub>
                                <m:sSubPr>
                                  <m:ctrlP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</m:sSub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  <m:sSub>
                                <m:sSubPr>
                                  <m:ctrlP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</m:sSub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num>
                            <m:den>
                              <m:rad>
                                <m:radPr>
                                  <m:degHide m:val="on"/>
                                  <m:ctrlP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sSup>
                                    <m:sSupPr>
                                      <m:ctrlPr>
                                        <a:rPr lang="en-US" sz="28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2800" b="0" i="1" smtClean="0">
                                          <a:latin typeface="Cambria Math" panose="02040503050406030204" pitchFamily="18" charset="0"/>
                                        </a:rPr>
                                        <m:t>𝐴</m:t>
                                      </m:r>
                                    </m:e>
                                    <m:sup>
                                      <m:r>
                                        <a:rPr lang="en-US" sz="2800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sSup>
                                    <m:sSupPr>
                                      <m:ctrlPr>
                                        <a:rPr lang="en-US" sz="28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2800" b="0" i="1" smtClean="0">
                                          <a:latin typeface="Cambria Math" panose="02040503050406030204" pitchFamily="18" charset="0"/>
                                        </a:rPr>
                                        <m:t>𝐵</m:t>
                                      </m:r>
                                    </m:e>
                                    <m:sup>
                                      <m:r>
                                        <a:rPr lang="en-US" sz="2800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rad>
                            </m:den>
                          </m:f>
                        </m:e>
                      </m:d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56472" y="3032186"/>
                <a:ext cx="4260975" cy="958660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074" name="Picture 2" descr="Slika48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29631" y="4580627"/>
            <a:ext cx="4362369" cy="22028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8" name="Straight Arrow Connector 7"/>
          <p:cNvCxnSpPr/>
          <p:nvPr/>
        </p:nvCxnSpPr>
        <p:spPr>
          <a:xfrm flipH="1">
            <a:off x="7893170" y="5753819"/>
            <a:ext cx="1302589" cy="34506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3838755" y="5280493"/>
            <a:ext cx="405441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Rastojanje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tačke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od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prave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je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najkraće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tj.normalno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rastojanje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između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njih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78063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34342" y="328605"/>
            <a:ext cx="242726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Latn-CS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Osnovni primjer:</a:t>
            </a:r>
          </a:p>
        </p:txBody>
      </p:sp>
      <p:sp>
        <p:nvSpPr>
          <p:cNvPr id="3" name="Rectangle 2"/>
          <p:cNvSpPr/>
          <p:nvPr/>
        </p:nvSpPr>
        <p:spPr>
          <a:xfrm>
            <a:off x="234342" y="1121282"/>
            <a:ext cx="609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sr-Latn-CS" sz="2400" dirty="0">
                <a:latin typeface="Arial" panose="020B0604020202020204" pitchFamily="34" charset="0"/>
                <a:cs typeface="Arial" panose="020B0604020202020204" pitchFamily="34" charset="0"/>
              </a:rPr>
              <a:t>1.Naći rastojanje :</a:t>
            </a:r>
          </a:p>
          <a:p>
            <a:pPr marL="514350" indent="-514350">
              <a:buAutoNum type="alphaLcParenR"/>
            </a:pPr>
            <a:r>
              <a:rPr lang="sr-Latn-CS" sz="2400" dirty="0">
                <a:latin typeface="Arial" panose="020B0604020202020204" pitchFamily="34" charset="0"/>
                <a:cs typeface="Arial" panose="020B0604020202020204" pitchFamily="34" charset="0"/>
              </a:rPr>
              <a:t>tačke M(1,2) i prave p:x-y-4=0</a:t>
            </a:r>
          </a:p>
          <a:p>
            <a:pPr marL="514350" indent="-514350">
              <a:buAutoNum type="alphaLcParenR"/>
            </a:pPr>
            <a:r>
              <a:rPr lang="sr-Latn-CS" sz="2400" dirty="0">
                <a:latin typeface="Arial" panose="020B0604020202020204" pitchFamily="34" charset="0"/>
                <a:cs typeface="Arial" panose="020B0604020202020204" pitchFamily="34" charset="0"/>
              </a:rPr>
              <a:t>tačke M(-3,4) i prave p:4x=3y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450003" y="2863970"/>
                <a:ext cx="5692005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 smtClean="0"/>
                  <a:t>R: a) M(1,2)</a:t>
                </a:r>
                <a14:m>
                  <m:oMath xmlns:m="http://schemas.openxmlformats.org/officeDocument/2006/math">
                    <m:r>
                      <a:rPr lang="en-US" sz="2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=1, </m:t>
                    </m:r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=2</m:t>
                    </m:r>
                  </m:oMath>
                </a14:m>
                <a:endParaRPr lang="en-US" sz="2000" b="0" dirty="0" smtClean="0">
                  <a:ea typeface="Cambria Math" panose="02040503050406030204" pitchFamily="18" charset="0"/>
                </a:endParaRPr>
              </a:p>
              <a:p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    </a:t>
                </a:r>
                <a14:m>
                  <m:oMath xmlns:m="http://schemas.openxmlformats.org/officeDocument/2006/math">
                    <m:r>
                      <a:rPr lang="en-US" sz="2000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   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𝑝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: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𝑦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−4=0 →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𝐴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=1, 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𝐵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=−1, 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𝐶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=−4</m:t>
                    </m:r>
                  </m:oMath>
                </a14:m>
                <a:endParaRPr lang="sr-Latn-CS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US" sz="20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0003" y="2863970"/>
                <a:ext cx="5692005" cy="1015663"/>
              </a:xfrm>
              <a:prstGeom prst="rect">
                <a:avLst/>
              </a:prstGeom>
              <a:blipFill rotWithShape="0">
                <a:blip r:embed="rId2"/>
                <a:stretch>
                  <a:fillRect l="-1178" t="-36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7267755" y="2863970"/>
                <a:ext cx="2744213" cy="61625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𝑑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𝑀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|"/>
                          <m:endChr m:val="|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</m:s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</m:s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num>
                            <m:den>
                              <m:rad>
                                <m:radPr>
                                  <m:degHide m:val="on"/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sSup>
                                    <m:sSup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𝐴</m:t>
                                      </m:r>
                                    </m:e>
                                    <m:sup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sSup>
                                    <m:sSup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𝐵</m:t>
                                      </m:r>
                                    </m:e>
                                    <m:sup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rad>
                            </m:den>
                          </m:f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67755" y="2863970"/>
                <a:ext cx="2744213" cy="616259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2977551" y="4500113"/>
                <a:ext cx="5669501" cy="71840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𝑑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𝑀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|"/>
                          <m:endChr m:val="|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∙1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+(−1)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∙2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+(−4)</m:t>
                              </m:r>
                            </m:num>
                            <m:den>
                              <m:rad>
                                <m:radPr>
                                  <m:degHide m:val="on"/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sSup>
                                    <m:sSup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e>
                                    <m:sup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sSup>
                                    <m:sSup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(−1)</m:t>
                                      </m:r>
                                    </m:e>
                                    <m:sup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rad>
                            </m:den>
                          </m:f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|"/>
                          <m:endChr m:val="|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−5</m:t>
                              </m:r>
                            </m:num>
                            <m:den>
                              <m:rad>
                                <m:radPr>
                                  <m:degHide m:val="on"/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e>
                              </m:rad>
                            </m:den>
                          </m:f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rad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  <m:rad>
                            <m:radPr>
                              <m:degHide m:val="on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rad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77551" y="4500113"/>
                <a:ext cx="5669501" cy="71840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96151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439947"/>
            <a:ext cx="46582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b) </a:t>
            </a:r>
            <a:r>
              <a:rPr lang="sr-Latn-CS" dirty="0">
                <a:latin typeface="Arial" panose="020B0604020202020204" pitchFamily="34" charset="0"/>
                <a:cs typeface="Arial" panose="020B0604020202020204" pitchFamily="34" charset="0"/>
              </a:rPr>
              <a:t>tačke M(-3,4) i prave p:4x=3y</a:t>
            </a:r>
          </a:p>
          <a:p>
            <a:r>
              <a:rPr lang="en-US" dirty="0" smtClean="0"/>
              <a:t> 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953219" y="1199072"/>
                <a:ext cx="2744213" cy="61625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𝑑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𝑀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|"/>
                          <m:endChr m:val="|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</m:s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</m:s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num>
                            <m:den>
                              <m:rad>
                                <m:radPr>
                                  <m:degHide m:val="on"/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sSup>
                                    <m:sSup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𝐴</m:t>
                                      </m:r>
                                    </m:e>
                                    <m:sup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sSup>
                                    <m:sSup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𝐵</m:t>
                                      </m:r>
                                    </m:e>
                                    <m:sup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rad>
                            </m:den>
                          </m:f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3219" y="1199072"/>
                <a:ext cx="2744213" cy="616259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260222" y="2380891"/>
                <a:ext cx="7098110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 smtClean="0"/>
                  <a:t>        M(-3,4)</a:t>
                </a:r>
                <a14:m>
                  <m:oMath xmlns:m="http://schemas.openxmlformats.org/officeDocument/2006/math">
                    <m:r>
                      <a:rPr lang="en-US" sz="2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=−3, </m:t>
                    </m:r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=4</m:t>
                    </m:r>
                  </m:oMath>
                </a14:m>
                <a:endParaRPr lang="en-US" sz="2000" b="0" dirty="0" smtClean="0">
                  <a:ea typeface="Cambria Math" panose="02040503050406030204" pitchFamily="18" charset="0"/>
                </a:endParaRPr>
              </a:p>
              <a:p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    </a:t>
                </a:r>
                <a14:m>
                  <m:oMath xmlns:m="http://schemas.openxmlformats.org/officeDocument/2006/math">
                    <m:r>
                      <a:rPr lang="en-US" sz="2000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   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𝑝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:4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=3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𝑦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→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𝑝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:4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−3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𝑦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=0→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𝐴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=4, 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𝐵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=−3, 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𝐶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=0</m:t>
                    </m:r>
                  </m:oMath>
                </a14:m>
                <a:endParaRPr lang="sr-Latn-CS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US" sz="20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0222" y="2380891"/>
                <a:ext cx="7098110" cy="1015663"/>
              </a:xfrm>
              <a:prstGeom prst="rect">
                <a:avLst/>
              </a:prstGeom>
              <a:blipFill rotWithShape="0">
                <a:blip r:embed="rId3"/>
                <a:stretch>
                  <a:fillRect t="-36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3003430" y="3972765"/>
                <a:ext cx="4576125" cy="71840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𝑑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𝑀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|"/>
                          <m:endChr m:val="|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∙</m:t>
                              </m:r>
                              <m:d>
                                <m:d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−3</m:t>
                                  </m:r>
                                </m:e>
                              </m:d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d>
                                <m:d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−3</m:t>
                                  </m:r>
                                </m:e>
                              </m:d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∙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num>
                            <m:den>
                              <m:rad>
                                <m:radPr>
                                  <m:degHide m:val="on"/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sSup>
                                    <m:sSup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4</m:t>
                                      </m:r>
                                    </m:e>
                                    <m:sup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sSup>
                                    <m:sSup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(−3)</m:t>
                                      </m:r>
                                    </m:e>
                                    <m:sup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rad>
                            </m:den>
                          </m:f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|"/>
                          <m:endChr m:val="|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−24</m:t>
                              </m:r>
                            </m:num>
                            <m:den>
                              <m:rad>
                                <m:radPr>
                                  <m:degHide m:val="on"/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25</m:t>
                                  </m:r>
                                </m:e>
                              </m:rad>
                            </m:den>
                          </m:f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24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03430" y="3972765"/>
                <a:ext cx="4576125" cy="71840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59780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Rectangle 1"/>
              <p:cNvSpPr/>
              <p:nvPr/>
            </p:nvSpPr>
            <p:spPr>
              <a:xfrm>
                <a:off x="149526" y="802583"/>
                <a:ext cx="11185583" cy="493218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2. </a:t>
                </a:r>
                <a:r>
                  <a:rPr lang="sr-Latn-CS" sz="2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Naći </a:t>
                </a:r>
                <a:r>
                  <a:rPr lang="sr-Latn-CS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tačku na pravoj p: x-3y+13=0,  čije  rastojanje od prave  q: x+2y+3=0   iznosi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sr-Latn-CS" sz="24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radPr>
                      <m:deg/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5</m:t>
                        </m:r>
                      </m:e>
                    </m:rad>
                    <m:r>
                      <a:rPr lang="en-US" sz="2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.</m:t>
                    </m:r>
                  </m:oMath>
                </a14:m>
                <a:endParaRPr lang="en-US" sz="2400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US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3</a:t>
                </a:r>
                <a:r>
                  <a:rPr lang="sr-Latn-CS" sz="2400" dirty="0" smtClean="0">
                    <a:latin typeface="Times New Roman" pitchFamily="18" charset="0"/>
                    <a:cs typeface="Times New Roman" pitchFamily="18" charset="0"/>
                  </a:rPr>
                  <a:t>. </a:t>
                </a:r>
                <a:r>
                  <a:rPr lang="sr-Latn-CS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Naći jednačinu prave  s,  koja je paralelna sa pravom </a:t>
                </a:r>
                <a:r>
                  <a:rPr lang="sr-Latn-CS" sz="2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p</a:t>
                </a:r>
                <a:r>
                  <a:rPr lang="sr-Latn-CS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: 12y=5x+46, a od tačke </a:t>
                </a:r>
                <a:r>
                  <a:rPr lang="en-US" sz="2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M</a:t>
                </a:r>
                <a:r>
                  <a:rPr lang="sr-Latn-CS" sz="2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(1,1</a:t>
                </a:r>
                <a:r>
                  <a:rPr lang="sr-Latn-CS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) ima rastojanje 3</a:t>
                </a:r>
                <a:r>
                  <a:rPr lang="sr-Latn-CS" sz="2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  <a:endParaRPr lang="en-US" sz="2400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US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4. </a:t>
                </a:r>
                <a:r>
                  <a:rPr lang="sr-Latn-CS" sz="2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Prave   </a:t>
                </a:r>
                <a:r>
                  <a:rPr lang="sr-Latn-CS" sz="2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x+y-8=0</a:t>
                </a:r>
                <a:r>
                  <a:rPr lang="sr-Latn-CS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  <a:r>
                  <a:rPr lang="sr-Latn-CS" sz="2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2x</a:t>
                </a:r>
                <a:r>
                  <a:rPr lang="en-US" sz="2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-y</a:t>
                </a:r>
                <a:r>
                  <a:rPr lang="sr-Latn-CS" sz="2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-4=0</a:t>
                </a:r>
                <a:r>
                  <a:rPr lang="sr-Latn-CS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  <a:r>
                  <a:rPr lang="sr-Latn-CS" sz="2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3x-</a:t>
                </a:r>
                <a:r>
                  <a:rPr lang="en-US" sz="2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2y</a:t>
                </a:r>
                <a:r>
                  <a:rPr lang="sr-Latn-CS" sz="2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=0  </a:t>
                </a:r>
                <a:r>
                  <a:rPr lang="sr-Latn-CS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obrazuju trougao. Izračunati površinu trougla primjenjujući formulu u kojoj učestvuje jedna stranica i odgovarajuća visina.</a:t>
                </a:r>
                <a:endParaRPr lang="en-US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US" sz="2400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US" sz="2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5. </a:t>
                </a:r>
                <a:r>
                  <a:rPr lang="en-US" sz="24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Odrediti</a:t>
                </a:r>
                <a:r>
                  <a:rPr lang="en-US" sz="2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rastojanje</a:t>
                </a:r>
                <a:r>
                  <a:rPr lang="en-US" sz="2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između</a:t>
                </a:r>
                <a:r>
                  <a:rPr lang="en-US" sz="2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paralelnih</a:t>
                </a:r>
                <a:r>
                  <a:rPr lang="en-US" sz="2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pravih</a:t>
                </a:r>
                <a:r>
                  <a:rPr lang="en-US" sz="2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𝑝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:2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+3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𝑦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−8=0 </m:t>
                    </m:r>
                  </m:oMath>
                </a14:m>
                <a:endParaRPr lang="en-US" sz="2400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US" sz="2400" dirty="0" smtClean="0">
                    <a:cs typeface="Arial" panose="020B0604020202020204" pitchFamily="34" charset="0"/>
                  </a:rPr>
                  <a:t>                                                   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       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  </m:t>
                        </m:r>
                        <m:r>
                          <a:rPr lang="en-US" sz="24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𝑝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b>
                    </m:sSub>
                    <m:r>
                      <a:rPr lang="en-US" sz="24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:2</m:t>
                    </m:r>
                    <m:r>
                      <a:rPr lang="en-US" sz="24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en-US" sz="24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+3</m:t>
                    </m:r>
                    <m:r>
                      <a:rPr lang="en-US" sz="24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𝑦</m:t>
                    </m:r>
                    <m:r>
                      <a:rPr lang="en-US" sz="24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−10=0</m:t>
                    </m:r>
                  </m:oMath>
                </a14:m>
                <a:endParaRPr lang="sr-Latn-CS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US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9526" y="802583"/>
                <a:ext cx="11185583" cy="4932184"/>
              </a:xfrm>
              <a:prstGeom prst="rect">
                <a:avLst/>
              </a:prstGeom>
              <a:blipFill rotWithShape="0">
                <a:blip r:embed="rId2"/>
                <a:stretch>
                  <a:fillRect l="-872" t="-865" r="-130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338696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207034" y="249928"/>
                <a:ext cx="8798943" cy="13234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Domaći:</a:t>
                </a:r>
              </a:p>
              <a:p>
                <a:endParaRPr lang="en-US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US" sz="2000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1. </a:t>
                </a:r>
                <a:r>
                  <a:rPr lang="en-US" sz="2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Odrediti</a:t>
                </a: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dužinu</a:t>
                </a: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visine</a:t>
                </a: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h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sub>
                    </m:sSub>
                  </m:oMath>
                </a14:m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trougla</a:t>
                </a: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ABC </a:t>
                </a:r>
                <a:r>
                  <a:rPr lang="en-US" sz="2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ako</a:t>
                </a: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je A(1,3), B(-2,-1), C(4,-1). </a:t>
                </a:r>
                <a:endParaRPr lang="en-US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7034" y="249928"/>
                <a:ext cx="8798943" cy="1323439"/>
              </a:xfrm>
              <a:prstGeom prst="rect">
                <a:avLst/>
              </a:prstGeom>
              <a:blipFill rotWithShape="0">
                <a:blip r:embed="rId2"/>
                <a:stretch>
                  <a:fillRect l="-762" t="-2304" b="-783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Isosceles Triangle 2"/>
          <p:cNvSpPr/>
          <p:nvPr/>
        </p:nvSpPr>
        <p:spPr>
          <a:xfrm>
            <a:off x="836763" y="1863305"/>
            <a:ext cx="1725282" cy="1345721"/>
          </a:xfrm>
          <a:prstGeom prst="triangl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29729" y="3161125"/>
            <a:ext cx="2070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475781" y="3209026"/>
            <a:ext cx="1725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578634" y="1579891"/>
            <a:ext cx="2415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</a:t>
            </a:r>
            <a:endParaRPr lang="en-US" dirty="0"/>
          </a:p>
        </p:txBody>
      </p:sp>
      <p:cxnSp>
        <p:nvCxnSpPr>
          <p:cNvPr id="9" name="Straight Connector 8"/>
          <p:cNvCxnSpPr>
            <a:stCxn id="7" idx="2"/>
            <a:endCxn id="3" idx="3"/>
          </p:cNvCxnSpPr>
          <p:nvPr/>
        </p:nvCxnSpPr>
        <p:spPr>
          <a:xfrm>
            <a:off x="1699404" y="1949223"/>
            <a:ext cx="0" cy="125980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440611" y="2363638"/>
                <a:ext cx="13802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𝑐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40611" y="2363638"/>
                <a:ext cx="138023" cy="369332"/>
              </a:xfrm>
              <a:prstGeom prst="rect">
                <a:avLst/>
              </a:prstGeom>
              <a:blipFill rotWithShape="0">
                <a:blip r:embed="rId3"/>
                <a:stretch>
                  <a:fillRect l="-8696" r="-13478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3049437" y="2086639"/>
                <a:ext cx="203235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sub>
                          </m:sSub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𝑑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𝐶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𝑝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9437" y="2086639"/>
                <a:ext cx="2032351" cy="276999"/>
              </a:xfrm>
              <a:prstGeom prst="rect">
                <a:avLst/>
              </a:prstGeom>
              <a:blipFill rotWithShape="0">
                <a:blip r:embed="rId4"/>
                <a:stretch>
                  <a:fillRect r="-3293" b="-369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345057" y="4235570"/>
                <a:ext cx="10455215" cy="4322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2. </a:t>
                </a:r>
                <a:r>
                  <a:rPr lang="en-US" sz="2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Odrediti</a:t>
                </a: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m </a:t>
                </a:r>
                <a:r>
                  <a:rPr lang="en-US" sz="2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tako</a:t>
                </a: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da je </a:t>
                </a:r>
                <a:r>
                  <a:rPr lang="en-US" sz="2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prava</a:t>
                </a: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y=mx+5 </a:t>
                </a:r>
                <a:r>
                  <a:rPr lang="en-US" sz="2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udaljena</a:t>
                </a: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od </a:t>
                </a:r>
                <a:r>
                  <a:rPr lang="en-US" sz="2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koordinatnog</a:t>
                </a: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početka</a:t>
                </a: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d=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e>
                    </m:rad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en-US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5057" y="4235570"/>
                <a:ext cx="10455215" cy="432298"/>
              </a:xfrm>
              <a:prstGeom prst="rect">
                <a:avLst/>
              </a:prstGeom>
              <a:blipFill rotWithShape="0">
                <a:blip r:embed="rId5"/>
                <a:stretch>
                  <a:fillRect l="-641" b="-253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Rectangle 15"/>
          <p:cNvSpPr/>
          <p:nvPr/>
        </p:nvSpPr>
        <p:spPr>
          <a:xfrm>
            <a:off x="345056" y="5325080"/>
            <a:ext cx="1045521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000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Odrediti jednačinu prave koja je paralelna pravama 4x </a:t>
            </a: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pl-PL" sz="2000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6y </a:t>
            </a: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pl-PL" sz="2000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3 </a:t>
            </a: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  <a:r>
              <a:rPr lang="pl-PL" sz="2000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0 i 2x </a:t>
            </a: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pl-PL" sz="2000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3y </a:t>
            </a: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r>
              <a:rPr lang="pl-PL" sz="2000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7 </a:t>
            </a: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  <a:r>
              <a:rPr lang="pl-PL" sz="2000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0 i jednako udaljena od njih.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640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TM03090434[[fn=Wood Type]]</Template>
  <TotalTime>1475</TotalTime>
  <Words>149</Words>
  <Application>Microsoft Office PowerPoint</Application>
  <PresentationFormat>Widescreen</PresentationFormat>
  <Paragraphs>38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4" baseType="lpstr">
      <vt:lpstr>Arial</vt:lpstr>
      <vt:lpstr>Cambria Math</vt:lpstr>
      <vt:lpstr>Franklin Gothic Medium</vt:lpstr>
      <vt:lpstr>Rockwell</vt:lpstr>
      <vt:lpstr>Rockwell Condensed</vt:lpstr>
      <vt:lpstr>Times New Roman</vt:lpstr>
      <vt:lpstr>Wingdings</vt:lpstr>
      <vt:lpstr>Wood Type</vt:lpstr>
      <vt:lpstr>Rastojanje tačke i prave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BIOS I priprema za instalaciju operativnog sistema</dc:title>
  <dc:creator>Korisnik</dc:creator>
  <cp:lastModifiedBy>Korisnik</cp:lastModifiedBy>
  <cp:revision>109</cp:revision>
  <dcterms:created xsi:type="dcterms:W3CDTF">2020-11-08T09:24:49Z</dcterms:created>
  <dcterms:modified xsi:type="dcterms:W3CDTF">2021-03-12T14:26:11Z</dcterms:modified>
</cp:coreProperties>
</file>