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6" r:id="rId6"/>
    <p:sldId id="270" r:id="rId7"/>
    <p:sldId id="271" r:id="rId8"/>
    <p:sldId id="292" r:id="rId9"/>
    <p:sldId id="27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6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763"/>
    <a:srgbClr val="F6BF73"/>
    <a:srgbClr val="FFFFFF"/>
    <a:srgbClr val="942D0B"/>
    <a:srgbClr val="76280B"/>
    <a:srgbClr val="F9D4A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1678" autoAdjust="0"/>
  </p:normalViewPr>
  <p:slideViewPr>
    <p:cSldViewPr snapToGrid="0">
      <p:cViewPr varScale="1">
        <p:scale>
          <a:sx n="73" d="100"/>
          <a:sy n="73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805758-D2E5-47F1-BDC8-64F96AB837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4D7A7-60FE-4B51-8D3B-098FB2A1B3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66161-D383-45DC-9645-1D21647A8641}" type="datetimeFigureOut">
              <a:rPr lang="en-US" smtClean="0"/>
              <a:t>9/16/2019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8030B-DA71-4B18-AA7C-F991BCB518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D65FCA-070F-4A6D-A2E0-D5EBEAABC9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4D2B8-7AFA-4F86-9DF3-A6BBE4E23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4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789D0-CA34-4934-A369-C3113E12A3EF}" type="datetimeFigureOut">
              <a:rPr lang="en-US" smtClean="0"/>
              <a:t>9/16/2019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79418-37EB-4378-AD22-89DBB000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642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91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607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164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570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471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92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7140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665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084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773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39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198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714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785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513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185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12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204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581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44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716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826893-9059-400D-A708-615823828BC9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0" name="Graphic 9" descr="Single gear">
              <a:extLst>
                <a:ext uri="{FF2B5EF4-FFF2-40B4-BE49-F238E27FC236}">
                  <a16:creationId xmlns:a16="http://schemas.microsoft.com/office/drawing/2014/main" id="{4BD7AE3B-6321-488C-8378-B441F7AC62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52566813-48BF-44A8-9FBD-C9035FDE14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C9098912-FEFB-4951-B070-7ED0F1D455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7187CCFC-946C-4708-98C2-CC97857A5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 bwMode="ltGray">
          <a:xfrm>
            <a:off x="1704975" y="2598834"/>
            <a:ext cx="8782050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293" y="2742465"/>
            <a:ext cx="8494463" cy="1373070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799" y="4394039"/>
            <a:ext cx="8493957" cy="11176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1295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4229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A59AF3-34E3-4F2D-B219-533C8164A410}"/>
              </a:ext>
            </a:extLst>
          </p:cNvPr>
          <p:cNvSpPr/>
          <p:nvPr userDrawn="1"/>
        </p:nvSpPr>
        <p:spPr>
          <a:xfrm>
            <a:off x="0" y="2590078"/>
            <a:ext cx="1602997" cy="1660332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98DDA9-3997-4600-985C-44C2CABD0BA3}"/>
              </a:ext>
            </a:extLst>
          </p:cNvPr>
          <p:cNvSpPr/>
          <p:nvPr userDrawn="1"/>
        </p:nvSpPr>
        <p:spPr>
          <a:xfrm>
            <a:off x="10606797" y="2590077"/>
            <a:ext cx="1602997" cy="166033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03518" y="2750779"/>
            <a:ext cx="1171888" cy="1356442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8896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C2D2AED-B2EF-46D8-BC7C-81AE25C80786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8" name="Graphic 7" descr="Single gear">
              <a:extLst>
                <a:ext uri="{FF2B5EF4-FFF2-40B4-BE49-F238E27FC236}">
                  <a16:creationId xmlns:a16="http://schemas.microsoft.com/office/drawing/2014/main" id="{2F9289FC-9317-4EC5-8064-00D3418501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9" name="Graphic 8" descr="Single gear">
              <a:extLst>
                <a:ext uri="{FF2B5EF4-FFF2-40B4-BE49-F238E27FC236}">
                  <a16:creationId xmlns:a16="http://schemas.microsoft.com/office/drawing/2014/main" id="{09784D29-4AB9-4581-A176-2BC2AD58F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0" name="Graphic 9" descr="Single gear">
              <a:extLst>
                <a:ext uri="{FF2B5EF4-FFF2-40B4-BE49-F238E27FC236}">
                  <a16:creationId xmlns:a16="http://schemas.microsoft.com/office/drawing/2014/main" id="{25EF2775-3EFB-4A64-8FAF-4D8B56AE07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A34C11DA-4074-454D-800C-0FC5FBF1CD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5406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Graphic 17" descr="Single gear">
              <a:extLst>
                <a:ext uri="{FF2B5EF4-FFF2-40B4-BE49-F238E27FC236}">
                  <a16:creationId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8446" y="2336873"/>
            <a:ext cx="5608336" cy="3599313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0702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Graphic 17" descr="Single gear">
              <a:extLst>
                <a:ext uri="{FF2B5EF4-FFF2-40B4-BE49-F238E27FC236}">
                  <a16:creationId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2620817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E59F855-D2A7-4662-804E-17B59CD1A4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13022" y="2327474"/>
            <a:ext cx="6833757" cy="360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573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1090482"/>
          </a:xfrm>
        </p:spPr>
        <p:txBody>
          <a:bodyPr anchor="ctr" anchorCtr="0">
            <a:normAutofit/>
          </a:bodyPr>
          <a:lstStyle>
            <a:lvl1pPr>
              <a:defRPr sz="24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SmartArt Placeholder 12">
            <a:extLst>
              <a:ext uri="{FF2B5EF4-FFF2-40B4-BE49-F238E27FC236}">
                <a16:creationId xmlns:a16="http://schemas.microsoft.com/office/drawing/2014/main" id="{DBD7FBFD-679C-4A5B-A176-220004B60453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680321" y="386862"/>
            <a:ext cx="9614617" cy="3867638"/>
          </a:xfrm>
        </p:spPr>
        <p:txBody>
          <a:bodyPr/>
          <a:lstStyle/>
          <a:p>
            <a:r>
              <a:rPr lang="en-US" noProof="0" smtClean="0"/>
              <a:t>Click icon to add SmartArt graphic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5996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2B243BA-55F2-42F1-B294-0EB708FCD888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46408269-63CF-4017-AC0D-C35B044D30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7A3695B4-ADE3-45A9-8119-67D5F83A8C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6B8F0030-0551-4558-8533-64D2E4838D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59607E3E-29E0-44E4-899A-0955FA4D3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AD4251FC-462A-4B83-9F84-2358E52E3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4006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7FCAB52-C8F0-4659-9B95-C792632631CE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5E98770F-9E46-4F69-9A76-F671813AF57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F08BF8CF-C3C2-4767-B88B-DE07E6A628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E63AFEB7-4AAE-448E-8B0B-C2F2287771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2" name="Graphic 21" descr="Single gear">
              <a:extLst>
                <a:ext uri="{FF2B5EF4-FFF2-40B4-BE49-F238E27FC236}">
                  <a16:creationId xmlns:a16="http://schemas.microsoft.com/office/drawing/2014/main" id="{E279C731-1AAF-453A-94B0-6CC2920395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132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B2BD5A-C0EC-4AC1-BBF1-851D8321B964}"/>
              </a:ext>
            </a:extLst>
          </p:cNvPr>
          <p:cNvGrpSpPr/>
          <p:nvPr userDrawn="1"/>
        </p:nvGrpSpPr>
        <p:grpSpPr>
          <a:xfrm rot="5400000">
            <a:off x="188826" y="1282475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538A56DB-6938-460F-9BB3-A0A34C234B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E2A1D679-9D00-4DC7-82EC-B6C33270E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8DFB6E86-77FA-4731-B7FA-5A63254A3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982D40F0-DDB8-45E0-B9D1-5964842C73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D744A42C-4948-489C-8EB2-12C65C47E9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89" y="5928628"/>
            <a:ext cx="10437812" cy="32116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1754188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-4931" y="4556102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332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7333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47994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7334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8697" y="4698039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8936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BFC60FB4-27C2-4896-9B64-2DFE33815CE2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24" name="Graphic 23" descr="Single gear">
              <a:extLst>
                <a:ext uri="{FF2B5EF4-FFF2-40B4-BE49-F238E27FC236}">
                  <a16:creationId xmlns:a16="http://schemas.microsoft.com/office/drawing/2014/main" id="{EE89D477-BED5-4149-965A-0C122D97A0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5" name="Graphic 24" descr="Single gear">
              <a:extLst>
                <a:ext uri="{FF2B5EF4-FFF2-40B4-BE49-F238E27FC236}">
                  <a16:creationId xmlns:a16="http://schemas.microsoft.com/office/drawing/2014/main" id="{5CCE09A4-D09F-43A2-8459-2E9D3E9602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6" name="Graphic 25" descr="Single gear">
              <a:extLst>
                <a:ext uri="{FF2B5EF4-FFF2-40B4-BE49-F238E27FC236}">
                  <a16:creationId xmlns:a16="http://schemas.microsoft.com/office/drawing/2014/main" id="{9A46A1B3-2A0B-4FFE-AE15-A11187E434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7" name="Graphic 26" descr="Single gear">
              <a:extLst>
                <a:ext uri="{FF2B5EF4-FFF2-40B4-BE49-F238E27FC236}">
                  <a16:creationId xmlns:a16="http://schemas.microsoft.com/office/drawing/2014/main" id="{D4F4A02A-94BC-4984-A372-3B77FC854C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2837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1F89FDF-9788-47AD-B230-0314E7C8D087}"/>
              </a:ext>
            </a:extLst>
          </p:cNvPr>
          <p:cNvGrpSpPr/>
          <p:nvPr userDrawn="1"/>
        </p:nvGrpSpPr>
        <p:grpSpPr>
          <a:xfrm rot="10800000">
            <a:off x="99308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9CD6B783-A97E-437E-B4E2-F7D761F0A2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4699BB72-0480-4165-8D15-316CEED8CE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685C07D9-1911-4085-8555-C992A61B10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22" name="Graphic 21" descr="Single gear">
              <a:extLst>
                <a:ext uri="{FF2B5EF4-FFF2-40B4-BE49-F238E27FC236}">
                  <a16:creationId xmlns:a16="http://schemas.microsoft.com/office/drawing/2014/main" id="{D621B3C3-2371-4ED0-BC1D-87AABF852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23" name="Graphic 22" descr="Single gear">
              <a:extLst>
                <a:ext uri="{FF2B5EF4-FFF2-40B4-BE49-F238E27FC236}">
                  <a16:creationId xmlns:a16="http://schemas.microsoft.com/office/drawing/2014/main" id="{D7D15287-50FE-4441-BA06-D454D73F7E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6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8925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1859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0493" y="748304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64D24B-EA78-4E18-9226-569365267E5E}"/>
              </a:ext>
            </a:extLst>
          </p:cNvPr>
          <p:cNvCxnSpPr/>
          <p:nvPr userDrawn="1"/>
        </p:nvCxnSpPr>
        <p:spPr>
          <a:xfrm>
            <a:off x="85711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5BE17E03-04A7-46ED-8623-88DFFD7E30B0}"/>
              </a:ext>
            </a:extLst>
          </p:cNvPr>
          <p:cNvSpPr txBox="1">
            <a:spLocks/>
          </p:cNvSpPr>
          <p:nvPr userDrawn="1"/>
        </p:nvSpPr>
        <p:spPr>
          <a:xfrm>
            <a:off x="2106131" y="790252"/>
            <a:ext cx="3060802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noProof="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840076-AFCB-4C84-8E23-85DAD3CBEF3E}"/>
              </a:ext>
            </a:extLst>
          </p:cNvPr>
          <p:cNvCxnSpPr/>
          <p:nvPr userDrawn="1"/>
        </p:nvCxnSpPr>
        <p:spPr>
          <a:xfrm>
            <a:off x="52945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50">
            <a:extLst>
              <a:ext uri="{FF2B5EF4-FFF2-40B4-BE49-F238E27FC236}">
                <a16:creationId xmlns:a16="http://schemas.microsoft.com/office/drawing/2014/main" id="{BBA20603-8433-4B38-976F-F18CF78D6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132" y="735087"/>
            <a:ext cx="3060802" cy="1080938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F340F6C-3335-49B0-AE89-7103CA6A7F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4611" y="735013"/>
            <a:ext cx="3060700" cy="10810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>
              <a:defRPr sz="3600">
                <a:latin typeface="+mj-lt"/>
              </a:defRPr>
            </a:lvl2pPr>
            <a:lvl3pPr>
              <a:defRPr sz="36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600">
                <a:latin typeface="+mj-lt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1F0AD31D-2FFB-40A9-96C2-F4EE3869B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62988" y="746125"/>
            <a:ext cx="3070225" cy="10588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 algn="ctr">
              <a:defRPr sz="3600">
                <a:latin typeface="+mj-lt"/>
              </a:defRPr>
            </a:lvl2pPr>
            <a:lvl3pPr algn="ctr">
              <a:defRPr sz="3600">
                <a:latin typeface="+mj-lt"/>
              </a:defRPr>
            </a:lvl3pPr>
            <a:lvl4pPr algn="ctr">
              <a:defRPr sz="3600">
                <a:latin typeface="+mj-lt"/>
              </a:defRPr>
            </a:lvl4pPr>
            <a:lvl5pPr algn="ctr">
              <a:defRPr sz="3600">
                <a:latin typeface="+mj-lt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52B689E9-5B4C-4CC0-AAA4-847EB66C330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106131" y="2116138"/>
            <a:ext cx="3060802" cy="3713162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8" name="Content Placeholder 56">
            <a:extLst>
              <a:ext uri="{FF2B5EF4-FFF2-40B4-BE49-F238E27FC236}">
                <a16:creationId xmlns:a16="http://schemas.microsoft.com/office/drawing/2014/main" id="{1D5202CC-08D0-4157-9CB3-AA1EF4A2C85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384611" y="2103211"/>
            <a:ext cx="3060802" cy="3713162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9" name="Content Placeholder 56">
            <a:extLst>
              <a:ext uri="{FF2B5EF4-FFF2-40B4-BE49-F238E27FC236}">
                <a16:creationId xmlns:a16="http://schemas.microsoft.com/office/drawing/2014/main" id="{7BE8E782-50B7-4C4E-BEA5-DDA27E0F681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659892" y="2097613"/>
            <a:ext cx="3060802" cy="3713162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2530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bg bwMode="blackWhite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C074DF2-6D4F-4B58-A82E-6322DB69A6CC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42297"/>
            <a:chOff x="7232499" y="-159283"/>
            <a:chExt cx="4959501" cy="5242297"/>
          </a:xfrm>
          <a:solidFill>
            <a:srgbClr val="76280B">
              <a:alpha val="60000"/>
            </a:srgbClr>
          </a:solidFill>
        </p:grpSpPr>
        <p:pic>
          <p:nvPicPr>
            <p:cNvPr id="29" name="Graphic 28" descr="Single gear">
              <a:extLst>
                <a:ext uri="{FF2B5EF4-FFF2-40B4-BE49-F238E27FC236}">
                  <a16:creationId xmlns:a16="http://schemas.microsoft.com/office/drawing/2014/main" id="{B9A8CB2C-0A50-43EC-A2C7-F536FF84DE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31" name="Graphic 30" descr="Single gear">
              <a:extLst>
                <a:ext uri="{FF2B5EF4-FFF2-40B4-BE49-F238E27FC236}">
                  <a16:creationId xmlns:a16="http://schemas.microsoft.com/office/drawing/2014/main" id="{71F3D36D-2C1A-4D06-A27F-6A64AA118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32" name="Graphic 31" descr="Single gear">
              <a:extLst>
                <a:ext uri="{FF2B5EF4-FFF2-40B4-BE49-F238E27FC236}">
                  <a16:creationId xmlns:a16="http://schemas.microsoft.com/office/drawing/2014/main" id="{61F0F601-D5AC-45C0-92B6-2376085B0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203014"/>
              <a:ext cx="2880000" cy="2880000"/>
            </a:xfrm>
            <a:prstGeom prst="rect">
              <a:avLst/>
            </a:prstGeom>
          </p:spPr>
        </p:pic>
        <p:pic>
          <p:nvPicPr>
            <p:cNvPr id="33" name="Graphic 32" descr="Single gear">
              <a:extLst>
                <a:ext uri="{FF2B5EF4-FFF2-40B4-BE49-F238E27FC236}">
                  <a16:creationId xmlns:a16="http://schemas.microsoft.com/office/drawing/2014/main" id="{DE792A6A-B423-4979-BD59-4CD4A7406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556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ulti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106B9E-EBA8-4369-8705-FDBBA60DC7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0549" y="2101850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0D0165-A38B-4CE8-AE4D-186DBC04F8D4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90C052C9-F1E0-4264-8CAC-31B0B8F76D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892FFF3D-7B2E-44EB-83BA-5453FEC489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CC5A9AF4-A787-49A3-83CF-889F9AEE0D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B5D192A5-6FE9-49BC-9104-102935BA03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F099E8F9-E092-4E4C-AB87-FB2B4EC4D0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60549" y="3044624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82CF4FC-13E5-4A63-BCF2-3AF43B5F15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60549" y="3987398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8523C4DE-E0C6-4EE1-9145-DA7819174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0549" y="4930171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526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E363D07-B7E9-4C17-BF5B-ADACCCAD7C6C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BF7F7D52-1EF2-49FA-AE87-7BE7232893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ACC0D449-4064-40FD-A10D-BE7844EB8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1FE621D1-1FD9-49E2-99C8-0CB37634CD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0EA6856C-35D0-465E-B0CB-B889D4DA0B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A493FB47-F1DA-40B8-A1F4-115CD1F708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33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BF5BF6C-5F7D-464E-B42E-D194CF355A7E}"/>
              </a:ext>
            </a:extLst>
          </p:cNvPr>
          <p:cNvGrpSpPr/>
          <p:nvPr userDrawn="1"/>
        </p:nvGrpSpPr>
        <p:grpSpPr bwMode="ltGray">
          <a:xfrm rot="5400000">
            <a:off x="7096454" y="1615369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8F045C13-A0AE-4F21-8EE7-47DCE4B458F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D5197B13-7446-4E28-A62C-4543D7BD6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4B5B975A-536D-4192-B3DE-875F5E141A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5BB09BB4-511A-4714-92A7-D9CA09D1F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272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7645" y="2336873"/>
            <a:ext cx="4698358" cy="3599316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1448" y="2336873"/>
            <a:ext cx="4700058" cy="3599316"/>
          </a:xfrm>
        </p:spPr>
        <p:txBody>
          <a:bodyPr anchor="ctr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0697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90C5C8C-B074-498F-921D-CC0B5DF8FBD3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C270183A-92E0-49A5-B6BC-F193467637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6E086889-5472-4B65-A156-D0B8F369C3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4BCBF44F-62C7-4F40-99DF-85C459F43E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8" name="Graphic 17" descr="Single gear">
              <a:extLst>
                <a:ext uri="{FF2B5EF4-FFF2-40B4-BE49-F238E27FC236}">
                  <a16:creationId xmlns:a16="http://schemas.microsoft.com/office/drawing/2014/main" id="{ABF64D53-5ED0-4A1D-A7EA-94CDB0D37E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2565C769-10BF-4E7B-B099-B4FD45843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0" y="2336873"/>
            <a:ext cx="4698358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94123" y="2336873"/>
            <a:ext cx="4700059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713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D7CD5CF-F924-43C6-9C02-06FBC84A6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644" y="2161725"/>
            <a:ext cx="9613861" cy="3702647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1318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CA97C9F-27FA-4BCE-84C2-EA9C0347E974}"/>
              </a:ext>
            </a:extLst>
          </p:cNvPr>
          <p:cNvGrpSpPr/>
          <p:nvPr userDrawn="1"/>
        </p:nvGrpSpPr>
        <p:grpSpPr>
          <a:xfrm rot="5400000">
            <a:off x="227324" y="1282732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6EEB6AF8-1385-4805-8E97-CDE431030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1F08FE59-AC1A-4BF7-B9D5-7672C8C7D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F44470E0-8B01-46E6-90F1-4B52CB3EFF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2FB2E216-0387-4DF4-A432-E877C96A7B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53685AA4-853C-46A8-8ADB-FA80FE59B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9934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CA97C9F-27FA-4BCE-84C2-EA9C0347E974}"/>
              </a:ext>
            </a:extLst>
          </p:cNvPr>
          <p:cNvGrpSpPr/>
          <p:nvPr userDrawn="1"/>
        </p:nvGrpSpPr>
        <p:grpSpPr>
          <a:xfrm rot="5400000">
            <a:off x="227324" y="1282732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6EEB6AF8-1385-4805-8E97-CDE431030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1F08FE59-AC1A-4BF7-B9D5-7672C8C7D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F44470E0-8B01-46E6-90F1-4B52CB3EFF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2FB2E216-0387-4DF4-A432-E877C96A7B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53685AA4-853C-46A8-8ADB-FA80FE59B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83A405-3ADE-448E-893F-D3D2E11CCA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7819" y="2290763"/>
            <a:ext cx="8396362" cy="31003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202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D6166-2B42-4F11-BAA6-8ABAE1BE810C}" type="datetimeFigureOut">
              <a:rPr lang="en-US" noProof="0" smtClean="0"/>
              <a:t>9/16/2019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226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9" r:id="rId5"/>
    <p:sldLayoutId id="2147483665" r:id="rId6"/>
    <p:sldLayoutId id="2147483680" r:id="rId7"/>
    <p:sldLayoutId id="2147483666" r:id="rId8"/>
    <p:sldLayoutId id="2147483682" r:id="rId9"/>
    <p:sldLayoutId id="2147483667" r:id="rId10"/>
    <p:sldLayoutId id="2147483668" r:id="rId11"/>
    <p:sldLayoutId id="2147483681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8" r:id="rId18"/>
    <p:sldLayoutId id="214748367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21.jpeg"/><Relationship Id="rId4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5" Type="http://schemas.openxmlformats.org/officeDocument/2006/relationships/image" Target="../media/image23.png"/><Relationship Id="rId4" Type="http://schemas.openxmlformats.org/officeDocument/2006/relationships/image" Target="../media/image1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5" Type="http://schemas.openxmlformats.org/officeDocument/2006/relationships/image" Target="../media/image27.png"/><Relationship Id="rId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1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microsoft.com/office/2007/relationships/hdphoto" Target="../media/hdphoto8.wdp"/><Relationship Id="rId5" Type="http://schemas.openxmlformats.org/officeDocument/2006/relationships/image" Target="../media/image29.png"/><Relationship Id="rId4" Type="http://schemas.openxmlformats.org/officeDocument/2006/relationships/image" Target="../media/image1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Book icon">
            <a:extLst>
              <a:ext uri="{FF2B5EF4-FFF2-40B4-BE49-F238E27FC236}">
                <a16:creationId xmlns:a16="http://schemas.microsoft.com/office/drawing/2014/main" id="{E26792AF-5D39-4A12-8EDD-CC09A60BD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993" y="2961000"/>
            <a:ext cx="936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98BBFB-4314-436C-A688-96F483D69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0"/>
          <a:lstStyle/>
          <a:p>
            <a:r>
              <a:rPr lang="en-US" dirty="0" smtClean="0"/>
              <a:t>INFORMATIKA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96" y="173899"/>
            <a:ext cx="1418697" cy="14941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04012" y="337551"/>
            <a:ext cx="67404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300" dirty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74229" y="6087291"/>
            <a:ext cx="565621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PREDMETNI NASTAVNIK: SPASOJE PAPI</a:t>
            </a:r>
            <a:r>
              <a:rPr lang="sr-Latn-ME" sz="23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Ć</a:t>
            </a:r>
            <a:endParaRPr lang="en-US" sz="23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3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5373" y="2547258"/>
            <a:ext cx="56395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mašine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za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računanje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napravio Blez Paskal i zvale su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„paskaline“.</a:t>
            </a:r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Sastojala se od niza brojčanika koji su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pomjerali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uz pomoć točkića i pera. Ova mašina je mogla da sabira i oduzima osmocifrene brojeve.</a:t>
            </a: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Rezultat slika za ABAKU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Rezultat slika za ABAKUS png"/>
          <p:cNvSpPr>
            <a:spLocks noChangeAspect="1" noChangeArrowheads="1"/>
          </p:cNvSpPr>
          <p:nvPr/>
        </p:nvSpPr>
        <p:spPr bwMode="auto">
          <a:xfrm>
            <a:off x="320267" y="7937"/>
            <a:ext cx="292508" cy="29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211" y="2547258"/>
            <a:ext cx="4652966" cy="195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1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5373" y="2547258"/>
            <a:ext cx="563956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emački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matematičar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filozof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Gotfrid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Vilhelm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fon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Lajbnic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unapr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ij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edio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Paskalovu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računsku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mašinu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1673.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godine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Koristila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zup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anike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sr-Latn-C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Njegov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koncept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mogao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da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sabira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oduzima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množi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ij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brojeve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imali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između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5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12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cifara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Rezultat slika za ABAKU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Rezultat slika za ABAKUS png"/>
          <p:cNvSpPr>
            <a:spLocks noChangeAspect="1" noChangeArrowheads="1"/>
          </p:cNvSpPr>
          <p:nvPr/>
        </p:nvSpPr>
        <p:spPr bwMode="auto">
          <a:xfrm>
            <a:off x="320267" y="7937"/>
            <a:ext cx="292508" cy="29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3771" y="2547258"/>
            <a:ext cx="4792745" cy="211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4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5373" y="2547258"/>
            <a:ext cx="56395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Tomas de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Kulmar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aritmometar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Barouzova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unska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ma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–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um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esto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zup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anika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tasteri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Rezultat slika za ABAKU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Rezultat slika za ABAKUS png"/>
          <p:cNvSpPr>
            <a:spLocks noChangeAspect="1" noChangeArrowheads="1"/>
          </p:cNvSpPr>
          <p:nvPr/>
        </p:nvSpPr>
        <p:spPr bwMode="auto">
          <a:xfrm>
            <a:off x="320267" y="7937"/>
            <a:ext cx="292508" cy="29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936" y="2547258"/>
            <a:ext cx="5018571" cy="266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4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5373" y="2547258"/>
            <a:ext cx="638414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ELEKTROMEHANIČKI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Ljudi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inju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da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koriste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elektri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nu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energiju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Koristi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kombinacija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elektromagnetne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komponente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mehani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kim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napravama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unske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ma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ine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se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prave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od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prekida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releja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Herman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Holerit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automatsku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obradu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rezultata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popisa</a:t>
            </a:r>
            <a:r>
              <a:rPr 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stanovni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ta</a:t>
            </a:r>
            <a:r>
              <a:rPr lang="sr-Latn-ME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Rezultat slika za ABAKU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Rezultat slika za ABAKUS png"/>
          <p:cNvSpPr>
            <a:spLocks noChangeAspect="1" noChangeArrowheads="1"/>
          </p:cNvSpPr>
          <p:nvPr/>
        </p:nvSpPr>
        <p:spPr bwMode="auto">
          <a:xfrm>
            <a:off x="320267" y="7937"/>
            <a:ext cx="292508" cy="29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imag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4617" y="2780211"/>
            <a:ext cx="3126377" cy="262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5372" y="2547258"/>
            <a:ext cx="106818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ELEKTROMEHANIČKI PERIOD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Važno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otkrić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projektovanje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savremenih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računara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bio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koncept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binarnog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sistema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postavljenog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od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strane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rskog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naučnika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Džordža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Bula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Bulova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algebra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)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Godine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1884. 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merikanac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Herman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Holerit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patentirao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mašinu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tabeliranje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pomoću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bušenih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kartica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čime je omogućeno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brzo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očitavanj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podataka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Holerit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zatim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osnovao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kompaniju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koja je bila preteča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IBM</a:t>
            </a:r>
            <a:r>
              <a:rPr lang="sr-Latn-C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-a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Rezultat slika za ABAKU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Rezultat slika za ABAKUS png"/>
          <p:cNvSpPr>
            <a:spLocks noChangeAspect="1" noChangeArrowheads="1"/>
          </p:cNvSpPr>
          <p:nvPr/>
        </p:nvSpPr>
        <p:spPr bwMode="auto">
          <a:xfrm>
            <a:off x="320267" y="7937"/>
            <a:ext cx="292508" cy="29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4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5373" y="2547258"/>
            <a:ext cx="61751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ELEKTRONSKI PERIOD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potpuno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elektronska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unska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ma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bila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ABC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autora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Beri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Atanasf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Napravljena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da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ava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sistem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linearnih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jedna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Nije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mogla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programirati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Mnogo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vakumskih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ij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evi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Rezultat slika za ABAKU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Rezultat slika za ABAKUS png"/>
          <p:cNvSpPr>
            <a:spLocks noChangeAspect="1" noChangeArrowheads="1"/>
          </p:cNvSpPr>
          <p:nvPr/>
        </p:nvSpPr>
        <p:spPr bwMode="auto">
          <a:xfrm>
            <a:off x="320267" y="7937"/>
            <a:ext cx="292508" cy="29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 descr="500002003p-03-01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38" b="93071" l="6625" r="956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2907" y="2690949"/>
            <a:ext cx="4038600" cy="340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7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ISTORIJAT RAZVOJA RAČUNARA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1" y="2210480"/>
            <a:ext cx="111800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1. generacije (1951-1958)</a:t>
            </a:r>
          </a:p>
          <a:p>
            <a:pPr marL="228600" indent="-228600">
              <a:buClr>
                <a:srgbClr val="993300"/>
              </a:buClr>
              <a:defRPr/>
            </a:pPr>
            <a:endParaRPr lang="sr-Latn-CS" sz="11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20725" lvl="2" indent="-263525">
              <a:buClr>
                <a:srgbClr val="993300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1944: </a:t>
            </a:r>
            <a:r>
              <a:rPr 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Mark </a:t>
            </a:r>
            <a:r>
              <a:rPr lang="sr-Latn-C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1 -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prvi elektromehanički računar opšte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namjene kojeg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razvio profesor sa 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Harvard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a, 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Howard Aiken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proizvod je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IBM-a.</a:t>
            </a: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20725" lvl="1" indent="-263525"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1944: </a:t>
            </a:r>
            <a:r>
              <a:rPr lang="sr-Latn-C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ENIAC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- 30 tona težak, 18.000 elektronskih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cijevi.</a:t>
            </a: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20725" lvl="1" indent="-263525"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§"/>
              <a:defRPr/>
            </a:pP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1950: </a:t>
            </a:r>
            <a:r>
              <a:rPr 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UNIVAC I</a:t>
            </a:r>
            <a:r>
              <a:rPr lang="sr-Latn-C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-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sr-Latn-C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prvi komercijalni računar opšte </a:t>
            </a:r>
            <a:r>
              <a:rPr lang="sr-Latn-C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namjene.</a:t>
            </a: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sr-Latn-ME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3566" y="4001534"/>
            <a:ext cx="1881100" cy="1847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0140" y="3910322"/>
            <a:ext cx="2815892" cy="18994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1500" y="4221257"/>
            <a:ext cx="674369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Opšte karakteristike: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Elektronske </a:t>
            </a:r>
            <a:r>
              <a:rPr lang="sr-Latn-CS" alt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vakum </a:t>
            </a: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cijevi.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Mašinski jezik (0 i 1</a:t>
            </a: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).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Magnetna primarna 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memorija.</a:t>
            </a:r>
            <a:endParaRPr lang="sr-Latn-CS" alt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Unos programa i podataka preko </a:t>
            </a:r>
            <a:r>
              <a:rPr lang="sr-Latn-CS" altLang="en-US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bušenih </a:t>
            </a: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kartica. 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r-Latn-CS" alt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Sve potrebne radnje je uglavnom izvršavao sam 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operater.</a:t>
            </a:r>
            <a:endParaRPr lang="sr-Latn-CS" altLang="en-US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6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ISTORIJAT RAZVOJA RAČUNARA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1" y="2210480"/>
            <a:ext cx="6757987" cy="379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2.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(1959-1963)</a:t>
            </a:r>
            <a:endParaRPr lang="sr-Latn-CS" sz="11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Tranzistori. 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Početak jezika višeg nivoa: </a:t>
            </a: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Fortran i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Cobol.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Magnetna primarna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memorija.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Magnetni diskovi i trake </a:t>
            </a: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za sekundarnu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memoriju.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Tipični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prim.eri</a:t>
            </a: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: Philco Transac S-2000 i IBM 1401 i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1620.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5207" y="2094054"/>
            <a:ext cx="2510343" cy="20138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5207" y="4206887"/>
            <a:ext cx="3993394" cy="230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4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ISTORIJAT RAZVOJA RAČUNARA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1" y="2210480"/>
            <a:ext cx="6757987" cy="348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3.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(1964-1970)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Integrisana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kola;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Drastično povećanje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memorije;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Omogućilo je proizvodnju čipova sa hiljadama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tranzistora;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Tipični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primjeri</a:t>
            </a: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: IBM 360 (slika),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PDP-1.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9488" y="2210480"/>
            <a:ext cx="2505673" cy="20911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9488" y="4301589"/>
            <a:ext cx="3773751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4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ISTORIJAT RAZVOJA RAČUNARA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1" y="2210480"/>
            <a:ext cx="6757987" cy="502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4.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(1971-1984)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LSI - </a:t>
            </a:r>
            <a:r>
              <a:rPr lang="sr-Latn-C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Large </a:t>
            </a:r>
            <a:r>
              <a:rPr lang="en-U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Scale </a:t>
            </a:r>
            <a:r>
              <a:rPr lang="en-U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Integration</a:t>
            </a:r>
            <a:r>
              <a:rPr lang="sr-Latn-ME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;</a:t>
            </a:r>
            <a:r>
              <a:rPr lang="en-U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sr-Latn-CS" altLang="en-US" sz="2000" i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VLSI, </a:t>
            </a:r>
            <a:r>
              <a:rPr lang="en-US" altLang="en-US" sz="2000" b="1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Very Large Scale Integration 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–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proces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kreiranja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integrisanih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kola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kombinujući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hiljade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tranzistora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u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jedan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čip</a:t>
            </a:r>
            <a:r>
              <a:rPr lang="sr-Latn-ME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;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 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Razvoj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mikroprocesora;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Pojava mini i super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računara;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Paralelno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procesiranje;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Povećana brzina rada, snaga, memorijski </a:t>
            </a: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resursi;</a:t>
            </a:r>
            <a:endParaRPr lang="sr-Latn-CS" altLang="en-US" sz="20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742950" lvl="1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Tipični predstavnici: 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Apple II, IBM 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PC</a:t>
            </a:r>
            <a:r>
              <a:rPr lang="sr-Latn-ME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altLang="en-US" sz="20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20" b="99085" l="2186" r="9863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6322" y="2427051"/>
            <a:ext cx="2231329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0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ŠTA JE </a:t>
            </a:r>
            <a:r>
              <a:rPr lang="en-US" dirty="0" smtClean="0"/>
              <a:t>INFORMATIKA</a:t>
            </a:r>
            <a:r>
              <a:rPr lang="sr-Latn-ME" dirty="0" smtClean="0"/>
              <a:t> 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0331" y="2767693"/>
            <a:ext cx="11051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Informatika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3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nauka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koja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3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bavi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prikupljanjem</a:t>
            </a:r>
            <a:r>
              <a:rPr lang="en-US" sz="3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obradom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čuvanjem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prezentovanjem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informacija</a:t>
            </a:r>
            <a:r>
              <a:rPr lang="en-US" sz="3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korisniku</a:t>
            </a:r>
            <a:r>
              <a:rPr lang="en-US" sz="3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30" b="100000" l="9524" r="8974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1912" y="3973498"/>
            <a:ext cx="3562351" cy="24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0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ISTORIJAT RAZVOJA RAČUNARA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1" y="2210480"/>
            <a:ext cx="7372349" cy="487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5. generacije </a:t>
            </a:r>
            <a:r>
              <a:rPr lang="sr-Latn-CS" altLang="en-US" sz="28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(1984-1991)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800100" lvl="1" indent="-342900">
              <a:lnSpc>
                <a:spcPct val="90000"/>
              </a:lnSpc>
              <a:buClr>
                <a:srgbClr val="A5002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zasnovana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je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na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konstrukciji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paralelne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arhitekture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koji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omogućavaju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istovremeni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rad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više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kompjutera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(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procesora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)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na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r</a:t>
            </a:r>
            <a:r>
              <a:rPr lang="sr-Latn-ME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j</a:t>
            </a:r>
            <a:r>
              <a:rPr lang="en-US" altLang="en-US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ešavanju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određenog</a:t>
            </a:r>
            <a:r>
              <a:rPr lang="en-U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altLang="en-US" sz="20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zadatka</a:t>
            </a:r>
            <a:r>
              <a:rPr lang="en-U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;</a:t>
            </a:r>
            <a:endParaRPr lang="sr-Latn-ME" altLang="en-US" sz="20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Paralelna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obrada;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Višeprocesorski rad (</a:t>
            </a:r>
            <a:r>
              <a:rPr lang="sr-Latn-C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Multiprocessing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);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Konkurentna obrada aplikacija (</a:t>
            </a:r>
            <a:r>
              <a:rPr lang="sr-Latn-CS" altLang="en-US" sz="2000" i="1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Multitasking</a:t>
            </a:r>
            <a:r>
              <a:rPr lang="sr-Latn-C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);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Koriste se za prepoznavanje govora i ostalim domenima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vještačke inteligencije;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8001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CS" altLang="en-US" sz="2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Razvoj super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računara.</a:t>
            </a:r>
            <a:endParaRPr lang="sr-Latn-CS" altLang="en-US" sz="20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 marL="742950" lvl="1" indent="-285750">
              <a:lnSpc>
                <a:spcPct val="90000"/>
              </a:lnSpc>
              <a:buClr>
                <a:srgbClr val="A50021"/>
              </a:buClr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9406" y="2415648"/>
            <a:ext cx="3652101" cy="360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55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ISTORIJAT RAZVOJA RAČUNARA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1" y="2210480"/>
            <a:ext cx="7372349" cy="219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93300"/>
              </a:buClr>
              <a:defRPr/>
            </a:pP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Računari </a:t>
            </a:r>
            <a:r>
              <a:rPr lang="sr-Latn-CS" altLang="en-US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6. </a:t>
            </a:r>
            <a:r>
              <a:rPr lang="sr-Latn-CS" altLang="en-US" sz="28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generacije </a:t>
            </a:r>
            <a:r>
              <a:rPr lang="sr-Latn-CS" altLang="en-US" sz="2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(od 1992)</a:t>
            </a: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endParaRPr lang="sr-Latn-CS" alt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sr-Latn-CS" altLang="en-US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Osnovne </a:t>
            </a:r>
            <a:r>
              <a:rPr lang="sr-Latn-CS" altLang="en-US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karakteristike:</a:t>
            </a:r>
          </a:p>
          <a:p>
            <a:pPr marL="742950" lvl="1" indent="-285750">
              <a:lnSpc>
                <a:spcPct val="90000"/>
              </a:lnSpc>
              <a:buClr>
                <a:srgbClr val="A50021"/>
              </a:buClr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C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A50021"/>
              </a:buClr>
              <a:defRPr/>
            </a:pPr>
            <a:endParaRPr lang="sr-Latn-M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719136" y="3438525"/>
            <a:ext cx="6881813" cy="4876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Nano tehnologije i neurokompjuteri.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Tehnologija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paralelno procesiranje/arhitektura.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Brzina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Tflops </a:t>
            </a:r>
            <a:r>
              <a:rPr lang="sr-Latn-CS" altLang="en-US" sz="1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(Tera </a:t>
            </a:r>
            <a:r>
              <a:rPr lang="sr-Latn-CS" altLang="en-US" sz="18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Floating point Operations Per Second</a:t>
            </a:r>
            <a:r>
              <a:rPr lang="sr-Latn-CS" altLang="en-US" sz="1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) (broj operacija sa pokretnim zarezom u sekundi) 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≈ 10</a:t>
            </a:r>
            <a:r>
              <a:rPr lang="sr-Latn-CS" altLang="en-US" sz="2000" baseline="30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12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oper/s.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Procesori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kombinacija RISC arhitekture, protočnosti (</a:t>
            </a:r>
            <a:r>
              <a:rPr lang="sr-Latn-CS" altLang="en-US" sz="20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pipelining)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i paralelnog procesiranja. </a:t>
            </a:r>
          </a:p>
          <a:p>
            <a:pPr eaLnBrk="1" hangingPunct="1">
              <a:spcAft>
                <a:spcPts val="600"/>
              </a:spcAft>
            </a:pPr>
            <a:r>
              <a:rPr lang="sr-Latn-CS" altLang="en-US" sz="20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Razvoj</a:t>
            </a:r>
            <a:r>
              <a:rPr lang="sr-Latn-CS" alt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 WAN i WLAN (bežični LAN).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79" b="92784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48435" y="3028950"/>
            <a:ext cx="2503071" cy="3572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21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ISTORIJAT RAZVOJA RAČUNARA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757361" y="2536780"/>
            <a:ext cx="9144002" cy="4038600"/>
          </a:xfrm>
        </p:spPr>
        <p:txBody>
          <a:bodyPr>
            <a:normAutofit fontScale="92500" lnSpcReduction="10000"/>
          </a:bodyPr>
          <a:lstStyle/>
          <a:p>
            <a:pPr marL="0" indent="0" algn="l" eaLnBrk="1" hangingPunct="1">
              <a:lnSpc>
                <a:spcPct val="150000"/>
              </a:lnSpc>
              <a:spcAft>
                <a:spcPts val="600"/>
              </a:spcAft>
              <a:buNone/>
            </a:pP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2001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 Apple - </a:t>
            </a:r>
            <a:r>
              <a:rPr lang="sr-Latn-CS" altLang="en-US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iPod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- digitalni muzički plejer (8, 16 i 32 GB-2007);</a:t>
            </a:r>
          </a:p>
          <a:p>
            <a:pPr marL="0" indent="0" algn="l" eaLnBrk="1" hangingPunct="1">
              <a:lnSpc>
                <a:spcPct val="150000"/>
              </a:lnSpc>
              <a:spcAft>
                <a:spcPts val="600"/>
              </a:spcAft>
              <a:buNone/>
            </a:pP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2002-2011: 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razvoj </a:t>
            </a:r>
            <a:r>
              <a:rPr lang="sr-Latn-CS" altLang="en-US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smartphone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Nano i iPhone (G1-G6)</a:t>
            </a:r>
          </a:p>
          <a:p>
            <a:pPr marL="0" indent="0" algn="l" eaLnBrk="1" hangingPunct="1">
              <a:lnSpc>
                <a:spcPct val="150000"/>
              </a:lnSpc>
              <a:spcAft>
                <a:spcPts val="600"/>
              </a:spcAft>
              <a:buNone/>
            </a:pP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2007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 iPhone kombinuje 2,5GHz GSM i EDGE celularni telefon</a:t>
            </a:r>
          </a:p>
          <a:p>
            <a:pPr marL="0" indent="0" algn="l" eaLnBrk="1" hangingPunct="1">
              <a:lnSpc>
                <a:spcPct val="150000"/>
              </a:lnSpc>
              <a:spcAft>
                <a:spcPts val="600"/>
              </a:spcAft>
              <a:buNone/>
            </a:pP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2008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  iPhone 3G sa </a:t>
            </a: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GPS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navigacijom</a:t>
            </a:r>
          </a:p>
          <a:p>
            <a:pPr marL="0" indent="0" algn="l" eaLnBrk="1" hangingPunct="1">
              <a:lnSpc>
                <a:spcPct val="150000"/>
              </a:lnSpc>
              <a:spcAft>
                <a:spcPts val="600"/>
              </a:spcAft>
              <a:buNone/>
            </a:pP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2010: 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razvoj smart mobilnih telefona (iPad, Apple…)</a:t>
            </a:r>
          </a:p>
          <a:p>
            <a:pPr marL="0" indent="0" algn="l" eaLnBrk="1" hangingPunct="1">
              <a:lnSpc>
                <a:spcPct val="150000"/>
              </a:lnSpc>
              <a:spcAft>
                <a:spcPts val="600"/>
              </a:spcAft>
              <a:buNone/>
            </a:pPr>
            <a:r>
              <a:rPr lang="sr-Latn-CS" alt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2011: </a:t>
            </a:r>
            <a:r>
              <a:rPr lang="sr-Latn-CS" alt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6G Nano, 4G iPhone</a:t>
            </a:r>
          </a:p>
          <a:p>
            <a:pPr>
              <a:spcBef>
                <a:spcPct val="0"/>
              </a:spcBef>
            </a:pPr>
            <a:endParaRPr lang="sr-Latn-CS" altLang="en-US" sz="1800" dirty="0" smtClean="0">
              <a:solidFill>
                <a:srgbClr val="993300"/>
              </a:solidFill>
            </a:endParaRPr>
          </a:p>
          <a:p>
            <a:endParaRPr lang="sr-Latn-CS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6007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2A5814-BC40-4A37-9064-C44C73C883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sr-Latn-ME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HVALA NA PAŽNJI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5500" dirty="0" smtClean="0"/>
              <a:t>INFORMATIKA</a:t>
            </a:r>
            <a:endParaRPr lang="en-US" sz="5500" dirty="0"/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PREDMET IZUČAVANJA </a:t>
            </a:r>
            <a:r>
              <a:rPr lang="en-US" dirty="0" smtClean="0"/>
              <a:t>INFORMATIK</a:t>
            </a:r>
            <a:r>
              <a:rPr lang="sr-Latn-ME" dirty="0" smtClean="0"/>
              <a:t>E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16209" y="3039156"/>
            <a:ext cx="9473926" cy="1652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3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PODACI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ME" sz="3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INFORMACIJE</a:t>
            </a:r>
            <a:endParaRPr lang="en-US" sz="36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2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PODACI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58947" y="2481943"/>
            <a:ext cx="10331176" cy="3902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Podaci su registrovane činjenice, oznake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ili zapažanja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nastala u toku nekog procesa.</a:t>
            </a: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Pojam podataka vezan je za fizičke simbole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koji mogu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da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bilježe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(registruju), čuvaju, prenose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 obrađuju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Podatak doslovno označava činjenicu, koja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može biti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 obliku broja, teksta ili slike i koja se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kao takva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pamti. </a:t>
            </a:r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Npr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visina Mosta na Tari 170 m to 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je 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podatak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3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PODACI </a:t>
            </a:r>
            <a:endParaRPr lang="en-US" dirty="0"/>
          </a:p>
        </p:txBody>
      </p:sp>
      <p:pic>
        <p:nvPicPr>
          <p:cNvPr id="5" name="Picture 4" descr="H:\Baze Podataka\slike\podatak-informacija.png"/>
          <p:cNvPicPr/>
          <p:nvPr/>
        </p:nvPicPr>
        <p:blipFill rotWithShape="1">
          <a:blip r:embed="rId5"/>
          <a:srcRect t="1" b="15258"/>
          <a:stretch/>
        </p:blipFill>
        <p:spPr bwMode="auto">
          <a:xfrm>
            <a:off x="1781856" y="2233748"/>
            <a:ext cx="8511675" cy="424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13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INFORMACIJA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58947" y="2481943"/>
            <a:ext cx="1019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Informacija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podatak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ima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značenje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u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nekom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kontekstu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Informacije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podaci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obrađeni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da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imali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određeno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značenje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bili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korisni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Informacija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skup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činjenica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tako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obrađenih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organizovanih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da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predstav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l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jaju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neko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obavještenje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5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58947" y="2481943"/>
            <a:ext cx="1019256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Premehani</a:t>
            </a:r>
            <a:r>
              <a:rPr lang="sr-Latn-ME" sz="27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ki</a:t>
            </a:r>
            <a:r>
              <a:rPr lang="en-US" sz="27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period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Mehani</a:t>
            </a:r>
            <a:r>
              <a:rPr lang="sr-Latn-ME" sz="27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ki</a:t>
            </a:r>
            <a:r>
              <a:rPr lang="en-US" sz="27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period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Elektromehani</a:t>
            </a:r>
            <a:r>
              <a:rPr lang="sr-Latn-ME" sz="27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7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ki</a:t>
            </a:r>
            <a:r>
              <a:rPr lang="en-US" sz="27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period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Elektronski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period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US" sz="27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7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Revolucija</a:t>
            </a:r>
            <a:r>
              <a:rPr lang="en-US" sz="27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……</a:t>
            </a:r>
          </a:p>
          <a:p>
            <a:pPr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70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945" y="2547258"/>
            <a:ext cx="6005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PREMEHANIČKI PERIOD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Africi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prona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đ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ena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kost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kojoj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zarezima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ilj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že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brojevi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….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Razvojem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trgovine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raste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potreba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za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č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unanjem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…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Abakus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Antikitera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4924" y="2249752"/>
            <a:ext cx="1847248" cy="2462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7473" y="4598160"/>
            <a:ext cx="2993701" cy="19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I</a:t>
            </a:r>
            <a:r>
              <a:rPr lang="en-US" dirty="0" smtClean="0"/>
              <a:t>STORIJAT RAZVOJA RA</a:t>
            </a:r>
            <a:r>
              <a:rPr lang="sr-Latn-ME" dirty="0" smtClean="0"/>
              <a:t>ČUNARA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05373" y="2547258"/>
            <a:ext cx="56395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PREMEHANIČKI PERIOD</a:t>
            </a:r>
          </a:p>
          <a:p>
            <a:pPr algn="just"/>
            <a:endParaRPr lang="sr-Latn-ME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Arapski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brojevi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Al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horezmi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U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Evropu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don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 </a:t>
            </a:r>
            <a:r>
              <a:rPr lang="sr-Latn-ME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eonardo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Fibona</a:t>
            </a:r>
            <a:r>
              <a:rPr lang="sr-Latn-ME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c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ME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Š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tamparska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presa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– Gutenberg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Neperove</a:t>
            </a:r>
            <a:r>
              <a:rPr lang="en-US" sz="2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kosti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Klizaju</a:t>
            </a:r>
            <a:r>
              <a:rPr lang="sr-Latn-ME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ć</a:t>
            </a:r>
            <a:r>
              <a:rPr lang="en-US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lenjir</a:t>
            </a:r>
            <a:endParaRPr lang="en-US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just"/>
            <a:endParaRPr lang="sr-Latn-ME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Rezultat slika za ABAKU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Rezultat slika za ABAKUS png"/>
          <p:cNvSpPr>
            <a:spLocks noChangeAspect="1" noChangeArrowheads="1"/>
          </p:cNvSpPr>
          <p:nvPr/>
        </p:nvSpPr>
        <p:spPr bwMode="auto">
          <a:xfrm>
            <a:off x="320267" y="7937"/>
            <a:ext cx="292508" cy="29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4398" y="2726189"/>
            <a:ext cx="3952576" cy="10751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2424" y="4411129"/>
            <a:ext cx="2714092" cy="19572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6516" y="4777184"/>
            <a:ext cx="2645893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Custom 1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421116_Reflection on learning_AAS_v5" id="{59B7BDFB-57AB-4529-979B-198FE99CC53E}" vid="{8B6E8B8A-CD93-411A-90DE-1F9807F38B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2AB9FA-5EE8-4111-B873-E09ACA2BC3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F1D2AC-2735-457E-B639-07E13F9A629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16c05727-aa75-4e4a-9b5f-8a80a1165891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18699A2-1304-4DB0-887E-96D5B04746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3034</Words>
  <Application>Microsoft Office PowerPoint</Application>
  <PresentationFormat>Widescreen</PresentationFormat>
  <Paragraphs>340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Impact</vt:lpstr>
      <vt:lpstr>Segoe UI</vt:lpstr>
      <vt:lpstr>Trebuchet MS</vt:lpstr>
      <vt:lpstr>Wingdings</vt:lpstr>
      <vt:lpstr>Berlin</vt:lpstr>
      <vt:lpstr>INFORMATIKA</vt:lpstr>
      <vt:lpstr>ŠTA JE INFORMATIKA ?</vt:lpstr>
      <vt:lpstr>PREDMET IZUČAVANJA INFORMATIKE </vt:lpstr>
      <vt:lpstr>PODACI </vt:lpstr>
      <vt:lpstr>PODACI </vt:lpstr>
      <vt:lpstr>INFORMACIJA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ISTORIJAT RAZVOJA RAČUNARA </vt:lpstr>
      <vt:lpstr>INFORMATIKA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2019-08-31T16:14:01Z</dcterms:created>
  <dcterms:modified xsi:type="dcterms:W3CDTF">2019-09-16T13:59:19Z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NXPowerLiteLastOptimized">
    <vt:lpwstr>2560379</vt:lpwstr>
  </property>
  <property fmtid="{D5CDD505-2E9C-101B-9397-08002B2CF9AE}" pid="4" name="NXPowerLiteSettings">
    <vt:lpwstr>C7000400038000</vt:lpwstr>
  </property>
  <property fmtid="{D5CDD505-2E9C-101B-9397-08002B2CF9AE}" pid="5" name="NXPowerLiteVersion">
    <vt:lpwstr>S8.2.2</vt:lpwstr>
  </property>
</Properties>
</file>