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82" d="100"/>
          <a:sy n="82" d="100"/>
        </p:scale>
        <p:origin x="-166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4" d="100"/>
        <a:sy n="94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6DA63-D30A-4DAB-B262-B31132A85877}" type="datetimeFigureOut">
              <a:rPr lang="es-ES"/>
              <a:pPr>
                <a:defRPr/>
              </a:pPr>
              <a:t>28/11/2020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682D9-62E1-436A-A495-9E252FEF7A2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3760A-E23D-42F8-86C9-8FBE9B66E67A}" type="datetimeFigureOut">
              <a:rPr lang="es-ES"/>
              <a:pPr>
                <a:defRPr/>
              </a:pPr>
              <a:t>28/11/2020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381DD-5C6F-42D8-97BA-1B8BE3E4E13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BEFE5-C4AE-4B1C-8C23-FE9C0C532F3F}" type="datetimeFigureOut">
              <a:rPr lang="es-ES"/>
              <a:pPr>
                <a:defRPr/>
              </a:pPr>
              <a:t>28/11/2020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8D62E-42FA-4A41-839D-FDF205DD694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393D9-49BD-406A-9940-20B601C7D4C6}" type="datetimeFigureOut">
              <a:rPr lang="es-ES"/>
              <a:pPr>
                <a:defRPr/>
              </a:pPr>
              <a:t>28/11/2020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63B7F-8185-433F-B9F3-2A012A9BF1A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333ED-6EE4-404D-993B-EAA1E2CD0466}" type="datetimeFigureOut">
              <a:rPr lang="es-ES"/>
              <a:pPr>
                <a:defRPr/>
              </a:pPr>
              <a:t>28/11/2020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E6918-FF58-442E-8C41-2E8EDA7D3F5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D2A7F-DD2F-4607-A592-788796750DE9}" type="datetimeFigureOut">
              <a:rPr lang="es-ES"/>
              <a:pPr>
                <a:defRPr/>
              </a:pPr>
              <a:t>28/11/2020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55D31-CA25-46E5-93FD-2910D6C114C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602DD-9C02-4C6E-886A-3C52F519B913}" type="datetimeFigureOut">
              <a:rPr lang="es-ES"/>
              <a:pPr>
                <a:defRPr/>
              </a:pPr>
              <a:t>28/11/2020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B3571-E2A1-4E11-80A6-0530B1C21E9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540C2-ED1B-4D3E-8015-537F07992AC3}" type="datetimeFigureOut">
              <a:rPr lang="es-ES"/>
              <a:pPr>
                <a:defRPr/>
              </a:pPr>
              <a:t>28/11/2020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DF935-583C-442B-A8A9-62C8ECA138E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D44AE-BBCC-41F5-8BB1-A4CAAE33A6E1}" type="datetimeFigureOut">
              <a:rPr lang="es-ES"/>
              <a:pPr>
                <a:defRPr/>
              </a:pPr>
              <a:t>28/11/2020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86392-9A52-4963-8F36-D5E186BB053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F6F60-0BDA-4525-827D-C2FD4C791614}" type="datetimeFigureOut">
              <a:rPr lang="es-ES"/>
              <a:pPr>
                <a:defRPr/>
              </a:pPr>
              <a:t>28/11/2020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8EB3-421C-46A3-B3ED-15C51BD4271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12D40F-EEA9-4011-BB00-BEE6D7DCF952}" type="datetimeFigureOut">
              <a:rPr lang="es-ES"/>
              <a:pPr>
                <a:defRPr/>
              </a:pPr>
              <a:t>28/11/2020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5D28C-9C7B-49DF-89E3-D9D714FBBA7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ACFAB32-B972-49E6-BF1F-AFDCF7785EF1}" type="datetimeFigureOut">
              <a:rPr lang="es-ES"/>
              <a:pPr>
                <a:defRPr/>
              </a:pPr>
              <a:t>28/11/2020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D94AD9D-BFE8-40F8-AE93-3A224141712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571500" y="500063"/>
            <a:ext cx="1428750" cy="85725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S" b="1" dirty="0">
                <a:solidFill>
                  <a:srgbClr val="002060"/>
                </a:solidFill>
                <a:latin typeface="Algerian" pitchFamily="82" charset="0"/>
              </a:rPr>
              <a:t>START</a:t>
            </a:r>
          </a:p>
        </p:txBody>
      </p:sp>
      <p:sp>
        <p:nvSpPr>
          <p:cNvPr id="3" name="2 Rectángulo redondeado"/>
          <p:cNvSpPr/>
          <p:nvPr/>
        </p:nvSpPr>
        <p:spPr>
          <a:xfrm>
            <a:off x="2143125" y="260350"/>
            <a:ext cx="1428750" cy="10969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s-ES" sz="1000" b="1" dirty="0" err="1">
                <a:solidFill>
                  <a:srgbClr val="FF0000"/>
                </a:solidFill>
                <a:latin typeface="+mj-lt"/>
              </a:rPr>
              <a:t>Correct</a:t>
            </a:r>
            <a:r>
              <a:rPr lang="es-ES" sz="10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s-ES" sz="1000" b="1" dirty="0" err="1">
                <a:solidFill>
                  <a:srgbClr val="FF0000"/>
                </a:solidFill>
                <a:latin typeface="+mj-lt"/>
              </a:rPr>
              <a:t>the</a:t>
            </a:r>
            <a:r>
              <a:rPr lang="es-ES" sz="10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s-ES" sz="1000" b="1" dirty="0" err="1">
                <a:solidFill>
                  <a:srgbClr val="FF0000"/>
                </a:solidFill>
                <a:latin typeface="+mj-lt"/>
              </a:rPr>
              <a:t>mistake</a:t>
            </a:r>
            <a:r>
              <a:rPr lang="es-ES" sz="1000" b="1" dirty="0">
                <a:solidFill>
                  <a:srgbClr val="FF0000"/>
                </a:solidFill>
                <a:latin typeface="+mj-lt"/>
              </a:rPr>
              <a:t>:</a:t>
            </a:r>
          </a:p>
          <a:p>
            <a:pPr algn="just">
              <a:defRPr/>
            </a:pPr>
            <a:r>
              <a:rPr lang="es-ES" sz="1000" b="1" dirty="0" err="1">
                <a:solidFill>
                  <a:srgbClr val="FF0000"/>
                </a:solidFill>
                <a:latin typeface="+mj-lt"/>
              </a:rPr>
              <a:t>Yesterday</a:t>
            </a:r>
            <a:r>
              <a:rPr lang="es-ES" sz="1000" b="1" dirty="0">
                <a:solidFill>
                  <a:srgbClr val="FF0000"/>
                </a:solidFill>
                <a:latin typeface="+mj-lt"/>
              </a:rPr>
              <a:t> he </a:t>
            </a:r>
            <a:r>
              <a:rPr lang="es-ES" sz="1000" b="1" dirty="0" err="1">
                <a:solidFill>
                  <a:srgbClr val="FF0000"/>
                </a:solidFill>
                <a:latin typeface="+mj-lt"/>
              </a:rPr>
              <a:t>did</a:t>
            </a:r>
            <a:r>
              <a:rPr lang="es-ES" sz="10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s-ES" sz="1000" b="1" dirty="0" err="1">
                <a:solidFill>
                  <a:srgbClr val="FF0000"/>
                </a:solidFill>
                <a:latin typeface="+mj-lt"/>
              </a:rPr>
              <a:t>go</a:t>
            </a:r>
            <a:r>
              <a:rPr lang="es-ES" sz="10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s-ES" sz="1000" b="1" dirty="0" err="1">
                <a:solidFill>
                  <a:srgbClr val="FF0000"/>
                </a:solidFill>
                <a:latin typeface="+mj-lt"/>
              </a:rPr>
              <a:t>to</a:t>
            </a:r>
            <a:r>
              <a:rPr lang="es-ES" sz="10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s-ES" sz="1000" b="1" dirty="0" err="1">
                <a:solidFill>
                  <a:srgbClr val="FF0000"/>
                </a:solidFill>
                <a:latin typeface="+mj-lt"/>
              </a:rPr>
              <a:t>school</a:t>
            </a:r>
            <a:r>
              <a:rPr lang="es-ES" sz="10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s-ES" sz="1000" b="1" dirty="0" err="1">
                <a:solidFill>
                  <a:srgbClr val="FF0000"/>
                </a:solidFill>
                <a:latin typeface="+mj-lt"/>
              </a:rPr>
              <a:t>by</a:t>
            </a:r>
            <a:r>
              <a:rPr lang="es-ES" sz="1000" b="1" dirty="0">
                <a:solidFill>
                  <a:srgbClr val="FF0000"/>
                </a:solidFill>
                <a:latin typeface="+mj-lt"/>
              </a:rPr>
              <a:t> car</a:t>
            </a:r>
          </a:p>
        </p:txBody>
      </p:sp>
      <p:sp>
        <p:nvSpPr>
          <p:cNvPr id="4" name="3 Rectángulo redondeado"/>
          <p:cNvSpPr/>
          <p:nvPr/>
        </p:nvSpPr>
        <p:spPr>
          <a:xfrm>
            <a:off x="3714750" y="260350"/>
            <a:ext cx="1433513" cy="10969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000" b="1" dirty="0">
                <a:solidFill>
                  <a:srgbClr val="0070C0"/>
                </a:solidFill>
                <a:latin typeface="+mj-lt"/>
              </a:rPr>
              <a:t>As k a </a:t>
            </a:r>
            <a:r>
              <a:rPr lang="es-ES" sz="1000" b="1" dirty="0" err="1">
                <a:solidFill>
                  <a:srgbClr val="0070C0"/>
                </a:solidFill>
                <a:latin typeface="+mj-lt"/>
              </a:rPr>
              <a:t>question</a:t>
            </a:r>
            <a:r>
              <a:rPr lang="es-ES" sz="1000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es-ES" sz="1000" b="1" dirty="0" err="1">
                <a:solidFill>
                  <a:srgbClr val="0070C0"/>
                </a:solidFill>
                <a:latin typeface="+mj-lt"/>
              </a:rPr>
              <a:t>for</a:t>
            </a:r>
            <a:r>
              <a:rPr lang="es-ES" sz="1000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es-ES" sz="1000" b="1" dirty="0" err="1">
                <a:solidFill>
                  <a:srgbClr val="0070C0"/>
                </a:solidFill>
                <a:latin typeface="+mj-lt"/>
              </a:rPr>
              <a:t>this</a:t>
            </a:r>
            <a:r>
              <a:rPr lang="es-ES" sz="1000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es-ES" sz="1000" b="1" dirty="0" err="1">
                <a:solidFill>
                  <a:srgbClr val="0070C0"/>
                </a:solidFill>
                <a:latin typeface="+mj-lt"/>
              </a:rPr>
              <a:t>sentence</a:t>
            </a:r>
            <a:r>
              <a:rPr lang="es-ES" sz="1000" b="1" dirty="0">
                <a:solidFill>
                  <a:srgbClr val="0070C0"/>
                </a:solidFill>
                <a:latin typeface="+mj-lt"/>
              </a:rPr>
              <a:t>:</a:t>
            </a:r>
          </a:p>
          <a:p>
            <a:pPr algn="ctr">
              <a:defRPr/>
            </a:pPr>
            <a:r>
              <a:rPr lang="es-ES" sz="1000" b="1" dirty="0">
                <a:solidFill>
                  <a:srgbClr val="0070C0"/>
                </a:solidFill>
                <a:latin typeface="+mj-lt"/>
              </a:rPr>
              <a:t>I  </a:t>
            </a:r>
            <a:r>
              <a:rPr lang="es-ES" sz="1000" b="1" dirty="0" err="1">
                <a:solidFill>
                  <a:srgbClr val="0070C0"/>
                </a:solidFill>
                <a:latin typeface="+mj-lt"/>
              </a:rPr>
              <a:t>read</a:t>
            </a:r>
            <a:r>
              <a:rPr lang="es-ES" sz="1000" b="1" dirty="0">
                <a:solidFill>
                  <a:srgbClr val="0070C0"/>
                </a:solidFill>
                <a:latin typeface="+mj-lt"/>
              </a:rPr>
              <a:t>  a </a:t>
            </a:r>
            <a:r>
              <a:rPr lang="es-ES" sz="1000" b="1" dirty="0" err="1">
                <a:solidFill>
                  <a:srgbClr val="0070C0"/>
                </a:solidFill>
                <a:latin typeface="+mj-lt"/>
              </a:rPr>
              <a:t>book</a:t>
            </a:r>
            <a:r>
              <a:rPr lang="es-ES" sz="1000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es-ES" sz="1000" b="1" dirty="0" err="1">
                <a:solidFill>
                  <a:srgbClr val="0070C0"/>
                </a:solidFill>
                <a:latin typeface="+mj-lt"/>
              </a:rPr>
              <a:t>about</a:t>
            </a:r>
            <a:r>
              <a:rPr lang="es-ES" sz="1000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es-ES" sz="1000" b="1" dirty="0" err="1">
                <a:solidFill>
                  <a:srgbClr val="0070C0"/>
                </a:solidFill>
                <a:latin typeface="+mj-lt"/>
              </a:rPr>
              <a:t>science</a:t>
            </a:r>
            <a:r>
              <a:rPr lang="es-ES" sz="1000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es-ES" sz="1000" b="1" dirty="0" err="1">
                <a:solidFill>
                  <a:srgbClr val="0070C0"/>
                </a:solidFill>
                <a:latin typeface="+mj-lt"/>
              </a:rPr>
              <a:t>last</a:t>
            </a:r>
            <a:r>
              <a:rPr lang="es-ES" sz="1000" b="1" dirty="0">
                <a:solidFill>
                  <a:srgbClr val="0070C0"/>
                </a:solidFill>
                <a:latin typeface="+mj-lt"/>
              </a:rPr>
              <a:t> </a:t>
            </a:r>
            <a:r>
              <a:rPr lang="es-ES" sz="1000" b="1" dirty="0" err="1">
                <a:solidFill>
                  <a:srgbClr val="0070C0"/>
                </a:solidFill>
                <a:latin typeface="+mj-lt"/>
              </a:rPr>
              <a:t>week</a:t>
            </a:r>
            <a:endParaRPr lang="es-ES" sz="10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5286375" y="260350"/>
            <a:ext cx="1428750" cy="10969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s-ES" sz="1000" b="1" dirty="0" err="1">
                <a:solidFill>
                  <a:srgbClr val="7030A0"/>
                </a:solidFill>
              </a:rPr>
              <a:t>Write</a:t>
            </a:r>
            <a:r>
              <a:rPr lang="es-ES" sz="1000" b="1" dirty="0">
                <a:solidFill>
                  <a:srgbClr val="7030A0"/>
                </a:solidFill>
              </a:rPr>
              <a:t> </a:t>
            </a:r>
            <a:r>
              <a:rPr lang="es-ES" sz="1000" b="1" dirty="0" err="1">
                <a:solidFill>
                  <a:srgbClr val="7030A0"/>
                </a:solidFill>
              </a:rPr>
              <a:t>the</a:t>
            </a:r>
            <a:r>
              <a:rPr lang="es-ES" sz="1000" b="1" dirty="0">
                <a:solidFill>
                  <a:srgbClr val="7030A0"/>
                </a:solidFill>
              </a:rPr>
              <a:t> </a:t>
            </a:r>
            <a:r>
              <a:rPr lang="es-ES" sz="1000" b="1" dirty="0" err="1">
                <a:solidFill>
                  <a:srgbClr val="7030A0"/>
                </a:solidFill>
              </a:rPr>
              <a:t>previous</a:t>
            </a:r>
            <a:r>
              <a:rPr lang="es-ES" sz="1000" b="1" dirty="0">
                <a:solidFill>
                  <a:srgbClr val="7030A0"/>
                </a:solidFill>
              </a:rPr>
              <a:t> </a:t>
            </a:r>
            <a:r>
              <a:rPr lang="es-ES" sz="1000" b="1" dirty="0" err="1">
                <a:solidFill>
                  <a:srgbClr val="7030A0"/>
                </a:solidFill>
              </a:rPr>
              <a:t>sentence</a:t>
            </a:r>
            <a:r>
              <a:rPr lang="es-ES" sz="1000" b="1" dirty="0">
                <a:solidFill>
                  <a:srgbClr val="7030A0"/>
                </a:solidFill>
              </a:rPr>
              <a:t> in </a:t>
            </a:r>
            <a:r>
              <a:rPr lang="es-ES" sz="1000" b="1" dirty="0" err="1">
                <a:solidFill>
                  <a:srgbClr val="7030A0"/>
                </a:solidFill>
              </a:rPr>
              <a:t>the</a:t>
            </a:r>
            <a:r>
              <a:rPr lang="es-ES" sz="1000" b="1" dirty="0">
                <a:solidFill>
                  <a:srgbClr val="7030A0"/>
                </a:solidFill>
              </a:rPr>
              <a:t> </a:t>
            </a:r>
            <a:r>
              <a:rPr lang="es-ES" sz="1000" b="1" dirty="0" err="1">
                <a:solidFill>
                  <a:srgbClr val="7030A0"/>
                </a:solidFill>
              </a:rPr>
              <a:t>negative</a:t>
            </a:r>
            <a:r>
              <a:rPr lang="es-ES" sz="1000" b="1" dirty="0">
                <a:solidFill>
                  <a:srgbClr val="7030A0"/>
                </a:solidFill>
              </a:rPr>
              <a:t> </a:t>
            </a:r>
            <a:r>
              <a:rPr lang="es-ES" sz="1000" b="1" dirty="0" err="1">
                <a:solidFill>
                  <a:srgbClr val="7030A0"/>
                </a:solidFill>
              </a:rPr>
              <a:t>form</a:t>
            </a:r>
            <a:endParaRPr lang="es-ES" sz="1000" b="1" dirty="0">
              <a:solidFill>
                <a:srgbClr val="7030A0"/>
              </a:solidFill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6858000" y="260350"/>
            <a:ext cx="1428750" cy="10969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s-ES" sz="1000" b="1" dirty="0" err="1">
                <a:solidFill>
                  <a:srgbClr val="00B050"/>
                </a:solidFill>
              </a:rPr>
              <a:t>Correct</a:t>
            </a:r>
            <a:r>
              <a:rPr lang="es-ES" sz="1000" b="1" dirty="0">
                <a:solidFill>
                  <a:srgbClr val="00B050"/>
                </a:solidFill>
              </a:rPr>
              <a:t> </a:t>
            </a:r>
            <a:r>
              <a:rPr lang="es-ES" sz="1000" b="1" dirty="0" err="1">
                <a:solidFill>
                  <a:srgbClr val="00B050"/>
                </a:solidFill>
              </a:rPr>
              <a:t>the</a:t>
            </a:r>
            <a:r>
              <a:rPr lang="es-ES" sz="1000" b="1" dirty="0">
                <a:solidFill>
                  <a:srgbClr val="00B050"/>
                </a:solidFill>
              </a:rPr>
              <a:t> </a:t>
            </a:r>
            <a:r>
              <a:rPr lang="es-ES" sz="1000" b="1" dirty="0" err="1">
                <a:solidFill>
                  <a:srgbClr val="00B050"/>
                </a:solidFill>
              </a:rPr>
              <a:t>mistake</a:t>
            </a:r>
            <a:r>
              <a:rPr lang="es-ES" sz="1000" b="1" dirty="0">
                <a:solidFill>
                  <a:srgbClr val="00B050"/>
                </a:solidFill>
              </a:rPr>
              <a:t>:</a:t>
            </a:r>
          </a:p>
          <a:p>
            <a:pPr algn="just">
              <a:defRPr/>
            </a:pPr>
            <a:r>
              <a:rPr lang="es-ES" sz="1000" b="1" dirty="0" err="1">
                <a:solidFill>
                  <a:srgbClr val="00B050"/>
                </a:solidFill>
              </a:rPr>
              <a:t>We</a:t>
            </a:r>
            <a:r>
              <a:rPr lang="es-ES" sz="1000" b="1" dirty="0">
                <a:solidFill>
                  <a:srgbClr val="00B050"/>
                </a:solidFill>
              </a:rPr>
              <a:t> </a:t>
            </a:r>
            <a:r>
              <a:rPr lang="es-ES" sz="1000" b="1" dirty="0" err="1">
                <a:solidFill>
                  <a:srgbClr val="00B050"/>
                </a:solidFill>
              </a:rPr>
              <a:t>plaied</a:t>
            </a:r>
            <a:r>
              <a:rPr lang="es-ES" sz="1000" b="1" dirty="0">
                <a:solidFill>
                  <a:srgbClr val="00B050"/>
                </a:solidFill>
              </a:rPr>
              <a:t> </a:t>
            </a:r>
            <a:r>
              <a:rPr lang="es-ES" sz="1000" b="1" dirty="0" err="1">
                <a:solidFill>
                  <a:srgbClr val="00B050"/>
                </a:solidFill>
              </a:rPr>
              <a:t>chess</a:t>
            </a:r>
            <a:r>
              <a:rPr lang="es-ES" sz="1000" b="1" dirty="0">
                <a:solidFill>
                  <a:srgbClr val="00B050"/>
                </a:solidFill>
              </a:rPr>
              <a:t>  </a:t>
            </a:r>
            <a:r>
              <a:rPr lang="es-ES" sz="1000" b="1" dirty="0" err="1">
                <a:solidFill>
                  <a:srgbClr val="00B050"/>
                </a:solidFill>
              </a:rPr>
              <a:t>two</a:t>
            </a:r>
            <a:r>
              <a:rPr lang="es-ES" sz="1000" b="1" dirty="0">
                <a:solidFill>
                  <a:srgbClr val="00B050"/>
                </a:solidFill>
              </a:rPr>
              <a:t> </a:t>
            </a:r>
            <a:r>
              <a:rPr lang="es-ES" sz="1000" b="1" dirty="0" err="1">
                <a:solidFill>
                  <a:srgbClr val="00B050"/>
                </a:solidFill>
              </a:rPr>
              <a:t>days</a:t>
            </a:r>
            <a:r>
              <a:rPr lang="es-ES" sz="1000" b="1" dirty="0">
                <a:solidFill>
                  <a:srgbClr val="00B050"/>
                </a:solidFill>
              </a:rPr>
              <a:t> ago.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527050" y="1643063"/>
            <a:ext cx="1428750" cy="8572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200" b="1" dirty="0" err="1">
                <a:solidFill>
                  <a:srgbClr val="FF0000"/>
                </a:solidFill>
              </a:rPr>
              <a:t>Write</a:t>
            </a:r>
            <a:r>
              <a:rPr lang="es-ES" sz="1200" b="1" dirty="0">
                <a:solidFill>
                  <a:srgbClr val="FF0000"/>
                </a:solidFill>
              </a:rPr>
              <a:t> a </a:t>
            </a:r>
            <a:r>
              <a:rPr lang="es-ES" sz="1200" b="1" dirty="0" err="1">
                <a:solidFill>
                  <a:srgbClr val="FF0000"/>
                </a:solidFill>
              </a:rPr>
              <a:t>sentence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using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the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adverb</a:t>
            </a:r>
            <a:r>
              <a:rPr lang="es-ES" sz="1200" b="1" dirty="0">
                <a:solidFill>
                  <a:srgbClr val="FF0000"/>
                </a:solidFill>
              </a:rPr>
              <a:t> “</a:t>
            </a:r>
            <a:r>
              <a:rPr lang="es-ES" sz="1200" b="1" dirty="0" err="1">
                <a:solidFill>
                  <a:srgbClr val="FF0000"/>
                </a:solidFill>
              </a:rPr>
              <a:t>never</a:t>
            </a:r>
            <a:r>
              <a:rPr lang="es-ES" sz="1200" b="1" dirty="0">
                <a:solidFill>
                  <a:srgbClr val="FF0000"/>
                </a:solidFill>
              </a:rPr>
              <a:t>”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7019925" y="1628775"/>
            <a:ext cx="1428750" cy="8572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000" b="1" dirty="0">
                <a:solidFill>
                  <a:srgbClr val="FF0000"/>
                </a:solidFill>
              </a:rPr>
              <a:t>Ask a </a:t>
            </a:r>
            <a:r>
              <a:rPr lang="es-ES" sz="1000" b="1" dirty="0" err="1">
                <a:solidFill>
                  <a:srgbClr val="FF0000"/>
                </a:solidFill>
              </a:rPr>
              <a:t>question</a:t>
            </a:r>
            <a:r>
              <a:rPr lang="es-ES" sz="1000" b="1" dirty="0">
                <a:solidFill>
                  <a:srgbClr val="FF0000"/>
                </a:solidFill>
              </a:rPr>
              <a:t> </a:t>
            </a:r>
            <a:r>
              <a:rPr lang="es-ES" sz="1000" b="1" dirty="0" err="1">
                <a:solidFill>
                  <a:srgbClr val="FF0000"/>
                </a:solidFill>
              </a:rPr>
              <a:t>about</a:t>
            </a:r>
            <a:r>
              <a:rPr lang="es-ES" sz="1000" b="1" dirty="0">
                <a:solidFill>
                  <a:srgbClr val="FF0000"/>
                </a:solidFill>
              </a:rPr>
              <a:t> </a:t>
            </a:r>
            <a:r>
              <a:rPr lang="es-ES" sz="1000" b="1" dirty="0" err="1">
                <a:solidFill>
                  <a:srgbClr val="FF0000"/>
                </a:solidFill>
              </a:rPr>
              <a:t>the</a:t>
            </a:r>
            <a:r>
              <a:rPr lang="es-ES" sz="1000" b="1" dirty="0">
                <a:solidFill>
                  <a:srgbClr val="FF0000"/>
                </a:solidFill>
              </a:rPr>
              <a:t> </a:t>
            </a:r>
            <a:r>
              <a:rPr lang="es-ES" sz="1000" b="1" dirty="0" err="1">
                <a:solidFill>
                  <a:srgbClr val="FF0000"/>
                </a:solidFill>
              </a:rPr>
              <a:t>sentence</a:t>
            </a:r>
            <a:r>
              <a:rPr lang="es-ES" sz="1000" b="1" dirty="0">
                <a:solidFill>
                  <a:srgbClr val="FF0000"/>
                </a:solidFill>
              </a:rPr>
              <a:t>:</a:t>
            </a:r>
          </a:p>
          <a:p>
            <a:pPr algn="ctr">
              <a:defRPr/>
            </a:pPr>
            <a:r>
              <a:rPr lang="es-ES" sz="1000" b="1" dirty="0" err="1">
                <a:solidFill>
                  <a:srgbClr val="FF0000"/>
                </a:solidFill>
              </a:rPr>
              <a:t>We</a:t>
            </a:r>
            <a:r>
              <a:rPr lang="es-ES" sz="1000" b="1" dirty="0">
                <a:solidFill>
                  <a:srgbClr val="FF0000"/>
                </a:solidFill>
              </a:rPr>
              <a:t> </a:t>
            </a:r>
            <a:r>
              <a:rPr lang="es-ES" sz="1000" b="1" dirty="0" err="1">
                <a:solidFill>
                  <a:srgbClr val="FF0000"/>
                </a:solidFill>
              </a:rPr>
              <a:t>didn’t</a:t>
            </a:r>
            <a:r>
              <a:rPr lang="es-ES" sz="1000" b="1" dirty="0">
                <a:solidFill>
                  <a:srgbClr val="FF0000"/>
                </a:solidFill>
              </a:rPr>
              <a:t> </a:t>
            </a:r>
            <a:r>
              <a:rPr lang="es-ES" sz="1000" b="1" dirty="0" err="1">
                <a:solidFill>
                  <a:srgbClr val="FF0000"/>
                </a:solidFill>
              </a:rPr>
              <a:t>go</a:t>
            </a:r>
            <a:r>
              <a:rPr lang="es-ES" sz="1000" b="1" dirty="0">
                <a:solidFill>
                  <a:srgbClr val="FF0000"/>
                </a:solidFill>
              </a:rPr>
              <a:t> </a:t>
            </a:r>
            <a:r>
              <a:rPr lang="es-ES" sz="1000" b="1" dirty="0" err="1">
                <a:solidFill>
                  <a:srgbClr val="FF0000"/>
                </a:solidFill>
              </a:rPr>
              <a:t>to</a:t>
            </a:r>
            <a:r>
              <a:rPr lang="es-ES" sz="1000" b="1" dirty="0">
                <a:solidFill>
                  <a:srgbClr val="FF0000"/>
                </a:solidFill>
              </a:rPr>
              <a:t> </a:t>
            </a:r>
            <a:r>
              <a:rPr lang="es-ES" sz="1000" b="1" dirty="0" err="1">
                <a:solidFill>
                  <a:srgbClr val="FF0000"/>
                </a:solidFill>
              </a:rPr>
              <a:t>the</a:t>
            </a:r>
            <a:r>
              <a:rPr lang="es-ES" sz="1000" b="1" dirty="0">
                <a:solidFill>
                  <a:srgbClr val="FF0000"/>
                </a:solidFill>
              </a:rPr>
              <a:t> </a:t>
            </a:r>
            <a:r>
              <a:rPr lang="es-ES" sz="1000" b="1" dirty="0" err="1">
                <a:solidFill>
                  <a:srgbClr val="FF0000"/>
                </a:solidFill>
              </a:rPr>
              <a:t>theatre</a:t>
            </a:r>
            <a:r>
              <a:rPr lang="es-ES" sz="1000" b="1" dirty="0">
                <a:solidFill>
                  <a:srgbClr val="FF0000"/>
                </a:solidFill>
              </a:rPr>
              <a:t> </a:t>
            </a:r>
            <a:r>
              <a:rPr lang="es-ES" sz="1000" b="1" dirty="0" err="1">
                <a:solidFill>
                  <a:srgbClr val="FF0000"/>
                </a:solidFill>
              </a:rPr>
              <a:t>the</a:t>
            </a:r>
            <a:r>
              <a:rPr lang="es-ES" sz="1000" b="1" dirty="0">
                <a:solidFill>
                  <a:srgbClr val="FF0000"/>
                </a:solidFill>
              </a:rPr>
              <a:t> </a:t>
            </a:r>
            <a:r>
              <a:rPr lang="es-ES" sz="1000" b="1" dirty="0" err="1">
                <a:solidFill>
                  <a:srgbClr val="FF0000"/>
                </a:solidFill>
              </a:rPr>
              <a:t>day</a:t>
            </a:r>
            <a:r>
              <a:rPr lang="es-ES" sz="1000" b="1" dirty="0">
                <a:solidFill>
                  <a:srgbClr val="FF0000"/>
                </a:solidFill>
              </a:rPr>
              <a:t> </a:t>
            </a:r>
            <a:r>
              <a:rPr lang="es-ES" sz="1000" b="1" dirty="0" err="1">
                <a:solidFill>
                  <a:srgbClr val="FF0000"/>
                </a:solidFill>
              </a:rPr>
              <a:t>before</a:t>
            </a:r>
            <a:r>
              <a:rPr lang="es-ES" sz="1000" b="1" dirty="0">
                <a:solidFill>
                  <a:srgbClr val="FF0000"/>
                </a:solidFill>
              </a:rPr>
              <a:t> </a:t>
            </a:r>
            <a:r>
              <a:rPr lang="es-ES" sz="1000" b="1" dirty="0" err="1">
                <a:solidFill>
                  <a:srgbClr val="FF0000"/>
                </a:solidFill>
              </a:rPr>
              <a:t>yesterday</a:t>
            </a:r>
            <a:r>
              <a:rPr lang="es-ES" sz="10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5357813" y="1643063"/>
            <a:ext cx="1428750" cy="92233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200" b="1" dirty="0" err="1">
                <a:solidFill>
                  <a:srgbClr val="7030A0"/>
                </a:solidFill>
              </a:rPr>
              <a:t>Choose</a:t>
            </a:r>
            <a:r>
              <a:rPr lang="es-ES" sz="1200" b="1" dirty="0">
                <a:solidFill>
                  <a:srgbClr val="7030A0"/>
                </a:solidFill>
              </a:rPr>
              <a:t> </a:t>
            </a:r>
            <a:r>
              <a:rPr lang="es-ES" sz="1200" b="1" dirty="0" err="1">
                <a:solidFill>
                  <a:srgbClr val="7030A0"/>
                </a:solidFill>
              </a:rPr>
              <a:t>the</a:t>
            </a:r>
            <a:r>
              <a:rPr lang="es-ES" sz="1200" b="1" dirty="0">
                <a:solidFill>
                  <a:srgbClr val="7030A0"/>
                </a:solidFill>
              </a:rPr>
              <a:t> </a:t>
            </a:r>
            <a:r>
              <a:rPr lang="es-ES" sz="1200" b="1" dirty="0" err="1">
                <a:solidFill>
                  <a:srgbClr val="7030A0"/>
                </a:solidFill>
              </a:rPr>
              <a:t>correct</a:t>
            </a:r>
            <a:r>
              <a:rPr lang="es-ES" sz="1200" b="1" dirty="0">
                <a:solidFill>
                  <a:srgbClr val="7030A0"/>
                </a:solidFill>
              </a:rPr>
              <a:t> </a:t>
            </a:r>
            <a:r>
              <a:rPr lang="es-ES" sz="1200" b="1" dirty="0" err="1">
                <a:solidFill>
                  <a:srgbClr val="7030A0"/>
                </a:solidFill>
              </a:rPr>
              <a:t>option</a:t>
            </a:r>
            <a:r>
              <a:rPr lang="es-ES" sz="1200" b="1" dirty="0">
                <a:solidFill>
                  <a:srgbClr val="7030A0"/>
                </a:solidFill>
              </a:rPr>
              <a:t>:</a:t>
            </a:r>
          </a:p>
          <a:p>
            <a:pPr algn="ctr">
              <a:defRPr/>
            </a:pPr>
            <a:r>
              <a:rPr lang="es-ES" sz="1200" b="1" dirty="0" err="1">
                <a:solidFill>
                  <a:srgbClr val="7030A0"/>
                </a:solidFill>
              </a:rPr>
              <a:t>Last</a:t>
            </a:r>
            <a:r>
              <a:rPr lang="es-ES" sz="1200" b="1" dirty="0">
                <a:solidFill>
                  <a:srgbClr val="7030A0"/>
                </a:solidFill>
              </a:rPr>
              <a:t> </a:t>
            </a:r>
            <a:r>
              <a:rPr lang="es-ES" sz="1200" b="1" dirty="0" err="1">
                <a:solidFill>
                  <a:srgbClr val="7030A0"/>
                </a:solidFill>
              </a:rPr>
              <a:t>summer</a:t>
            </a:r>
            <a:r>
              <a:rPr lang="es-ES" sz="1200" b="1" dirty="0">
                <a:solidFill>
                  <a:srgbClr val="7030A0"/>
                </a:solidFill>
              </a:rPr>
              <a:t>; </a:t>
            </a:r>
            <a:r>
              <a:rPr lang="es-ES" sz="1200" b="1" dirty="0" err="1">
                <a:solidFill>
                  <a:srgbClr val="7030A0"/>
                </a:solidFill>
              </a:rPr>
              <a:t>they</a:t>
            </a:r>
            <a:r>
              <a:rPr lang="es-ES" sz="1200" b="1" dirty="0">
                <a:solidFill>
                  <a:srgbClr val="7030A0"/>
                </a:solidFill>
              </a:rPr>
              <a:t> </a:t>
            </a:r>
            <a:r>
              <a:rPr lang="es-ES" sz="1200" b="1" u="sng" dirty="0" err="1">
                <a:solidFill>
                  <a:srgbClr val="FF0000"/>
                </a:solidFill>
              </a:rPr>
              <a:t>were</a:t>
            </a:r>
            <a:r>
              <a:rPr lang="es-ES" sz="1200" b="1" u="sng" dirty="0">
                <a:solidFill>
                  <a:srgbClr val="FF0000"/>
                </a:solidFill>
              </a:rPr>
              <a:t> </a:t>
            </a:r>
            <a:r>
              <a:rPr lang="es-ES" sz="1200" b="1" u="sng" dirty="0" err="1">
                <a:solidFill>
                  <a:srgbClr val="FF0000"/>
                </a:solidFill>
              </a:rPr>
              <a:t>riding</a:t>
            </a:r>
            <a:r>
              <a:rPr lang="es-ES" sz="1200" b="1" u="sng" dirty="0">
                <a:solidFill>
                  <a:srgbClr val="FF0000"/>
                </a:solidFill>
              </a:rPr>
              <a:t> /</a:t>
            </a:r>
            <a:r>
              <a:rPr lang="es-ES" sz="1200" b="1" u="sng" dirty="0" err="1">
                <a:solidFill>
                  <a:srgbClr val="FF0000"/>
                </a:solidFill>
              </a:rPr>
              <a:t>rode</a:t>
            </a:r>
            <a:r>
              <a:rPr lang="es-ES" sz="1200" b="1" u="sng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7030A0"/>
                </a:solidFill>
              </a:rPr>
              <a:t>their</a:t>
            </a:r>
            <a:r>
              <a:rPr lang="es-ES" sz="1200" b="1" dirty="0">
                <a:solidFill>
                  <a:srgbClr val="7030A0"/>
                </a:solidFill>
              </a:rPr>
              <a:t> </a:t>
            </a:r>
            <a:r>
              <a:rPr lang="es-ES" sz="1200" b="1" dirty="0" err="1">
                <a:solidFill>
                  <a:srgbClr val="7030A0"/>
                </a:solidFill>
              </a:rPr>
              <a:t>bike</a:t>
            </a:r>
            <a:endParaRPr lang="es-ES" sz="1200" b="1" dirty="0">
              <a:solidFill>
                <a:srgbClr val="7030A0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3714750" y="1643063"/>
            <a:ext cx="1428750" cy="8572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200" b="1" dirty="0" err="1">
                <a:solidFill>
                  <a:srgbClr val="FF0000"/>
                </a:solidFill>
              </a:rPr>
              <a:t>What’s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wrong</a:t>
            </a:r>
            <a:r>
              <a:rPr lang="es-ES" sz="1200" b="1" dirty="0">
                <a:solidFill>
                  <a:srgbClr val="FF0000"/>
                </a:solidFill>
              </a:rPr>
              <a:t>?</a:t>
            </a:r>
          </a:p>
          <a:p>
            <a:pPr algn="ctr">
              <a:defRPr/>
            </a:pPr>
            <a:r>
              <a:rPr lang="es-ES" sz="1200" b="1" dirty="0" err="1">
                <a:solidFill>
                  <a:srgbClr val="FF0000"/>
                </a:solidFill>
              </a:rPr>
              <a:t>Did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they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had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breakfast</a:t>
            </a:r>
            <a:r>
              <a:rPr lang="es-ES" sz="1200" b="1" dirty="0">
                <a:solidFill>
                  <a:srgbClr val="FF0000"/>
                </a:solidFill>
              </a:rPr>
              <a:t> at home?</a:t>
            </a:r>
          </a:p>
        </p:txBody>
      </p:sp>
      <p:sp>
        <p:nvSpPr>
          <p:cNvPr id="11" name="10 Rectángulo redondeado"/>
          <p:cNvSpPr/>
          <p:nvPr/>
        </p:nvSpPr>
        <p:spPr>
          <a:xfrm>
            <a:off x="2143125" y="1412875"/>
            <a:ext cx="1428750" cy="115252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sz="1200" b="1" dirty="0">
              <a:solidFill>
                <a:srgbClr val="7030A0"/>
              </a:solidFill>
            </a:endParaRPr>
          </a:p>
          <a:p>
            <a:pPr algn="ctr">
              <a:defRPr/>
            </a:pPr>
            <a:r>
              <a:rPr lang="es-ES" sz="1200" b="1" dirty="0">
                <a:solidFill>
                  <a:srgbClr val="7030A0"/>
                </a:solidFill>
              </a:rPr>
              <a:t>Complete </a:t>
            </a:r>
            <a:r>
              <a:rPr lang="es-ES" sz="1200" b="1" dirty="0" err="1">
                <a:solidFill>
                  <a:srgbClr val="7030A0"/>
                </a:solidFill>
              </a:rPr>
              <a:t>with</a:t>
            </a:r>
            <a:r>
              <a:rPr lang="es-ES" sz="1200" b="1" dirty="0">
                <a:solidFill>
                  <a:srgbClr val="7030A0"/>
                </a:solidFill>
              </a:rPr>
              <a:t> </a:t>
            </a:r>
            <a:r>
              <a:rPr lang="es-ES" sz="1200" b="1" dirty="0" err="1">
                <a:solidFill>
                  <a:srgbClr val="7030A0"/>
                </a:solidFill>
              </a:rPr>
              <a:t>the</a:t>
            </a:r>
            <a:r>
              <a:rPr lang="es-ES" sz="1200" b="1" dirty="0">
                <a:solidFill>
                  <a:srgbClr val="7030A0"/>
                </a:solidFill>
              </a:rPr>
              <a:t> </a:t>
            </a:r>
            <a:r>
              <a:rPr lang="es-ES" sz="1200" b="1" dirty="0" err="1">
                <a:solidFill>
                  <a:srgbClr val="7030A0"/>
                </a:solidFill>
              </a:rPr>
              <a:t>correct</a:t>
            </a:r>
            <a:r>
              <a:rPr lang="es-ES" sz="1200" b="1" dirty="0">
                <a:solidFill>
                  <a:srgbClr val="7030A0"/>
                </a:solidFill>
              </a:rPr>
              <a:t> </a:t>
            </a:r>
            <a:r>
              <a:rPr lang="es-ES" sz="1200" b="1" dirty="0" err="1">
                <a:solidFill>
                  <a:srgbClr val="7030A0"/>
                </a:solidFill>
              </a:rPr>
              <a:t>form</a:t>
            </a:r>
            <a:r>
              <a:rPr lang="es-ES" sz="1200" b="1" dirty="0">
                <a:solidFill>
                  <a:srgbClr val="7030A0"/>
                </a:solidFill>
              </a:rPr>
              <a:t>:</a:t>
            </a:r>
          </a:p>
          <a:p>
            <a:pPr algn="ctr">
              <a:defRPr/>
            </a:pPr>
            <a:r>
              <a:rPr lang="es-ES" sz="1200" b="1" dirty="0">
                <a:solidFill>
                  <a:srgbClr val="7030A0"/>
                </a:solidFill>
              </a:rPr>
              <a:t>At </a:t>
            </a:r>
            <a:r>
              <a:rPr lang="es-ES" sz="1200" b="1" dirty="0" err="1">
                <a:solidFill>
                  <a:srgbClr val="7030A0"/>
                </a:solidFill>
              </a:rPr>
              <a:t>the</a:t>
            </a:r>
            <a:r>
              <a:rPr lang="es-ES" sz="1200" b="1" dirty="0">
                <a:solidFill>
                  <a:srgbClr val="7030A0"/>
                </a:solidFill>
              </a:rPr>
              <a:t> </a:t>
            </a:r>
            <a:r>
              <a:rPr lang="es-ES" sz="1200" b="1" dirty="0" err="1">
                <a:solidFill>
                  <a:srgbClr val="7030A0"/>
                </a:solidFill>
              </a:rPr>
              <a:t>last</a:t>
            </a:r>
            <a:r>
              <a:rPr lang="es-ES" sz="1200" b="1" dirty="0">
                <a:solidFill>
                  <a:srgbClr val="7030A0"/>
                </a:solidFill>
              </a:rPr>
              <a:t>  </a:t>
            </a:r>
            <a:r>
              <a:rPr lang="es-ES" sz="1200" b="1" dirty="0" err="1">
                <a:solidFill>
                  <a:srgbClr val="7030A0"/>
                </a:solidFill>
              </a:rPr>
              <a:t>moment</a:t>
            </a:r>
            <a:r>
              <a:rPr lang="es-ES" sz="1200" b="1" dirty="0">
                <a:solidFill>
                  <a:srgbClr val="7030A0"/>
                </a:solidFill>
              </a:rPr>
              <a:t>, he _____(</a:t>
            </a:r>
            <a:r>
              <a:rPr lang="es-ES" sz="1200" b="1" dirty="0" err="1">
                <a:solidFill>
                  <a:srgbClr val="7030A0"/>
                </a:solidFill>
              </a:rPr>
              <a:t>go</a:t>
            </a:r>
            <a:r>
              <a:rPr lang="es-ES" sz="1200" b="1" dirty="0">
                <a:solidFill>
                  <a:srgbClr val="7030A0"/>
                </a:solidFill>
              </a:rPr>
              <a:t>) home.</a:t>
            </a:r>
            <a:r>
              <a:rPr lang="es-ES" sz="1200" dirty="0"/>
              <a:t>:</a:t>
            </a:r>
          </a:p>
        </p:txBody>
      </p:sp>
      <p:sp>
        <p:nvSpPr>
          <p:cNvPr id="12" name="11 Rectángulo redondeado"/>
          <p:cNvSpPr/>
          <p:nvPr/>
        </p:nvSpPr>
        <p:spPr>
          <a:xfrm>
            <a:off x="3786188" y="2714625"/>
            <a:ext cx="1428750" cy="8572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000" b="1" dirty="0">
                <a:solidFill>
                  <a:srgbClr val="0070C0"/>
                </a:solidFill>
              </a:rPr>
              <a:t>Complete:</a:t>
            </a:r>
          </a:p>
          <a:p>
            <a:pPr algn="ctr">
              <a:defRPr/>
            </a:pPr>
            <a:r>
              <a:rPr lang="es-ES" sz="1000" b="1" dirty="0" err="1">
                <a:solidFill>
                  <a:srgbClr val="0070C0"/>
                </a:solidFill>
              </a:rPr>
              <a:t>She</a:t>
            </a:r>
            <a:r>
              <a:rPr lang="es-ES" sz="1000" b="1" dirty="0">
                <a:solidFill>
                  <a:srgbClr val="0070C0"/>
                </a:solidFill>
              </a:rPr>
              <a:t> _____ (</a:t>
            </a:r>
            <a:r>
              <a:rPr lang="es-ES" sz="1000" b="1" dirty="0" err="1">
                <a:solidFill>
                  <a:srgbClr val="0070C0"/>
                </a:solidFill>
              </a:rPr>
              <a:t>not</a:t>
            </a:r>
            <a:r>
              <a:rPr lang="es-ES" sz="1000" b="1" dirty="0">
                <a:solidFill>
                  <a:srgbClr val="0070C0"/>
                </a:solidFill>
              </a:rPr>
              <a:t>/</a:t>
            </a:r>
            <a:r>
              <a:rPr lang="es-ES" sz="1000" b="1" dirty="0" err="1">
                <a:solidFill>
                  <a:srgbClr val="0070C0"/>
                </a:solidFill>
              </a:rPr>
              <a:t>eat</a:t>
            </a:r>
            <a:r>
              <a:rPr lang="es-ES" sz="1000" b="1" dirty="0">
                <a:solidFill>
                  <a:srgbClr val="0070C0"/>
                </a:solidFill>
              </a:rPr>
              <a:t>) at </a:t>
            </a:r>
            <a:r>
              <a:rPr lang="es-ES" sz="1000" b="1" dirty="0" err="1">
                <a:solidFill>
                  <a:srgbClr val="0070C0"/>
                </a:solidFill>
              </a:rPr>
              <a:t>the</a:t>
            </a:r>
            <a:r>
              <a:rPr lang="es-ES" sz="1000" b="1" dirty="0">
                <a:solidFill>
                  <a:srgbClr val="0070C0"/>
                </a:solidFill>
              </a:rPr>
              <a:t> </a:t>
            </a:r>
            <a:r>
              <a:rPr lang="es-ES" sz="1000" b="1" dirty="0" err="1">
                <a:solidFill>
                  <a:srgbClr val="0070C0"/>
                </a:solidFill>
              </a:rPr>
              <a:t>school</a:t>
            </a:r>
            <a:r>
              <a:rPr lang="es-ES" sz="1000" b="1" dirty="0">
                <a:solidFill>
                  <a:srgbClr val="0070C0"/>
                </a:solidFill>
              </a:rPr>
              <a:t> canteen </a:t>
            </a:r>
            <a:r>
              <a:rPr lang="es-ES" sz="1000" b="1" dirty="0" err="1">
                <a:solidFill>
                  <a:srgbClr val="0070C0"/>
                </a:solidFill>
              </a:rPr>
              <a:t>this</a:t>
            </a:r>
            <a:r>
              <a:rPr lang="es-ES" sz="1000" b="1" dirty="0">
                <a:solidFill>
                  <a:srgbClr val="0070C0"/>
                </a:solidFill>
              </a:rPr>
              <a:t> </a:t>
            </a:r>
            <a:r>
              <a:rPr lang="es-ES" sz="1000" b="1" dirty="0" err="1">
                <a:solidFill>
                  <a:srgbClr val="0070C0"/>
                </a:solidFill>
              </a:rPr>
              <a:t>morning</a:t>
            </a:r>
            <a:r>
              <a:rPr lang="es-ES" sz="1000" b="1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13" name="12 Rectángulo redondeado"/>
          <p:cNvSpPr/>
          <p:nvPr/>
        </p:nvSpPr>
        <p:spPr>
          <a:xfrm>
            <a:off x="2214563" y="2636838"/>
            <a:ext cx="1428750" cy="100806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200" b="1" dirty="0" err="1">
                <a:solidFill>
                  <a:srgbClr val="FF0000"/>
                </a:solidFill>
              </a:rPr>
              <a:t>Answer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the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question</a:t>
            </a:r>
            <a:r>
              <a:rPr lang="es-ES" sz="1200" b="1" dirty="0">
                <a:solidFill>
                  <a:srgbClr val="FF0000"/>
                </a:solidFill>
              </a:rPr>
              <a:t>:</a:t>
            </a:r>
          </a:p>
          <a:p>
            <a:pPr algn="ctr">
              <a:defRPr/>
            </a:pPr>
            <a:r>
              <a:rPr lang="es-ES" sz="1200" b="1" dirty="0" err="1">
                <a:solidFill>
                  <a:srgbClr val="FF0000"/>
                </a:solidFill>
              </a:rPr>
              <a:t>How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long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did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you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study</a:t>
            </a:r>
            <a:r>
              <a:rPr lang="es-ES" sz="1200" b="1" dirty="0">
                <a:solidFill>
                  <a:srgbClr val="FF0000"/>
                </a:solidFill>
              </a:rPr>
              <a:t>  </a:t>
            </a:r>
            <a:r>
              <a:rPr lang="es-ES" sz="1200" b="1" dirty="0" err="1">
                <a:solidFill>
                  <a:srgbClr val="FF0000"/>
                </a:solidFill>
              </a:rPr>
              <a:t>before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the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exam</a:t>
            </a:r>
            <a:r>
              <a:rPr lang="es-ES" sz="12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4" name="13 Rectángulo redondeado"/>
          <p:cNvSpPr/>
          <p:nvPr/>
        </p:nvSpPr>
        <p:spPr>
          <a:xfrm>
            <a:off x="539750" y="2636838"/>
            <a:ext cx="1460500" cy="100806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200" b="1" dirty="0">
                <a:solidFill>
                  <a:srgbClr val="0070C0"/>
                </a:solidFill>
              </a:rPr>
              <a:t>Complete </a:t>
            </a:r>
            <a:r>
              <a:rPr lang="es-ES" sz="1200" b="1" dirty="0" err="1">
                <a:solidFill>
                  <a:srgbClr val="0070C0"/>
                </a:solidFill>
              </a:rPr>
              <a:t>with</a:t>
            </a:r>
            <a:r>
              <a:rPr lang="es-ES" sz="1200" b="1" dirty="0">
                <a:solidFill>
                  <a:srgbClr val="0070C0"/>
                </a:solidFill>
              </a:rPr>
              <a:t> </a:t>
            </a:r>
            <a:r>
              <a:rPr lang="es-ES" sz="1200" b="1" dirty="0" err="1">
                <a:solidFill>
                  <a:srgbClr val="0070C0"/>
                </a:solidFill>
              </a:rPr>
              <a:t>the</a:t>
            </a:r>
            <a:r>
              <a:rPr lang="es-ES" sz="1200" b="1" dirty="0">
                <a:solidFill>
                  <a:srgbClr val="0070C0"/>
                </a:solidFill>
              </a:rPr>
              <a:t> </a:t>
            </a:r>
            <a:r>
              <a:rPr lang="es-ES" sz="1200" b="1" dirty="0" err="1">
                <a:solidFill>
                  <a:srgbClr val="0070C0"/>
                </a:solidFill>
              </a:rPr>
              <a:t>right</a:t>
            </a:r>
            <a:r>
              <a:rPr lang="es-ES" sz="1200" b="1" dirty="0">
                <a:solidFill>
                  <a:srgbClr val="0070C0"/>
                </a:solidFill>
              </a:rPr>
              <a:t> </a:t>
            </a:r>
            <a:r>
              <a:rPr lang="es-ES" sz="1200" b="1" dirty="0" err="1">
                <a:solidFill>
                  <a:srgbClr val="0070C0"/>
                </a:solidFill>
              </a:rPr>
              <a:t>form</a:t>
            </a:r>
            <a:r>
              <a:rPr lang="es-ES" sz="1200" b="1" dirty="0">
                <a:solidFill>
                  <a:srgbClr val="0070C0"/>
                </a:solidFill>
              </a:rPr>
              <a:t>:</a:t>
            </a:r>
          </a:p>
          <a:p>
            <a:pPr algn="ctr">
              <a:defRPr/>
            </a:pPr>
            <a:r>
              <a:rPr lang="es-ES" sz="1200" b="1" dirty="0" err="1">
                <a:solidFill>
                  <a:srgbClr val="0070C0"/>
                </a:solidFill>
              </a:rPr>
              <a:t>She</a:t>
            </a:r>
            <a:r>
              <a:rPr lang="es-ES" sz="1200" b="1" dirty="0">
                <a:solidFill>
                  <a:srgbClr val="0070C0"/>
                </a:solidFill>
              </a:rPr>
              <a:t>  _____(</a:t>
            </a:r>
            <a:r>
              <a:rPr lang="es-ES" sz="1200" b="1" dirty="0" err="1">
                <a:solidFill>
                  <a:srgbClr val="0070C0"/>
                </a:solidFill>
              </a:rPr>
              <a:t>watch</a:t>
            </a:r>
            <a:r>
              <a:rPr lang="es-ES" sz="1200" b="1" dirty="0">
                <a:solidFill>
                  <a:srgbClr val="0070C0"/>
                </a:solidFill>
              </a:rPr>
              <a:t>) TV </a:t>
            </a:r>
            <a:r>
              <a:rPr lang="es-ES" sz="1200" b="1" dirty="0" err="1">
                <a:solidFill>
                  <a:srgbClr val="0070C0"/>
                </a:solidFill>
              </a:rPr>
              <a:t>after</a:t>
            </a:r>
            <a:r>
              <a:rPr lang="es-ES" sz="1200" b="1" dirty="0">
                <a:solidFill>
                  <a:srgbClr val="0070C0"/>
                </a:solidFill>
              </a:rPr>
              <a:t> </a:t>
            </a:r>
            <a:r>
              <a:rPr lang="es-ES" sz="1200" b="1" dirty="0" err="1">
                <a:solidFill>
                  <a:srgbClr val="0070C0"/>
                </a:solidFill>
              </a:rPr>
              <a:t>dinner</a:t>
            </a:r>
            <a:r>
              <a:rPr lang="es-ES" sz="1200" b="1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15" name="14 Rectángulo redondeado"/>
          <p:cNvSpPr/>
          <p:nvPr/>
        </p:nvSpPr>
        <p:spPr>
          <a:xfrm>
            <a:off x="5508625" y="3644900"/>
            <a:ext cx="1511300" cy="12969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200" b="1" dirty="0">
                <a:solidFill>
                  <a:srgbClr val="7030A0"/>
                </a:solidFill>
              </a:rPr>
              <a:t>Ask a </a:t>
            </a:r>
            <a:r>
              <a:rPr lang="es-ES" sz="1200" b="1" dirty="0" err="1">
                <a:solidFill>
                  <a:srgbClr val="7030A0"/>
                </a:solidFill>
              </a:rPr>
              <a:t>question</a:t>
            </a:r>
            <a:r>
              <a:rPr lang="es-ES" sz="1200" b="1" dirty="0">
                <a:solidFill>
                  <a:srgbClr val="7030A0"/>
                </a:solidFill>
              </a:rPr>
              <a:t> </a:t>
            </a:r>
            <a:r>
              <a:rPr lang="es-ES" sz="1200" b="1" dirty="0" err="1">
                <a:solidFill>
                  <a:srgbClr val="7030A0"/>
                </a:solidFill>
              </a:rPr>
              <a:t>about</a:t>
            </a:r>
            <a:r>
              <a:rPr lang="es-ES" sz="1200" b="1" dirty="0">
                <a:solidFill>
                  <a:srgbClr val="7030A0"/>
                </a:solidFill>
              </a:rPr>
              <a:t> </a:t>
            </a:r>
            <a:r>
              <a:rPr lang="es-ES" sz="1200" b="1" dirty="0" err="1">
                <a:solidFill>
                  <a:srgbClr val="7030A0"/>
                </a:solidFill>
              </a:rPr>
              <a:t>the</a:t>
            </a:r>
            <a:r>
              <a:rPr lang="es-ES" sz="1200" b="1" dirty="0">
                <a:solidFill>
                  <a:srgbClr val="7030A0"/>
                </a:solidFill>
              </a:rPr>
              <a:t> </a:t>
            </a:r>
            <a:r>
              <a:rPr lang="es-ES" sz="1200" b="1" dirty="0" err="1">
                <a:solidFill>
                  <a:srgbClr val="7030A0"/>
                </a:solidFill>
              </a:rPr>
              <a:t>sentence</a:t>
            </a:r>
            <a:r>
              <a:rPr lang="es-ES" sz="1200" b="1" dirty="0">
                <a:solidFill>
                  <a:srgbClr val="7030A0"/>
                </a:solidFill>
              </a:rPr>
              <a:t>:</a:t>
            </a:r>
          </a:p>
          <a:p>
            <a:pPr algn="ctr">
              <a:defRPr/>
            </a:pPr>
            <a:r>
              <a:rPr lang="es-ES" sz="1200" b="1" dirty="0">
                <a:solidFill>
                  <a:srgbClr val="7030A0"/>
                </a:solidFill>
              </a:rPr>
              <a:t>I </a:t>
            </a:r>
            <a:r>
              <a:rPr lang="es-ES" sz="1200" b="1" dirty="0" err="1">
                <a:solidFill>
                  <a:srgbClr val="7030A0"/>
                </a:solidFill>
              </a:rPr>
              <a:t>had</a:t>
            </a:r>
            <a:r>
              <a:rPr lang="es-ES" sz="1200" b="1" dirty="0">
                <a:solidFill>
                  <a:srgbClr val="7030A0"/>
                </a:solidFill>
              </a:rPr>
              <a:t> dance </a:t>
            </a:r>
            <a:r>
              <a:rPr lang="es-ES" sz="1200" b="1" dirty="0" err="1">
                <a:solidFill>
                  <a:srgbClr val="7030A0"/>
                </a:solidFill>
              </a:rPr>
              <a:t>classes</a:t>
            </a:r>
            <a:r>
              <a:rPr lang="es-ES" sz="1200" b="1" dirty="0">
                <a:solidFill>
                  <a:srgbClr val="7030A0"/>
                </a:solidFill>
              </a:rPr>
              <a:t> </a:t>
            </a:r>
            <a:r>
              <a:rPr lang="es-ES" sz="1200" b="1" dirty="0" err="1">
                <a:solidFill>
                  <a:srgbClr val="7030A0"/>
                </a:solidFill>
              </a:rPr>
              <a:t>twice</a:t>
            </a:r>
            <a:r>
              <a:rPr lang="es-ES" sz="1200" b="1" dirty="0">
                <a:solidFill>
                  <a:srgbClr val="7030A0"/>
                </a:solidFill>
              </a:rPr>
              <a:t> a </a:t>
            </a:r>
            <a:r>
              <a:rPr lang="es-ES" sz="1200" b="1" dirty="0" err="1">
                <a:solidFill>
                  <a:srgbClr val="7030A0"/>
                </a:solidFill>
              </a:rPr>
              <a:t>week</a:t>
            </a:r>
            <a:r>
              <a:rPr lang="es-ES" sz="1200" b="1" dirty="0">
                <a:solidFill>
                  <a:srgbClr val="7030A0"/>
                </a:solidFill>
              </a:rPr>
              <a:t>. </a:t>
            </a:r>
            <a:r>
              <a:rPr lang="es-ES" sz="1200" b="1" dirty="0" err="1">
                <a:solidFill>
                  <a:srgbClr val="7030A0"/>
                </a:solidFill>
              </a:rPr>
              <a:t>When</a:t>
            </a:r>
            <a:r>
              <a:rPr lang="es-ES" sz="1200" b="1" dirty="0">
                <a:solidFill>
                  <a:srgbClr val="7030A0"/>
                </a:solidFill>
              </a:rPr>
              <a:t> i </a:t>
            </a:r>
            <a:r>
              <a:rPr lang="es-ES" sz="1200" b="1" dirty="0" err="1">
                <a:solidFill>
                  <a:srgbClr val="7030A0"/>
                </a:solidFill>
              </a:rPr>
              <a:t>was</a:t>
            </a:r>
            <a:r>
              <a:rPr lang="es-ES" sz="1200" b="1" dirty="0">
                <a:solidFill>
                  <a:srgbClr val="7030A0"/>
                </a:solidFill>
              </a:rPr>
              <a:t> a </a:t>
            </a:r>
            <a:r>
              <a:rPr lang="es-ES" sz="1200" b="1" dirty="0" err="1">
                <a:solidFill>
                  <a:srgbClr val="7030A0"/>
                </a:solidFill>
              </a:rPr>
              <a:t>child</a:t>
            </a:r>
            <a:endParaRPr lang="es-ES" sz="1200" b="1" dirty="0">
              <a:solidFill>
                <a:srgbClr val="7030A0"/>
              </a:solidFill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7143750" y="3789363"/>
            <a:ext cx="1428750" cy="10795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b="1" dirty="0">
                <a:solidFill>
                  <a:srgbClr val="FF0000"/>
                </a:solidFill>
              </a:rPr>
              <a:t>Complete:</a:t>
            </a:r>
          </a:p>
          <a:p>
            <a:pPr algn="ctr">
              <a:defRPr/>
            </a:pPr>
            <a:r>
              <a:rPr lang="es-ES" sz="1200" b="1" dirty="0" err="1">
                <a:solidFill>
                  <a:srgbClr val="FF0000"/>
                </a:solidFill>
              </a:rPr>
              <a:t>Who</a:t>
            </a:r>
            <a:r>
              <a:rPr lang="es-ES" sz="1200" b="1" dirty="0">
                <a:solidFill>
                  <a:srgbClr val="FF0000"/>
                </a:solidFill>
              </a:rPr>
              <a:t> ___</a:t>
            </a:r>
            <a:r>
              <a:rPr lang="es-ES" sz="1200" b="1" dirty="0" err="1">
                <a:solidFill>
                  <a:srgbClr val="FF0000"/>
                </a:solidFill>
              </a:rPr>
              <a:t>the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best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student</a:t>
            </a:r>
            <a:r>
              <a:rPr lang="es-ES" sz="1200" b="1" dirty="0">
                <a:solidFill>
                  <a:srgbClr val="FF0000"/>
                </a:solidFill>
              </a:rPr>
              <a:t> in </a:t>
            </a:r>
            <a:r>
              <a:rPr lang="es-ES" sz="1200" b="1" dirty="0" err="1">
                <a:solidFill>
                  <a:srgbClr val="FF0000"/>
                </a:solidFill>
              </a:rPr>
              <a:t>your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class</a:t>
            </a:r>
            <a:r>
              <a:rPr lang="es-ES" sz="12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7" name="16 Rectángulo redondeado"/>
          <p:cNvSpPr/>
          <p:nvPr/>
        </p:nvSpPr>
        <p:spPr>
          <a:xfrm>
            <a:off x="7000875" y="2714625"/>
            <a:ext cx="1428750" cy="8572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200" b="1" dirty="0" err="1">
                <a:solidFill>
                  <a:srgbClr val="0070C0"/>
                </a:solidFill>
              </a:rPr>
              <a:t>Answer</a:t>
            </a:r>
            <a:r>
              <a:rPr lang="es-ES" sz="1200" b="1" dirty="0">
                <a:solidFill>
                  <a:srgbClr val="0070C0"/>
                </a:solidFill>
              </a:rPr>
              <a:t> </a:t>
            </a:r>
            <a:r>
              <a:rPr lang="es-ES" sz="1200" b="1" dirty="0" err="1">
                <a:solidFill>
                  <a:srgbClr val="0070C0"/>
                </a:solidFill>
              </a:rPr>
              <a:t>the</a:t>
            </a:r>
            <a:r>
              <a:rPr lang="es-ES" sz="1200" b="1" dirty="0">
                <a:solidFill>
                  <a:srgbClr val="0070C0"/>
                </a:solidFill>
              </a:rPr>
              <a:t> </a:t>
            </a:r>
            <a:r>
              <a:rPr lang="es-ES" sz="1200" b="1" dirty="0" err="1">
                <a:solidFill>
                  <a:srgbClr val="0070C0"/>
                </a:solidFill>
              </a:rPr>
              <a:t>question</a:t>
            </a:r>
            <a:r>
              <a:rPr lang="es-ES" sz="1200" b="1" dirty="0">
                <a:solidFill>
                  <a:srgbClr val="0070C0"/>
                </a:solidFill>
              </a:rPr>
              <a:t>: </a:t>
            </a:r>
            <a:r>
              <a:rPr lang="es-ES" sz="1200" b="1" dirty="0" err="1">
                <a:solidFill>
                  <a:srgbClr val="0070C0"/>
                </a:solidFill>
              </a:rPr>
              <a:t>what</a:t>
            </a:r>
            <a:r>
              <a:rPr lang="es-ES" sz="1200" b="1" dirty="0">
                <a:solidFill>
                  <a:srgbClr val="0070C0"/>
                </a:solidFill>
              </a:rPr>
              <a:t> </a:t>
            </a:r>
            <a:r>
              <a:rPr lang="es-ES" sz="1200" b="1" dirty="0" err="1">
                <a:solidFill>
                  <a:srgbClr val="0070C0"/>
                </a:solidFill>
              </a:rPr>
              <a:t>did</a:t>
            </a:r>
            <a:r>
              <a:rPr lang="es-ES" sz="1200" b="1" dirty="0">
                <a:solidFill>
                  <a:srgbClr val="0070C0"/>
                </a:solidFill>
              </a:rPr>
              <a:t> </a:t>
            </a:r>
            <a:r>
              <a:rPr lang="es-ES" sz="1200" b="1" dirty="0" err="1">
                <a:solidFill>
                  <a:srgbClr val="0070C0"/>
                </a:solidFill>
              </a:rPr>
              <a:t>you</a:t>
            </a:r>
            <a:r>
              <a:rPr lang="es-ES" sz="1200" b="1" dirty="0">
                <a:solidFill>
                  <a:srgbClr val="0070C0"/>
                </a:solidFill>
              </a:rPr>
              <a:t> do </a:t>
            </a:r>
            <a:r>
              <a:rPr lang="es-ES" sz="1200" b="1" dirty="0" err="1">
                <a:solidFill>
                  <a:srgbClr val="0070C0"/>
                </a:solidFill>
              </a:rPr>
              <a:t>last</a:t>
            </a:r>
            <a:r>
              <a:rPr lang="es-ES" sz="1200" b="1" dirty="0">
                <a:solidFill>
                  <a:srgbClr val="0070C0"/>
                </a:solidFill>
              </a:rPr>
              <a:t> </a:t>
            </a:r>
            <a:r>
              <a:rPr lang="es-ES" sz="1200" b="1" dirty="0" err="1">
                <a:solidFill>
                  <a:srgbClr val="0070C0"/>
                </a:solidFill>
              </a:rPr>
              <a:t>weekend</a:t>
            </a:r>
            <a:r>
              <a:rPr lang="es-ES" sz="1200" b="1" dirty="0">
                <a:solidFill>
                  <a:srgbClr val="0070C0"/>
                </a:solidFill>
              </a:rPr>
              <a:t>?</a:t>
            </a:r>
          </a:p>
        </p:txBody>
      </p:sp>
      <p:sp>
        <p:nvSpPr>
          <p:cNvPr id="18" name="17 Rectángulo redondeado"/>
          <p:cNvSpPr/>
          <p:nvPr/>
        </p:nvSpPr>
        <p:spPr>
          <a:xfrm>
            <a:off x="5429250" y="2714625"/>
            <a:ext cx="1428750" cy="8572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200" b="1" dirty="0" err="1">
                <a:solidFill>
                  <a:srgbClr val="FF0000"/>
                </a:solidFill>
              </a:rPr>
              <a:t>Write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the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negative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form</a:t>
            </a:r>
            <a:r>
              <a:rPr lang="es-ES" sz="1200" b="1" dirty="0">
                <a:solidFill>
                  <a:srgbClr val="FF0000"/>
                </a:solidFill>
              </a:rPr>
              <a:t>: he </a:t>
            </a:r>
            <a:r>
              <a:rPr lang="es-ES" sz="1200" b="1" dirty="0" err="1">
                <a:solidFill>
                  <a:srgbClr val="FF0000"/>
                </a:solidFill>
              </a:rPr>
              <a:t>went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to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to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school</a:t>
            </a:r>
            <a:r>
              <a:rPr lang="es-ES" sz="1200" b="1" dirty="0">
                <a:solidFill>
                  <a:srgbClr val="FF0000"/>
                </a:solidFill>
              </a:rPr>
              <a:t> </a:t>
            </a:r>
            <a:r>
              <a:rPr lang="es-ES" sz="1200" b="1" dirty="0" err="1">
                <a:solidFill>
                  <a:srgbClr val="FF0000"/>
                </a:solidFill>
              </a:rPr>
              <a:t>by</a:t>
            </a:r>
            <a:r>
              <a:rPr lang="es-ES" sz="1200" b="1" dirty="0">
                <a:solidFill>
                  <a:srgbClr val="FF0000"/>
                </a:solidFill>
              </a:rPr>
              <a:t> bus</a:t>
            </a:r>
          </a:p>
        </p:txBody>
      </p:sp>
      <p:sp>
        <p:nvSpPr>
          <p:cNvPr id="19" name="18 Rectángulo redondeado"/>
          <p:cNvSpPr/>
          <p:nvPr/>
        </p:nvSpPr>
        <p:spPr>
          <a:xfrm>
            <a:off x="571500" y="3789363"/>
            <a:ext cx="1428750" cy="9969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s-ES" sz="1000" b="1" dirty="0">
                <a:solidFill>
                  <a:srgbClr val="FF0000"/>
                </a:solidFill>
              </a:rPr>
              <a:t>REWRITE THE SENTENCE USING THE PLURAL:</a:t>
            </a:r>
          </a:p>
          <a:p>
            <a:pPr algn="just">
              <a:defRPr/>
            </a:pPr>
            <a:r>
              <a:rPr lang="es-ES" sz="1000" b="1" dirty="0">
                <a:solidFill>
                  <a:srgbClr val="FF0000"/>
                </a:solidFill>
              </a:rPr>
              <a:t>I </a:t>
            </a:r>
            <a:r>
              <a:rPr lang="es-ES" sz="1000" b="1" dirty="0" err="1">
                <a:solidFill>
                  <a:srgbClr val="FF0000"/>
                </a:solidFill>
              </a:rPr>
              <a:t>GoT</a:t>
            </a:r>
            <a:r>
              <a:rPr lang="es-ES" sz="1000" b="1" dirty="0">
                <a:solidFill>
                  <a:srgbClr val="FF0000"/>
                </a:solidFill>
              </a:rPr>
              <a:t> UP AT SEVEN O’CLOCK</a:t>
            </a:r>
          </a:p>
          <a:p>
            <a:pPr algn="ctr">
              <a:defRPr/>
            </a:pPr>
            <a:endParaRPr lang="es-ES" dirty="0"/>
          </a:p>
        </p:txBody>
      </p:sp>
      <p:sp>
        <p:nvSpPr>
          <p:cNvPr id="20" name="19 Rectángulo redondeado"/>
          <p:cNvSpPr/>
          <p:nvPr/>
        </p:nvSpPr>
        <p:spPr>
          <a:xfrm>
            <a:off x="2214563" y="3789363"/>
            <a:ext cx="1428750" cy="9969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s-ES" sz="1000" b="1" cap="small" dirty="0">
                <a:solidFill>
                  <a:srgbClr val="7030A0"/>
                </a:solidFill>
              </a:rPr>
              <a:t>Ask a </a:t>
            </a:r>
            <a:r>
              <a:rPr lang="es-ES" sz="1000" b="1" cap="small" dirty="0" err="1">
                <a:solidFill>
                  <a:srgbClr val="7030A0"/>
                </a:solidFill>
              </a:rPr>
              <a:t>question</a:t>
            </a:r>
            <a:r>
              <a:rPr lang="es-ES" sz="1000" b="1" cap="small" dirty="0">
                <a:solidFill>
                  <a:srgbClr val="7030A0"/>
                </a:solidFill>
              </a:rPr>
              <a:t> </a:t>
            </a:r>
            <a:r>
              <a:rPr lang="es-ES" sz="1000" b="1" cap="small" dirty="0" err="1">
                <a:solidFill>
                  <a:srgbClr val="7030A0"/>
                </a:solidFill>
              </a:rPr>
              <a:t>to</a:t>
            </a:r>
            <a:r>
              <a:rPr lang="es-ES" sz="1000" b="1" cap="small" dirty="0">
                <a:solidFill>
                  <a:srgbClr val="7030A0"/>
                </a:solidFill>
              </a:rPr>
              <a:t> </a:t>
            </a:r>
            <a:r>
              <a:rPr lang="es-ES" sz="1000" b="1" cap="small" dirty="0" err="1">
                <a:solidFill>
                  <a:srgbClr val="7030A0"/>
                </a:solidFill>
              </a:rPr>
              <a:t>get</a:t>
            </a:r>
            <a:r>
              <a:rPr lang="es-ES" sz="1000" b="1" cap="small" dirty="0">
                <a:solidFill>
                  <a:srgbClr val="7030A0"/>
                </a:solidFill>
              </a:rPr>
              <a:t> </a:t>
            </a:r>
            <a:r>
              <a:rPr lang="es-ES" sz="1000" b="1" cap="small" dirty="0" err="1">
                <a:solidFill>
                  <a:srgbClr val="7030A0"/>
                </a:solidFill>
              </a:rPr>
              <a:t>this</a:t>
            </a:r>
            <a:r>
              <a:rPr lang="es-ES" sz="1000" b="1" cap="small" dirty="0">
                <a:solidFill>
                  <a:srgbClr val="7030A0"/>
                </a:solidFill>
              </a:rPr>
              <a:t> </a:t>
            </a:r>
            <a:r>
              <a:rPr lang="es-ES" sz="1000" b="1" cap="small" dirty="0" err="1">
                <a:solidFill>
                  <a:srgbClr val="7030A0"/>
                </a:solidFill>
              </a:rPr>
              <a:t>answer</a:t>
            </a:r>
            <a:r>
              <a:rPr lang="es-ES" sz="1000" b="1" cap="small" dirty="0">
                <a:solidFill>
                  <a:srgbClr val="7030A0"/>
                </a:solidFill>
              </a:rPr>
              <a:t>:</a:t>
            </a:r>
          </a:p>
          <a:p>
            <a:pPr algn="just">
              <a:defRPr/>
            </a:pPr>
            <a:r>
              <a:rPr lang="es-ES" sz="1000" b="1" cap="small" dirty="0">
                <a:solidFill>
                  <a:srgbClr val="7030A0"/>
                </a:solidFill>
              </a:rPr>
              <a:t>I </a:t>
            </a:r>
            <a:r>
              <a:rPr lang="es-ES" sz="1000" b="1" cap="small" dirty="0" err="1">
                <a:solidFill>
                  <a:srgbClr val="7030A0"/>
                </a:solidFill>
              </a:rPr>
              <a:t>got</a:t>
            </a:r>
            <a:r>
              <a:rPr lang="es-ES" sz="1000" b="1" cap="small" dirty="0">
                <a:solidFill>
                  <a:srgbClr val="7030A0"/>
                </a:solidFill>
              </a:rPr>
              <a:t> up at </a:t>
            </a:r>
            <a:r>
              <a:rPr lang="es-ES" sz="1000" b="1" cap="small" dirty="0" err="1">
                <a:solidFill>
                  <a:srgbClr val="7030A0"/>
                </a:solidFill>
              </a:rPr>
              <a:t>seven</a:t>
            </a:r>
            <a:r>
              <a:rPr lang="es-ES" sz="1000" b="1" cap="small" dirty="0">
                <a:solidFill>
                  <a:srgbClr val="7030A0"/>
                </a:solidFill>
              </a:rPr>
              <a:t> </a:t>
            </a:r>
            <a:r>
              <a:rPr lang="es-ES" sz="1000" b="1" cap="small" dirty="0" err="1">
                <a:solidFill>
                  <a:srgbClr val="7030A0"/>
                </a:solidFill>
              </a:rPr>
              <a:t>o’clock</a:t>
            </a:r>
            <a:endParaRPr lang="es-ES" sz="1000" b="1" cap="small" dirty="0">
              <a:solidFill>
                <a:srgbClr val="7030A0"/>
              </a:solidFill>
            </a:endParaRPr>
          </a:p>
        </p:txBody>
      </p:sp>
      <p:sp>
        <p:nvSpPr>
          <p:cNvPr id="21" name="20 Rectángulo redondeado"/>
          <p:cNvSpPr/>
          <p:nvPr/>
        </p:nvSpPr>
        <p:spPr>
          <a:xfrm>
            <a:off x="3851275" y="3789363"/>
            <a:ext cx="1428750" cy="10017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000" b="1" dirty="0" err="1">
                <a:solidFill>
                  <a:srgbClr val="FF0000"/>
                </a:solidFill>
              </a:rPr>
              <a:t>Write</a:t>
            </a:r>
            <a:r>
              <a:rPr lang="es-ES" sz="1000" b="1" dirty="0">
                <a:solidFill>
                  <a:srgbClr val="FF0000"/>
                </a:solidFill>
              </a:rPr>
              <a:t> </a:t>
            </a:r>
            <a:r>
              <a:rPr lang="es-ES" sz="1000" b="1" dirty="0" err="1">
                <a:solidFill>
                  <a:srgbClr val="FF0000"/>
                </a:solidFill>
              </a:rPr>
              <a:t>the</a:t>
            </a:r>
            <a:r>
              <a:rPr lang="es-ES" sz="1000" b="1" dirty="0">
                <a:solidFill>
                  <a:srgbClr val="FF0000"/>
                </a:solidFill>
              </a:rPr>
              <a:t> </a:t>
            </a:r>
            <a:r>
              <a:rPr lang="es-ES" sz="1000" b="1" dirty="0" err="1">
                <a:solidFill>
                  <a:srgbClr val="FF0000"/>
                </a:solidFill>
              </a:rPr>
              <a:t>previous</a:t>
            </a:r>
            <a:r>
              <a:rPr lang="es-ES" sz="1000" b="1" dirty="0">
                <a:solidFill>
                  <a:srgbClr val="FF0000"/>
                </a:solidFill>
              </a:rPr>
              <a:t> </a:t>
            </a:r>
            <a:r>
              <a:rPr lang="es-ES" sz="1000" b="1" dirty="0" err="1">
                <a:solidFill>
                  <a:srgbClr val="FF0000"/>
                </a:solidFill>
              </a:rPr>
              <a:t>sentence</a:t>
            </a:r>
            <a:r>
              <a:rPr lang="es-ES" sz="1000" b="1" dirty="0">
                <a:solidFill>
                  <a:srgbClr val="FF0000"/>
                </a:solidFill>
              </a:rPr>
              <a:t> in </a:t>
            </a:r>
            <a:r>
              <a:rPr lang="es-ES" sz="1000" b="1" dirty="0" err="1">
                <a:solidFill>
                  <a:srgbClr val="FF0000"/>
                </a:solidFill>
              </a:rPr>
              <a:t>the</a:t>
            </a:r>
            <a:r>
              <a:rPr lang="es-ES" sz="1000" b="1" dirty="0">
                <a:solidFill>
                  <a:srgbClr val="FF0000"/>
                </a:solidFill>
              </a:rPr>
              <a:t> </a:t>
            </a:r>
            <a:r>
              <a:rPr lang="es-ES" sz="1000" b="1" dirty="0" err="1">
                <a:solidFill>
                  <a:srgbClr val="FF0000"/>
                </a:solidFill>
              </a:rPr>
              <a:t>negative</a:t>
            </a:r>
            <a:endParaRPr lang="es-ES" sz="1000" b="1" dirty="0">
              <a:solidFill>
                <a:srgbClr val="FF0000"/>
              </a:solidFill>
            </a:endParaRPr>
          </a:p>
        </p:txBody>
      </p:sp>
      <p:sp>
        <p:nvSpPr>
          <p:cNvPr id="22" name="21 Rectángulo redondeado"/>
          <p:cNvSpPr/>
          <p:nvPr/>
        </p:nvSpPr>
        <p:spPr>
          <a:xfrm>
            <a:off x="3929063" y="4941888"/>
            <a:ext cx="1506537" cy="1295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000" b="1" dirty="0">
                <a:solidFill>
                  <a:srgbClr val="0070C0"/>
                </a:solidFill>
              </a:rPr>
              <a:t>BUILD A SENTENCE WITH THE FOLLOWING WORDS: </a:t>
            </a:r>
          </a:p>
          <a:p>
            <a:pPr algn="ctr">
              <a:defRPr/>
            </a:pPr>
            <a:r>
              <a:rPr lang="es-ES" sz="1000" b="1" dirty="0">
                <a:solidFill>
                  <a:srgbClr val="0070C0"/>
                </a:solidFill>
              </a:rPr>
              <a:t>HE/SHOWER/TAKE/ HAD BREAKFAST/BEFORE/A</a:t>
            </a:r>
          </a:p>
          <a:p>
            <a:pPr algn="ctr">
              <a:defRPr/>
            </a:pPr>
            <a:endParaRPr lang="es-ES" sz="1000" dirty="0"/>
          </a:p>
        </p:txBody>
      </p:sp>
      <p:sp>
        <p:nvSpPr>
          <p:cNvPr id="23" name="22 Rectángulo redondeado"/>
          <p:cNvSpPr/>
          <p:nvPr/>
        </p:nvSpPr>
        <p:spPr>
          <a:xfrm>
            <a:off x="2286000" y="4941888"/>
            <a:ext cx="1428750" cy="1295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1000" b="1" dirty="0">
                <a:solidFill>
                  <a:srgbClr val="7030A0"/>
                </a:solidFill>
              </a:rPr>
              <a:t>CHOOSE THE CORRECT OPTION: HE READ / WAS READING A BOOK, WHILE HE WAS/LISTENED LISTENING TO MUSIC</a:t>
            </a:r>
          </a:p>
          <a:p>
            <a:pPr algn="ctr">
              <a:defRPr/>
            </a:pPr>
            <a:endParaRPr lang="es-ES" dirty="0"/>
          </a:p>
        </p:txBody>
      </p:sp>
      <p:sp>
        <p:nvSpPr>
          <p:cNvPr id="24" name="23 Rectángulo redondeado"/>
          <p:cNvSpPr/>
          <p:nvPr/>
        </p:nvSpPr>
        <p:spPr>
          <a:xfrm>
            <a:off x="642938" y="4941888"/>
            <a:ext cx="1428750" cy="1295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s-ES" b="1" dirty="0">
                <a:solidFill>
                  <a:srgbClr val="00B050"/>
                </a:solidFill>
              </a:rPr>
              <a:t> </a:t>
            </a:r>
            <a:r>
              <a:rPr lang="es-ES" sz="1000" b="1" dirty="0">
                <a:solidFill>
                  <a:srgbClr val="00B050"/>
                </a:solidFill>
              </a:rPr>
              <a:t>COMPLETE:</a:t>
            </a:r>
          </a:p>
          <a:p>
            <a:pPr algn="just">
              <a:defRPr/>
            </a:pPr>
            <a:r>
              <a:rPr lang="es-ES" sz="1000" b="1" dirty="0">
                <a:solidFill>
                  <a:srgbClr val="00B050"/>
                </a:solidFill>
              </a:rPr>
              <a:t> THEY ______ (WORK) IN A PROJECT  A FEW DAYS AGO.</a:t>
            </a:r>
            <a:endParaRPr lang="es-ES" sz="1000" b="1" dirty="0"/>
          </a:p>
        </p:txBody>
      </p:sp>
      <p:sp>
        <p:nvSpPr>
          <p:cNvPr id="25" name="24 Rectángulo redondeado"/>
          <p:cNvSpPr/>
          <p:nvPr/>
        </p:nvSpPr>
        <p:spPr>
          <a:xfrm>
            <a:off x="7215188" y="5084763"/>
            <a:ext cx="1428750" cy="108108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>
                <a:latin typeface="Algerian" pitchFamily="82" charset="0"/>
              </a:rPr>
              <a:t>END</a:t>
            </a:r>
          </a:p>
        </p:txBody>
      </p:sp>
      <p:sp>
        <p:nvSpPr>
          <p:cNvPr id="26" name="25 Rectángulo redondeado"/>
          <p:cNvSpPr/>
          <p:nvPr/>
        </p:nvSpPr>
        <p:spPr>
          <a:xfrm>
            <a:off x="5572125" y="5013325"/>
            <a:ext cx="1428750" cy="12239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s-ES" sz="1000" b="1" dirty="0">
                <a:solidFill>
                  <a:srgbClr val="FF0000"/>
                </a:solidFill>
              </a:rPr>
              <a:t>WE USE THE PAST SIMPLE WITH______</a:t>
            </a:r>
          </a:p>
          <a:p>
            <a:pPr algn="just">
              <a:defRPr/>
            </a:pPr>
            <a:r>
              <a:rPr lang="es-ES" sz="1000" b="1" dirty="0">
                <a:solidFill>
                  <a:srgbClr val="FF0000"/>
                </a:solidFill>
              </a:rPr>
              <a:t>WE USE </a:t>
            </a:r>
            <a:r>
              <a:rPr lang="es-ES" sz="1000" b="1">
                <a:solidFill>
                  <a:srgbClr val="FF0000"/>
                </a:solidFill>
              </a:rPr>
              <a:t>THE PAST </a:t>
            </a:r>
            <a:r>
              <a:rPr lang="es-ES" sz="1000" b="1" dirty="0">
                <a:solidFill>
                  <a:srgbClr val="FF0000"/>
                </a:solidFill>
              </a:rPr>
              <a:t>CONTINUOUS WITH _______</a:t>
            </a:r>
          </a:p>
          <a:p>
            <a:pPr algn="ctr">
              <a:defRPr/>
            </a:pPr>
            <a:endParaRPr lang="es-ES" sz="1000" dirty="0"/>
          </a:p>
        </p:txBody>
      </p:sp>
      <p:sp>
        <p:nvSpPr>
          <p:cNvPr id="27" name="26 Flecha derecha"/>
          <p:cNvSpPr/>
          <p:nvPr/>
        </p:nvSpPr>
        <p:spPr>
          <a:xfrm>
            <a:off x="1928813" y="857250"/>
            <a:ext cx="357187" cy="214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28" name="27 Flecha derecha"/>
          <p:cNvSpPr/>
          <p:nvPr/>
        </p:nvSpPr>
        <p:spPr>
          <a:xfrm>
            <a:off x="3500438" y="857250"/>
            <a:ext cx="357187" cy="214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29" name="28 Flecha derecha"/>
          <p:cNvSpPr/>
          <p:nvPr/>
        </p:nvSpPr>
        <p:spPr>
          <a:xfrm>
            <a:off x="5072063" y="857250"/>
            <a:ext cx="357187" cy="214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0" name="29 Flecha derecha"/>
          <p:cNvSpPr/>
          <p:nvPr/>
        </p:nvSpPr>
        <p:spPr>
          <a:xfrm>
            <a:off x="1928813" y="3071813"/>
            <a:ext cx="357187" cy="214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1" name="30 Flecha derecha"/>
          <p:cNvSpPr/>
          <p:nvPr/>
        </p:nvSpPr>
        <p:spPr>
          <a:xfrm>
            <a:off x="6643688" y="857250"/>
            <a:ext cx="357187" cy="2143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2" name="31 Flecha derecha"/>
          <p:cNvSpPr/>
          <p:nvPr/>
        </p:nvSpPr>
        <p:spPr>
          <a:xfrm>
            <a:off x="3571875" y="3071813"/>
            <a:ext cx="357188" cy="214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3" name="32 Flecha derecha"/>
          <p:cNvSpPr/>
          <p:nvPr/>
        </p:nvSpPr>
        <p:spPr>
          <a:xfrm>
            <a:off x="5143500" y="3071813"/>
            <a:ext cx="357188" cy="214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4" name="33 Flecha derecha"/>
          <p:cNvSpPr/>
          <p:nvPr/>
        </p:nvSpPr>
        <p:spPr>
          <a:xfrm>
            <a:off x="6786563" y="3071813"/>
            <a:ext cx="357187" cy="214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5" name="34 Flecha derecha"/>
          <p:cNvSpPr/>
          <p:nvPr/>
        </p:nvSpPr>
        <p:spPr>
          <a:xfrm>
            <a:off x="2071688" y="5500688"/>
            <a:ext cx="357187" cy="214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6" name="35 Flecha derecha"/>
          <p:cNvSpPr/>
          <p:nvPr/>
        </p:nvSpPr>
        <p:spPr>
          <a:xfrm>
            <a:off x="3643313" y="5500688"/>
            <a:ext cx="357187" cy="214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7" name="36 Flecha derecha"/>
          <p:cNvSpPr/>
          <p:nvPr/>
        </p:nvSpPr>
        <p:spPr>
          <a:xfrm>
            <a:off x="5286375" y="5500688"/>
            <a:ext cx="357188" cy="214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38" name="37 Flecha derecha"/>
          <p:cNvSpPr/>
          <p:nvPr/>
        </p:nvSpPr>
        <p:spPr>
          <a:xfrm>
            <a:off x="6929438" y="5500688"/>
            <a:ext cx="357187" cy="2143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2" name="41 Flecha izquierda"/>
          <p:cNvSpPr/>
          <p:nvPr/>
        </p:nvSpPr>
        <p:spPr>
          <a:xfrm>
            <a:off x="6643688" y="2000250"/>
            <a:ext cx="428625" cy="21431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3" name="42 Flecha izquierda"/>
          <p:cNvSpPr/>
          <p:nvPr/>
        </p:nvSpPr>
        <p:spPr>
          <a:xfrm>
            <a:off x="5000625" y="2000250"/>
            <a:ext cx="428625" cy="21431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4" name="43 Flecha izquierda"/>
          <p:cNvSpPr/>
          <p:nvPr/>
        </p:nvSpPr>
        <p:spPr>
          <a:xfrm>
            <a:off x="3429000" y="2000250"/>
            <a:ext cx="428625" cy="21431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5" name="44 Flecha izquierda"/>
          <p:cNvSpPr/>
          <p:nvPr/>
        </p:nvSpPr>
        <p:spPr>
          <a:xfrm>
            <a:off x="1785938" y="2000250"/>
            <a:ext cx="428625" cy="21431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6" name="45 Flecha izquierda"/>
          <p:cNvSpPr/>
          <p:nvPr/>
        </p:nvSpPr>
        <p:spPr>
          <a:xfrm>
            <a:off x="6786563" y="4286250"/>
            <a:ext cx="428625" cy="21431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7" name="46 Flecha izquierda"/>
          <p:cNvSpPr/>
          <p:nvPr/>
        </p:nvSpPr>
        <p:spPr>
          <a:xfrm>
            <a:off x="5143500" y="4286250"/>
            <a:ext cx="428625" cy="21431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8" name="47 Flecha izquierda"/>
          <p:cNvSpPr/>
          <p:nvPr/>
        </p:nvSpPr>
        <p:spPr>
          <a:xfrm>
            <a:off x="3419475" y="4508500"/>
            <a:ext cx="428625" cy="21431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9" name="48 Flecha izquierda"/>
          <p:cNvSpPr/>
          <p:nvPr/>
        </p:nvSpPr>
        <p:spPr>
          <a:xfrm>
            <a:off x="1857375" y="4214813"/>
            <a:ext cx="428625" cy="21431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5" name="54 Flecha curvada hacia la derecha"/>
          <p:cNvSpPr/>
          <p:nvPr/>
        </p:nvSpPr>
        <p:spPr>
          <a:xfrm>
            <a:off x="142875" y="2071688"/>
            <a:ext cx="500063" cy="121443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solidFill>
                <a:schemeClr val="tx1"/>
              </a:solidFill>
            </a:endParaRPr>
          </a:p>
        </p:txBody>
      </p:sp>
      <p:sp>
        <p:nvSpPr>
          <p:cNvPr id="56" name="55 Flecha curvada hacia la derecha"/>
          <p:cNvSpPr/>
          <p:nvPr/>
        </p:nvSpPr>
        <p:spPr>
          <a:xfrm>
            <a:off x="214313" y="4581525"/>
            <a:ext cx="469900" cy="106203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solidFill>
                <a:schemeClr val="tx1"/>
              </a:solidFill>
            </a:endParaRPr>
          </a:p>
        </p:txBody>
      </p:sp>
      <p:sp>
        <p:nvSpPr>
          <p:cNvPr id="57" name="56 Flecha curvada hacia la izquierda"/>
          <p:cNvSpPr/>
          <p:nvPr/>
        </p:nvSpPr>
        <p:spPr>
          <a:xfrm>
            <a:off x="8286750" y="857250"/>
            <a:ext cx="642938" cy="150018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solidFill>
                <a:schemeClr val="tx1"/>
              </a:solidFill>
            </a:endParaRPr>
          </a:p>
        </p:txBody>
      </p:sp>
      <p:sp>
        <p:nvSpPr>
          <p:cNvPr id="58" name="57 Flecha curvada hacia la izquierda"/>
          <p:cNvSpPr/>
          <p:nvPr/>
        </p:nvSpPr>
        <p:spPr>
          <a:xfrm>
            <a:off x="8429625" y="3000375"/>
            <a:ext cx="642938" cy="150018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309</Words>
  <Application>Microsoft Office PowerPoint</Application>
  <PresentationFormat>On-screen Show (4:3)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Algerian</vt:lpstr>
      <vt:lpstr>Tema de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Isabel</dc:creator>
  <cp:lastModifiedBy>EOP</cp:lastModifiedBy>
  <cp:revision>23</cp:revision>
  <dcterms:created xsi:type="dcterms:W3CDTF">2010-04-13T17:02:24Z</dcterms:created>
  <dcterms:modified xsi:type="dcterms:W3CDTF">2020-11-28T21:08:52Z</dcterms:modified>
</cp:coreProperties>
</file>