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Thursday, 18 February, 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1792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Thursday, 18 February,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9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Thursday, 18 February,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3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Thursday, 18 February,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3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Thursday, 18 February,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010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Thursday, 18 February,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2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Thursday, 18 February,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1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Thursday, 18 February,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1002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Thursday, 18 February,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0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Thursday, 18 February,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94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Thursday, 18 February,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576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Thursday, 18 February, 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3234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FBF20D-A196-48B1-8D25-2230DA5393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>
            <a:normAutofit/>
          </a:bodyPr>
          <a:lstStyle/>
          <a:p>
            <a:r>
              <a:rPr lang="sr-Latn-ME"/>
              <a:t>Stepen čiji je je izložilac cio broj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4CA97E-2D41-48C3-956E-7CCF5F3F3D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rmAutofit/>
          </a:bodyPr>
          <a:lstStyle/>
          <a:p>
            <a:r>
              <a:rPr lang="sr-Latn-ME" sz="6000" dirty="0">
                <a:solidFill>
                  <a:schemeClr val="tx1">
                    <a:alpha val="60000"/>
                  </a:schemeClr>
                </a:solidFill>
              </a:rPr>
              <a:t>(VJEŽBANJE)</a:t>
            </a:r>
            <a:endParaRPr lang="en-US" sz="6000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14" name="Picture 3" descr="Metal tic-tac-toe game pieces">
            <a:extLst>
              <a:ext uri="{FF2B5EF4-FFF2-40B4-BE49-F238E27FC236}">
                <a16:creationId xmlns:a16="http://schemas.microsoft.com/office/drawing/2014/main" id="{53EBC411-9BAB-4BB4-ADA7-4398282B89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17" r="19284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73840CF4-F848-4FE0-AEA6-C9E806911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20950" y="549275"/>
            <a:ext cx="667802" cy="631474"/>
            <a:chOff x="10478914" y="1506691"/>
            <a:chExt cx="667802" cy="631474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4B46153-41DB-494F-9B08-EBCCF27283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7B6D42DA-2D84-4A50-A359-7A5C651B1C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6" name="Oval 25">
            <a:extLst>
              <a:ext uri="{FF2B5EF4-FFF2-40B4-BE49-F238E27FC236}">
                <a16:creationId xmlns:a16="http://schemas.microsoft.com/office/drawing/2014/main" id="{94459D96-B947-4C7F-8BCA-915F8B07C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2954" y="5171203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9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2A5B3-C3B7-4E32-96DB-570E1108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1. IZRAČUNATI VRIJEDNOST IZRAZA: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4E8478-1BB6-43CE-A951-0BCDF8F0FD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457200" indent="-457200">
                  <a:buAutoNum type="alphaLcParenR"/>
                </a:pPr>
                <a:r>
                  <a:rPr lang="sr-Latn-ME" sz="4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4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40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4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sz="4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r-Latn-ME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0,1+</m:t>
                    </m:r>
                    <m:sSup>
                      <m:sSupPr>
                        <m:ctrlPr>
                          <a:rPr lang="sr-Latn-ME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sr-Latn-ME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4000" dirty="0"/>
              </a:p>
              <a:p>
                <a:pPr marL="0" indent="0">
                  <a:buNone/>
                </a:pPr>
                <a:r>
                  <a:rPr lang="sr-Latn-ME" sz="4000" dirty="0"/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4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f>
                              <m:fPr>
                                <m:ctrlPr>
                                  <a:rPr lang="sr-Latn-ME" sz="4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4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sz="4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</a:rPr>
                              <m:t>+0,2</m:t>
                            </m:r>
                          </m:e>
                        </m:d>
                      </m:e>
                      <m:sup>
                        <m:r>
                          <a:rPr lang="sr-Latn-ME" sz="4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sr-Latn-ME" sz="4000" b="0" i="1" smtClean="0"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sr-Latn-ME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sr-Latn-ME" sz="40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den>
                    </m:f>
                    <m:r>
                      <a:rPr lang="sr-Latn-ME" sz="4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40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4E8478-1BB6-43CE-A951-0BCDF8F0FD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107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15954-AC2B-4593-A8A6-13A300F02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2. UPROSTITI IZRAZE: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224721-C717-400C-86BB-E178872884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457200" indent="-457200">
                  <a:buAutoNum type="alphaLcParenR"/>
                </a:pPr>
                <a:r>
                  <a:rPr lang="sr-Latn-ME" sz="4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sr-Latn-ME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ME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sz="4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sr-Latn-ME" sz="4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4000" dirty="0"/>
              </a:p>
              <a:p>
                <a:pPr marL="457200" indent="-457200">
                  <a:buAutoNum type="alphaLcParenR"/>
                </a:pPr>
                <a:r>
                  <a:rPr lang="sr-Latn-ME" sz="4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sz="40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p>
                    </m:sSup>
                    <m:r>
                      <a:rPr lang="sr-Latn-ME" sz="4000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sr-Latn-ME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sz="4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sr-Latn-ME" sz="4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4000" dirty="0"/>
              </a:p>
              <a:p>
                <a:pPr marL="457200" indent="-457200">
                  <a:buAutoNum type="alphaLcParenR"/>
                </a:pPr>
                <a:r>
                  <a:rPr lang="sr-Latn-ME" sz="4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sz="4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sr-Latn-ME" sz="4000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sr-Latn-ME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sr-Latn-ME" sz="40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sr-Latn-ME" sz="4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4000" dirty="0"/>
              </a:p>
              <a:p>
                <a:pPr marL="457200" indent="-457200">
                  <a:buAutoNum type="alphaLcParenR"/>
                </a:pPr>
                <a:r>
                  <a:rPr lang="sr-Latn-ME" sz="4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4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sr-Latn-ME" sz="4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sz="4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sr-Latn-ME" sz="40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sr-Latn-ME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sr-Latn-ME" sz="4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40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224721-C717-400C-86BB-E178872884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02" t="-35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068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5931BE0-4B93-4D6C-878E-ACC59D6B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C6425F-E8EE-490A-BF3A-601C9A5EFD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15959" y="2187353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493A507-59A1-4B5A-A52D-933516EEC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373008" y="4919835"/>
            <a:ext cx="1853969" cy="926985"/>
          </a:xfrm>
          <a:custGeom>
            <a:avLst/>
            <a:gdLst>
              <a:gd name="connsiteX0" fmla="*/ 1329373 w 2658746"/>
              <a:gd name="connsiteY0" fmla="*/ 0 h 1329373"/>
              <a:gd name="connsiteX1" fmla="*/ 2658746 w 2658746"/>
              <a:gd name="connsiteY1" fmla="*/ 1329373 h 1329373"/>
              <a:gd name="connsiteX2" fmla="*/ 1994059 w 2658746"/>
              <a:gd name="connsiteY2" fmla="*/ 1329373 h 1329373"/>
              <a:gd name="connsiteX3" fmla="*/ 1329373 w 2658746"/>
              <a:gd name="connsiteY3" fmla="*/ 664687 h 1329373"/>
              <a:gd name="connsiteX4" fmla="*/ 664687 w 2658746"/>
              <a:gd name="connsiteY4" fmla="*/ 1329373 h 1329373"/>
              <a:gd name="connsiteX5" fmla="*/ 0 w 2658746"/>
              <a:gd name="connsiteY5" fmla="*/ 1329373 h 1329373"/>
              <a:gd name="connsiteX6" fmla="*/ 1329373 w 2658746"/>
              <a:gd name="connsiteY6" fmla="*/ 0 h 1329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58746" h="1329373">
                <a:moveTo>
                  <a:pt x="1329373" y="0"/>
                </a:moveTo>
                <a:cubicBezTo>
                  <a:pt x="2063565" y="0"/>
                  <a:pt x="2658746" y="595181"/>
                  <a:pt x="2658746" y="1329373"/>
                </a:cubicBezTo>
                <a:lnTo>
                  <a:pt x="1994059" y="1329373"/>
                </a:lnTo>
                <a:cubicBezTo>
                  <a:pt x="1994059" y="962277"/>
                  <a:pt x="1696469" y="664687"/>
                  <a:pt x="1329373" y="664687"/>
                </a:cubicBezTo>
                <a:cubicBezTo>
                  <a:pt x="962277" y="664687"/>
                  <a:pt x="664687" y="962277"/>
                  <a:pt x="664687" y="1329373"/>
                </a:cubicBezTo>
                <a:lnTo>
                  <a:pt x="0" y="1329373"/>
                </a:lnTo>
                <a:cubicBezTo>
                  <a:pt x="0" y="595181"/>
                  <a:pt x="595181" y="0"/>
                  <a:pt x="132937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>
            <a:innerShdw blurRad="254000" dist="50800" dir="9600000">
              <a:schemeClr val="accent1">
                <a:lumMod val="60000"/>
                <a:lumOff val="40000"/>
                <a:alpha val="2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F1810E-C1C8-44A5-ADCF-24B4EAA1DD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476583" y="4760475"/>
            <a:ext cx="1853969" cy="1042921"/>
          </a:xfrm>
          <a:custGeom>
            <a:avLst/>
            <a:gdLst>
              <a:gd name="connsiteX0" fmla="*/ 1329373 w 2658746"/>
              <a:gd name="connsiteY0" fmla="*/ 0 h 1329373"/>
              <a:gd name="connsiteX1" fmla="*/ 2658746 w 2658746"/>
              <a:gd name="connsiteY1" fmla="*/ 1329373 h 1329373"/>
              <a:gd name="connsiteX2" fmla="*/ 1994059 w 2658746"/>
              <a:gd name="connsiteY2" fmla="*/ 1329373 h 1329373"/>
              <a:gd name="connsiteX3" fmla="*/ 1329373 w 2658746"/>
              <a:gd name="connsiteY3" fmla="*/ 664687 h 1329373"/>
              <a:gd name="connsiteX4" fmla="*/ 664687 w 2658746"/>
              <a:gd name="connsiteY4" fmla="*/ 1329373 h 1329373"/>
              <a:gd name="connsiteX5" fmla="*/ 0 w 2658746"/>
              <a:gd name="connsiteY5" fmla="*/ 1329373 h 1329373"/>
              <a:gd name="connsiteX6" fmla="*/ 1329373 w 2658746"/>
              <a:gd name="connsiteY6" fmla="*/ 0 h 1329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58746" h="1329373">
                <a:moveTo>
                  <a:pt x="1329373" y="0"/>
                </a:moveTo>
                <a:cubicBezTo>
                  <a:pt x="2063565" y="0"/>
                  <a:pt x="2658746" y="595181"/>
                  <a:pt x="2658746" y="1329373"/>
                </a:cubicBezTo>
                <a:lnTo>
                  <a:pt x="1994059" y="1329373"/>
                </a:lnTo>
                <a:cubicBezTo>
                  <a:pt x="1994059" y="962277"/>
                  <a:pt x="1696469" y="664687"/>
                  <a:pt x="1329373" y="664687"/>
                </a:cubicBezTo>
                <a:cubicBezTo>
                  <a:pt x="962277" y="664687"/>
                  <a:pt x="664687" y="962277"/>
                  <a:pt x="664687" y="1329373"/>
                </a:cubicBezTo>
                <a:lnTo>
                  <a:pt x="0" y="1329373"/>
                </a:lnTo>
                <a:cubicBezTo>
                  <a:pt x="0" y="595181"/>
                  <a:pt x="595181" y="0"/>
                  <a:pt x="1329373" y="0"/>
                </a:cubicBezTo>
                <a:close/>
              </a:path>
            </a:pathLst>
          </a:custGeom>
          <a:solidFill>
            <a:schemeClr val="bg2">
              <a:lumMod val="75000"/>
              <a:lumOff val="25000"/>
              <a:alpha val="60000"/>
            </a:schemeClr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B180A47-07F3-45CF-91AB-5F26C83AB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1085139" y="4330312"/>
            <a:ext cx="107098" cy="466589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innerShdw blurRad="63500" dist="2540000">
              <a:schemeClr val="accent1">
                <a:lumMod val="40000"/>
                <a:lumOff val="60000"/>
                <a:alpha val="2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A7405C2-5931-4635-A369-516BE02E3F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2066166" y="5311337"/>
            <a:ext cx="107098" cy="466589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innerShdw blurRad="63500" dist="2540000">
              <a:schemeClr val="accent1">
                <a:lumMod val="40000"/>
                <a:lumOff val="60000"/>
                <a:alpha val="2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CC3CC8-9E3F-461E-A5F1-5AA3F6BDCB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54189" y="847123"/>
                <a:ext cx="8435072" cy="4900337"/>
              </a:xfrm>
            </p:spPr>
            <p:txBody>
              <a:bodyPr anchor="t">
                <a:noAutofit/>
              </a:bodyPr>
              <a:lstStyle/>
              <a:p>
                <a:pPr marL="0" indent="0">
                  <a:buNone/>
                </a:pPr>
                <a:r>
                  <a:rPr lang="sr-Latn-ME" sz="4400" dirty="0"/>
                  <a:t>3. UPROSTITI IZRAZ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4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4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sr-Latn-ME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r-Latn-ME" sz="4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sr-Latn-ME" sz="44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sr-Latn-ME" sz="4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sr-Latn-ME" sz="4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4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sr-Latn-ME" sz="4400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sr-Latn-ME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4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4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sr-Latn-ME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r-Latn-ME" sz="44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sr-Latn-ME" sz="4400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sr-Latn-ME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r-Latn-ME" sz="4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sr-Latn-ME" sz="4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sr-Latn-ME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sr-Latn-ME" sz="44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sr-Latn-ME" sz="44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4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sr-Latn-ME" sz="4400" dirty="0"/>
                  <a:t>, </a:t>
                </a:r>
              </a:p>
              <a:p>
                <a:pPr marL="0" indent="0">
                  <a:buNone/>
                </a:pPr>
                <a:r>
                  <a:rPr lang="sr-Latn-ME" sz="4400" dirty="0"/>
                  <a:t>A ZATIM IZRAČUNATI VRIJEDNOST IZRAZA ZA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r-Latn-ME" sz="44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4400" i="1" dirty="0" smtClean="0">
                        <a:latin typeface="Cambria Math" panose="02040503050406030204" pitchFamily="18" charset="0"/>
                      </a:rPr>
                      <m:t>=−1, </m:t>
                    </m:r>
                    <m:r>
                      <a:rPr lang="sr-Latn-ME" sz="440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sz="4400" i="1" dirty="0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sr-Latn-ME" sz="4400" dirty="0"/>
                  <a:t>.</a:t>
                </a:r>
                <a:endParaRPr lang="en-US" sz="4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CC3CC8-9E3F-461E-A5F1-5AA3F6BDCB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54189" y="847123"/>
                <a:ext cx="8435072" cy="4900337"/>
              </a:xfrm>
              <a:blipFill>
                <a:blip r:embed="rId2"/>
                <a:stretch>
                  <a:fillRect l="-3974" t="-2985" b="-22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069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3DFloatVTI">
  <a:themeElements>
    <a:clrScheme name="AnalogousFromLightSeedLeftStep">
      <a:dk1>
        <a:srgbClr val="000000"/>
      </a:dk1>
      <a:lt1>
        <a:srgbClr val="FFFFFF"/>
      </a:lt1>
      <a:dk2>
        <a:srgbClr val="243741"/>
      </a:dk2>
      <a:lt2>
        <a:srgbClr val="E8E7E2"/>
      </a:lt2>
      <a:accent1>
        <a:srgbClr val="8995D3"/>
      </a:accent1>
      <a:accent2>
        <a:srgbClr val="6FA3C9"/>
      </a:accent2>
      <a:accent3>
        <a:srgbClr val="71ADAD"/>
      </a:accent3>
      <a:accent4>
        <a:srgbClr val="63B493"/>
      </a:accent4>
      <a:accent5>
        <a:srgbClr val="6EB37A"/>
      </a:accent5>
      <a:accent6>
        <a:srgbClr val="76B363"/>
      </a:accent6>
      <a:hlink>
        <a:srgbClr val="8C8355"/>
      </a:hlink>
      <a:folHlink>
        <a:srgbClr val="7F7F7F"/>
      </a:folHlink>
    </a:clrScheme>
    <a:fontScheme name="Float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76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Avenir Next LT Pro</vt:lpstr>
      <vt:lpstr>Cambria Math</vt:lpstr>
      <vt:lpstr>3DFloatVTI</vt:lpstr>
      <vt:lpstr>Stepen čiji je je izložilac cio broj</vt:lpstr>
      <vt:lpstr>1. IZRAČUNATI VRIJEDNOST IZRAZA:</vt:lpstr>
      <vt:lpstr>2. UPROSTITI IZRAZE: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Stepen čiji je je izložilac cio broj</dc:title>
  <dc:creator>Scekic Jelena</dc:creator>
  <cp:lastModifiedBy>Scekic Jelena</cp:lastModifiedBy>
  <cp:revision>4</cp:revision>
  <dcterms:created xsi:type="dcterms:W3CDTF">2021-02-18T20:27:12Z</dcterms:created>
  <dcterms:modified xsi:type="dcterms:W3CDTF">2021-02-18T21:02:31Z</dcterms:modified>
</cp:coreProperties>
</file>