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56" r:id="rId2"/>
    <p:sldId id="469" r:id="rId3"/>
    <p:sldId id="523" r:id="rId4"/>
    <p:sldId id="573" r:id="rId5"/>
    <p:sldId id="574" r:id="rId6"/>
    <p:sldId id="600" r:id="rId7"/>
    <p:sldId id="489" r:id="rId8"/>
    <p:sldId id="575" r:id="rId9"/>
    <p:sldId id="577" r:id="rId10"/>
    <p:sldId id="601" r:id="rId11"/>
    <p:sldId id="525" r:id="rId12"/>
    <p:sldId id="602" r:id="rId13"/>
    <p:sldId id="610" r:id="rId14"/>
    <p:sldId id="572" r:id="rId15"/>
    <p:sldId id="579" r:id="rId16"/>
    <p:sldId id="604" r:id="rId17"/>
    <p:sldId id="537" r:id="rId18"/>
    <p:sldId id="605" r:id="rId19"/>
    <p:sldId id="546" r:id="rId20"/>
    <p:sldId id="606" r:id="rId21"/>
    <p:sldId id="543" r:id="rId22"/>
    <p:sldId id="588" r:id="rId23"/>
    <p:sldId id="607" r:id="rId24"/>
    <p:sldId id="589" r:id="rId25"/>
    <p:sldId id="578" r:id="rId26"/>
    <p:sldId id="583" r:id="rId27"/>
    <p:sldId id="615" r:id="rId28"/>
    <p:sldId id="608" r:id="rId29"/>
    <p:sldId id="586" r:id="rId30"/>
    <p:sldId id="582" r:id="rId31"/>
    <p:sldId id="554" r:id="rId32"/>
    <p:sldId id="591" r:id="rId33"/>
    <p:sldId id="611" r:id="rId34"/>
    <p:sldId id="559" r:id="rId35"/>
    <p:sldId id="37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E4689A-E3DD-4503-AB39-C0A2AE38ADFD}" type="doc">
      <dgm:prSet loTypeId="urn:microsoft.com/office/officeart/2005/8/layout/vList2" loCatId="list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F160476A-EAF7-4BA7-803A-84471C7C5193}">
      <dgm:prSet/>
      <dgm:spPr/>
      <dgm:t>
        <a:bodyPr/>
        <a:lstStyle/>
        <a:p>
          <a:r>
            <a:rPr lang="hr-HR" dirty="0"/>
            <a:t>Grupa efekata </a:t>
          </a:r>
          <a:r>
            <a:rPr lang="hr-HR" b="1" i="1" dirty="0" err="1"/>
            <a:t>Motion</a:t>
          </a:r>
          <a:r>
            <a:rPr lang="hr-HR" b="1" i="1" dirty="0"/>
            <a:t> </a:t>
          </a:r>
          <a:r>
            <a:rPr lang="hr-HR" b="1" i="1" dirty="0" err="1"/>
            <a:t>path</a:t>
          </a:r>
          <a:r>
            <a:rPr lang="hr-HR" b="1" i="1" dirty="0"/>
            <a:t> </a:t>
          </a:r>
          <a:r>
            <a:rPr lang="hr-HR" dirty="0"/>
            <a:t>omogućava zadavanje putanje po kojoj će se odabrani objekt kretati. </a:t>
          </a:r>
          <a:endParaRPr lang="en-US" dirty="0"/>
        </a:p>
      </dgm:t>
    </dgm:pt>
    <dgm:pt modelId="{BD8308B8-82B2-4CE3-9344-B30190E3DAFE}" type="parTrans" cxnId="{74F3CB2A-1EED-4657-8ECF-C7E7054572DF}">
      <dgm:prSet/>
      <dgm:spPr/>
      <dgm:t>
        <a:bodyPr/>
        <a:lstStyle/>
        <a:p>
          <a:endParaRPr lang="en-US"/>
        </a:p>
      </dgm:t>
    </dgm:pt>
    <dgm:pt modelId="{63330F4F-B8C4-4FFC-820D-9A251AF70ACA}" type="sibTrans" cxnId="{74F3CB2A-1EED-4657-8ECF-C7E7054572DF}">
      <dgm:prSet/>
      <dgm:spPr/>
      <dgm:t>
        <a:bodyPr/>
        <a:lstStyle/>
        <a:p>
          <a:endParaRPr lang="en-US"/>
        </a:p>
      </dgm:t>
    </dgm:pt>
    <dgm:pt modelId="{D8196E22-85E7-485E-8CB3-F4BAE91F7988}">
      <dgm:prSet/>
      <dgm:spPr/>
      <dgm:t>
        <a:bodyPr/>
        <a:lstStyle/>
        <a:p>
          <a:r>
            <a:rPr lang="hr-HR"/>
            <a:t>Izgled putanje moguće je po želji podešavati.</a:t>
          </a:r>
          <a:endParaRPr lang="en-US"/>
        </a:p>
      </dgm:t>
    </dgm:pt>
    <dgm:pt modelId="{112D4034-CA2A-4E66-B2CF-5423369F34ED}" type="parTrans" cxnId="{C7DF35F8-BBAA-4570-9EB4-009200BE8CEF}">
      <dgm:prSet/>
      <dgm:spPr/>
      <dgm:t>
        <a:bodyPr/>
        <a:lstStyle/>
        <a:p>
          <a:endParaRPr lang="en-US"/>
        </a:p>
      </dgm:t>
    </dgm:pt>
    <dgm:pt modelId="{A967658F-1E0E-4644-94B9-86CF9134228E}" type="sibTrans" cxnId="{C7DF35F8-BBAA-4570-9EB4-009200BE8CEF}">
      <dgm:prSet/>
      <dgm:spPr/>
      <dgm:t>
        <a:bodyPr/>
        <a:lstStyle/>
        <a:p>
          <a:endParaRPr lang="en-US"/>
        </a:p>
      </dgm:t>
    </dgm:pt>
    <dgm:pt modelId="{40CBF91E-F8DE-41C8-AA8A-248BBAA0B4B0}" type="pres">
      <dgm:prSet presAssocID="{04E4689A-E3DD-4503-AB39-C0A2AE38ADFD}" presName="linear" presStyleCnt="0">
        <dgm:presLayoutVars>
          <dgm:animLvl val="lvl"/>
          <dgm:resizeHandles val="exact"/>
        </dgm:presLayoutVars>
      </dgm:prSet>
      <dgm:spPr/>
    </dgm:pt>
    <dgm:pt modelId="{02EE2824-D8E1-4392-99DB-594DF01B5778}" type="pres">
      <dgm:prSet presAssocID="{F160476A-EAF7-4BA7-803A-84471C7C519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ECE5AC1-D5A9-47AF-9A44-03A550AB0337}" type="pres">
      <dgm:prSet presAssocID="{63330F4F-B8C4-4FFC-820D-9A251AF70ACA}" presName="spacer" presStyleCnt="0"/>
      <dgm:spPr/>
    </dgm:pt>
    <dgm:pt modelId="{E7D55372-A9DA-41CC-BD60-F79F4EF38581}" type="pres">
      <dgm:prSet presAssocID="{D8196E22-85E7-485E-8CB3-F4BAE91F798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74F3CB2A-1EED-4657-8ECF-C7E7054572DF}" srcId="{04E4689A-E3DD-4503-AB39-C0A2AE38ADFD}" destId="{F160476A-EAF7-4BA7-803A-84471C7C5193}" srcOrd="0" destOrd="0" parTransId="{BD8308B8-82B2-4CE3-9344-B30190E3DAFE}" sibTransId="{63330F4F-B8C4-4FFC-820D-9A251AF70ACA}"/>
    <dgm:cxn modelId="{66B46A30-B5AE-48A0-B593-DF9BBBC90F88}" type="presOf" srcId="{F160476A-EAF7-4BA7-803A-84471C7C5193}" destId="{02EE2824-D8E1-4392-99DB-594DF01B5778}" srcOrd="0" destOrd="0" presId="urn:microsoft.com/office/officeart/2005/8/layout/vList2"/>
    <dgm:cxn modelId="{DC0BE166-4D53-44AE-B284-AB27A13004E8}" type="presOf" srcId="{D8196E22-85E7-485E-8CB3-F4BAE91F7988}" destId="{E7D55372-A9DA-41CC-BD60-F79F4EF38581}" srcOrd="0" destOrd="0" presId="urn:microsoft.com/office/officeart/2005/8/layout/vList2"/>
    <dgm:cxn modelId="{DD0203AC-8764-4D98-A779-9D90A5825A6D}" type="presOf" srcId="{04E4689A-E3DD-4503-AB39-C0A2AE38ADFD}" destId="{40CBF91E-F8DE-41C8-AA8A-248BBAA0B4B0}" srcOrd="0" destOrd="0" presId="urn:microsoft.com/office/officeart/2005/8/layout/vList2"/>
    <dgm:cxn modelId="{C7DF35F8-BBAA-4570-9EB4-009200BE8CEF}" srcId="{04E4689A-E3DD-4503-AB39-C0A2AE38ADFD}" destId="{D8196E22-85E7-485E-8CB3-F4BAE91F7988}" srcOrd="1" destOrd="0" parTransId="{112D4034-CA2A-4E66-B2CF-5423369F34ED}" sibTransId="{A967658F-1E0E-4644-94B9-86CF9134228E}"/>
    <dgm:cxn modelId="{6B399567-E676-45F3-9629-1C0C6742D973}" type="presParOf" srcId="{40CBF91E-F8DE-41C8-AA8A-248BBAA0B4B0}" destId="{02EE2824-D8E1-4392-99DB-594DF01B5778}" srcOrd="0" destOrd="0" presId="urn:microsoft.com/office/officeart/2005/8/layout/vList2"/>
    <dgm:cxn modelId="{861D708B-3BFC-4246-B4B6-4D260440B1F3}" type="presParOf" srcId="{40CBF91E-F8DE-41C8-AA8A-248BBAA0B4B0}" destId="{CECE5AC1-D5A9-47AF-9A44-03A550AB0337}" srcOrd="1" destOrd="0" presId="urn:microsoft.com/office/officeart/2005/8/layout/vList2"/>
    <dgm:cxn modelId="{971F8E39-1878-4CE2-9754-6AB70EF930EE}" type="presParOf" srcId="{40CBF91E-F8DE-41C8-AA8A-248BBAA0B4B0}" destId="{E7D55372-A9DA-41CC-BD60-F79F4EF3858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E2824-D8E1-4392-99DB-594DF01B5778}">
      <dsp:nvSpPr>
        <dsp:cNvPr id="0" name=""/>
        <dsp:cNvSpPr/>
      </dsp:nvSpPr>
      <dsp:spPr>
        <a:xfrm>
          <a:off x="0" y="317760"/>
          <a:ext cx="3912583" cy="16684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</a:schemeClr>
            </a:gs>
            <a:gs pos="90000">
              <a:schemeClr val="accent6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6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 dirty="0"/>
            <a:t>Grupa efekata </a:t>
          </a:r>
          <a:r>
            <a:rPr lang="hr-HR" sz="2300" b="1" i="1" kern="1200" dirty="0" err="1"/>
            <a:t>Motion</a:t>
          </a:r>
          <a:r>
            <a:rPr lang="hr-HR" sz="2300" b="1" i="1" kern="1200" dirty="0"/>
            <a:t> </a:t>
          </a:r>
          <a:r>
            <a:rPr lang="hr-HR" sz="2300" b="1" i="1" kern="1200" dirty="0" err="1"/>
            <a:t>path</a:t>
          </a:r>
          <a:r>
            <a:rPr lang="hr-HR" sz="2300" b="1" i="1" kern="1200" dirty="0"/>
            <a:t> </a:t>
          </a:r>
          <a:r>
            <a:rPr lang="hr-HR" sz="2300" kern="1200" dirty="0"/>
            <a:t>omogućava zadavanje putanje po kojoj će se odabrani objekt kretati. </a:t>
          </a:r>
          <a:endParaRPr lang="en-US" sz="2300" kern="1200" dirty="0"/>
        </a:p>
      </dsp:txBody>
      <dsp:txXfrm>
        <a:off x="81446" y="399206"/>
        <a:ext cx="3749691" cy="1505528"/>
      </dsp:txXfrm>
    </dsp:sp>
    <dsp:sp modelId="{E7D55372-A9DA-41CC-BD60-F79F4EF38581}">
      <dsp:nvSpPr>
        <dsp:cNvPr id="0" name=""/>
        <dsp:cNvSpPr/>
      </dsp:nvSpPr>
      <dsp:spPr>
        <a:xfrm>
          <a:off x="0" y="2052420"/>
          <a:ext cx="3912583" cy="16684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</a:schemeClr>
            </a:gs>
            <a:gs pos="90000">
              <a:schemeClr val="accent6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6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/>
            <a:t>Izgled putanje moguće je po želji podešavati.</a:t>
          </a:r>
          <a:endParaRPr lang="en-US" sz="2300" kern="1200"/>
        </a:p>
      </dsp:txBody>
      <dsp:txXfrm>
        <a:off x="81446" y="2133866"/>
        <a:ext cx="3749691" cy="15055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2D4A4-7386-48AC-B431-DA7668116C3C}" type="datetimeFigureOut">
              <a:rPr lang="sr-Latn-ME" smtClean="0"/>
              <a:t>15.4.2020.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7C468-4159-466F-B33F-E43DA7D81A2D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70241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r-HR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C68B76A-6A92-4F60-80DA-1D0CF13B8D1F}" type="slidenum">
              <a:rPr lang="en-US"/>
              <a:pPr eaLnBrk="1" hangingPunct="1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8634C07-7490-45D3-B20C-0A079ED2CC45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7801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59D6C-7969-41FD-9DDD-184ECA90B751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206175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31841-82EC-4196-A34D-29967C325B93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991828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lagođeni izgled">
    <p:bg>
      <p:bgPr>
        <a:solidFill>
          <a:srgbClr val="2125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571461" y="1643052"/>
            <a:ext cx="11144328" cy="4071937"/>
          </a:xfrm>
        </p:spPr>
        <p:txBody>
          <a:bodyPr/>
          <a:lstStyle>
            <a:lvl1pPr>
              <a:buClr>
                <a:srgbClr val="F5B32F"/>
              </a:buCl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buClr>
                <a:srgbClr val="F5B32F"/>
              </a:buCl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buClr>
                <a:srgbClr val="DF980B"/>
              </a:buCl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4"/>
          </p:nvPr>
        </p:nvSpPr>
        <p:spPr>
          <a:xfrm>
            <a:off x="285751" y="6357939"/>
            <a:ext cx="1682749" cy="280987"/>
          </a:xfrm>
        </p:spPr>
        <p:txBody>
          <a:bodyPr/>
          <a:lstStyle>
            <a:lvl1pPr>
              <a:defRPr b="1" smtClean="0">
                <a:solidFill>
                  <a:srgbClr val="DF980B"/>
                </a:solidFill>
              </a:defRPr>
            </a:lvl1pPr>
          </a:lstStyle>
          <a:p>
            <a:pPr>
              <a:defRPr/>
            </a:pPr>
            <a:r>
              <a:rPr lang="hr-HR"/>
              <a:t>Sanda, 2015.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>
                <a:solidFill>
                  <a:srgbClr val="FFC000"/>
                </a:solidFill>
              </a:defRPr>
            </a:lvl1pPr>
          </a:lstStyle>
          <a:p>
            <a:pPr>
              <a:defRPr/>
            </a:pPr>
            <a:fld id="{9E7670B7-DB46-40A7-8D14-421785D9D3B0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8436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5FBB-F645-4582-97CD-117BC944151C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2514063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B2CD0-4C6A-41F7-8CB2-A236546F8CBC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2144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FE46-8F77-4A3F-8EB8-9AB887C3E4EF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713175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14B-565B-4D07-905B-C38E3F9F98BE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0694779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15EAC-C403-493F-84FF-C29E2CF8ED17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205523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E9919-ACF4-4262-A3D4-1D3DFA82822A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076677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A759-FB18-49C3-B93B-70B4362CC41F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3051896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CD92-D4F0-45B0-A856-04D3B42493CA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4673173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2180EF7-2492-4E5C-9929-B057D5A45715}" type="datetime1">
              <a:rPr lang="sr-Latn-ME" smtClean="0"/>
              <a:t>15.4.2020.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08886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2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3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4.ppt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5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5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6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7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8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PowerPoint_Presentation.pptx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BA8B382-04E5-4613-8343-3A26CDC9F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9A8BF7F5-0703-4397-9E4F-1C40A27D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52050" y="4220801"/>
            <a:ext cx="421593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3">
            <a:extLst>
              <a:ext uri="{FF2B5EF4-FFF2-40B4-BE49-F238E27FC236}">
                <a16:creationId xmlns:a16="http://schemas.microsoft.com/office/drawing/2014/main" id="{914165AF-7A1F-42FC-A92A-61C084A9A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8A45B-46C9-4D5B-8036-ED3F68450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884" y="857675"/>
            <a:ext cx="4886270" cy="3437782"/>
          </a:xfrm>
        </p:spPr>
        <p:txBody>
          <a:bodyPr>
            <a:normAutofit/>
          </a:bodyPr>
          <a:lstStyle/>
          <a:p>
            <a:r>
              <a:rPr lang="sr-Latn-ME" sz="5000" dirty="0" err="1"/>
              <a:t>Ms</a:t>
            </a:r>
            <a:r>
              <a:rPr lang="sr-Latn-ME" sz="5000" dirty="0"/>
              <a:t>  </a:t>
            </a:r>
            <a:r>
              <a:rPr lang="sr-Latn-ME" sz="5000" dirty="0" err="1"/>
              <a:t>powerpoint</a:t>
            </a:r>
            <a:endParaRPr lang="sr-Latn-ME" sz="5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2212C9-8D4B-435C-8651-10C28A406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2074" y="4356635"/>
            <a:ext cx="4855890" cy="1543422"/>
          </a:xfrm>
        </p:spPr>
        <p:txBody>
          <a:bodyPr>
            <a:normAutofit/>
          </a:bodyPr>
          <a:lstStyle/>
          <a:p>
            <a:r>
              <a:rPr lang="sr-Latn-ME" dirty="0"/>
              <a:t>Animacije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007B1F02-38A7-453F-81A6-704BB08251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3" r="3" b="3"/>
          <a:stretch/>
        </p:blipFill>
        <p:spPr>
          <a:xfrm>
            <a:off x="872064" y="857675"/>
            <a:ext cx="4593715" cy="5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930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Dodavanje animacije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19132"/>
              </p:ext>
            </p:extLst>
          </p:nvPr>
        </p:nvGraphicFramePr>
        <p:xfrm>
          <a:off x="911424" y="1700809"/>
          <a:ext cx="10657184" cy="4100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5033">
                <a:tc gridSpan="2"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2.</a:t>
                      </a:r>
                    </a:p>
                  </a:txBody>
                  <a:tcPr marR="24000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1">
                <a:tc gridSpan="2">
                  <a:txBody>
                    <a:bodyPr/>
                    <a:lstStyle/>
                    <a:p>
                      <a:pPr marL="180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sliku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slajda 3 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dodati animaciju: </a:t>
                      </a:r>
                    </a:p>
                  </a:txBody>
                  <a:tcPr marR="240000" marT="0" marB="0" anchor="ctr"/>
                </a:tc>
                <a:tc hMerge="1">
                  <a:txBody>
                    <a:bodyPr/>
                    <a:lstStyle/>
                    <a:p>
                      <a:pPr marL="523875" indent="-342900" eaLnBrk="1" hangingPunct="1">
                        <a:spcBef>
                          <a:spcPts val="1800"/>
                        </a:spcBef>
                        <a:buFont typeface="Arial" pitchFamily="34" charset="0"/>
                        <a:buChar char="•"/>
                      </a:pPr>
                      <a:endParaRPr lang="hr-HR" sz="2400" dirty="0"/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Efekt: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Ulaz- </a:t>
                      </a: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Entrance</a:t>
                      </a: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Shape</a:t>
                      </a: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Početak: 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After</a:t>
                      </a: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Previous</a:t>
                      </a: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Mogućnosti efekta: 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Out</a:t>
                      </a: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Trajanje: 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b="1" i="1" dirty="0">
                          <a:solidFill>
                            <a:srgbClr val="1A1D28"/>
                          </a:solidFill>
                        </a:rPr>
                        <a:t>4,00</a:t>
                      </a: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4000">
                <a:tc gridSpan="2">
                  <a:txBody>
                    <a:bodyPr/>
                    <a:lstStyle/>
                    <a:p>
                      <a:pPr marL="180975" indent="0" eaLnBrk="1" hangingPunct="1"/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</a:t>
                      </a:r>
                      <a:r>
                        <a:rPr kumimoji="0" lang="hr-HR" sz="24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Preview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provjeriti zadano.</a:t>
                      </a:r>
                    </a:p>
                  </a:txBody>
                  <a:tcPr marL="121920" marR="240000" anchor="ctr" horzOverflow="overflow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9694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hr-HR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Objek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4827662"/>
              </p:ext>
            </p:extLst>
          </p:nvPr>
        </p:nvGraphicFramePr>
        <p:xfrm>
          <a:off x="15449" y="13530"/>
          <a:ext cx="12176553" cy="6848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Presentation" r:id="rId3" imgW="1519474" imgH="1139801" progId="PowerPoint.Show.12">
                  <p:embed/>
                </p:oleObj>
              </mc:Choice>
              <mc:Fallback>
                <p:oleObj name="Presentation" r:id="rId3" imgW="1519474" imgH="1139801" progId="PowerPoint.Show.12">
                  <p:embed/>
                  <p:pic>
                    <p:nvPicPr>
                      <p:cNvPr id="6" name="Objekt 5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49" y="13530"/>
                        <a:ext cx="12176553" cy="68485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Dodavanje animacije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280378"/>
              </p:ext>
            </p:extLst>
          </p:nvPr>
        </p:nvGraphicFramePr>
        <p:xfrm>
          <a:off x="911424" y="1700809"/>
          <a:ext cx="10657184" cy="4522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5033">
                <a:tc gridSpan="2"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3.</a:t>
                      </a:r>
                    </a:p>
                  </a:txBody>
                  <a:tcPr marR="24000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 gridSpan="2">
                  <a:txBody>
                    <a:bodyPr/>
                    <a:lstStyle/>
                    <a:p>
                      <a:pPr marL="180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tekst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slajda 4 </a:t>
                      </a: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(prethodno odabrati </a:t>
                      </a:r>
                      <a:r>
                        <a:rPr kumimoji="0" lang="hr-HR" sz="2400" b="0" i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rezervisano</a:t>
                      </a: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mjesto) 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dodati animaciju: </a:t>
                      </a:r>
                    </a:p>
                  </a:txBody>
                  <a:tcPr marR="240000" marT="0" marB="0" anchor="ctr"/>
                </a:tc>
                <a:tc hMerge="1">
                  <a:txBody>
                    <a:bodyPr/>
                    <a:lstStyle/>
                    <a:p>
                      <a:pPr marL="523875" indent="-342900" eaLnBrk="1" hangingPunct="1">
                        <a:spcBef>
                          <a:spcPts val="1800"/>
                        </a:spcBef>
                        <a:buFont typeface="Arial" pitchFamily="34" charset="0"/>
                        <a:buChar char="•"/>
                      </a:pPr>
                      <a:endParaRPr lang="hr-HR" sz="2400" dirty="0"/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Efekt: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Ulaz: </a:t>
                      </a: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Fly</a:t>
                      </a: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in</a:t>
                      </a: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Početak: 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Na klik</a:t>
                      </a: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Smijer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: 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Bottom</a:t>
                      </a: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Left</a:t>
                      </a: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Trajanje: 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b="1" i="1" dirty="0">
                          <a:solidFill>
                            <a:srgbClr val="1A1D28"/>
                          </a:solidFill>
                        </a:rPr>
                        <a:t>2,00</a:t>
                      </a: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4000">
                <a:tc gridSpan="2">
                  <a:txBody>
                    <a:bodyPr/>
                    <a:lstStyle/>
                    <a:p>
                      <a:pPr marL="180975" indent="0" eaLnBrk="1" hangingPunct="1"/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</a:t>
                      </a:r>
                      <a:r>
                        <a:rPr kumimoji="0" lang="hr-HR" sz="24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Preview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provjeriti zadano.</a:t>
                      </a:r>
                    </a:p>
                  </a:txBody>
                  <a:tcPr marL="121920" marR="240000" anchor="ctr" horzOverflow="overflow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5644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hr-HR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Objek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035255"/>
              </p:ext>
            </p:extLst>
          </p:nvPr>
        </p:nvGraphicFramePr>
        <p:xfrm>
          <a:off x="1958" y="7736"/>
          <a:ext cx="12190044" cy="6856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Presentation" r:id="rId3" imgW="3124223" imgH="2344044" progId="PowerPoint.Show.12">
                  <p:embed/>
                </p:oleObj>
              </mc:Choice>
              <mc:Fallback>
                <p:oleObj name="Presentation" r:id="rId3" imgW="3124223" imgH="2344044" progId="PowerPoint.Show.12">
                  <p:embed/>
                  <p:pic>
                    <p:nvPicPr>
                      <p:cNvPr id="3" name="Objekt 2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8" y="7736"/>
                        <a:ext cx="12190044" cy="68561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10927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06704" y="609600"/>
            <a:ext cx="5364444" cy="1356360"/>
          </a:xfrm>
        </p:spPr>
        <p:txBody>
          <a:bodyPr>
            <a:normAutofit/>
          </a:bodyPr>
          <a:lstStyle/>
          <a:p>
            <a:r>
              <a:rPr lang="hr-HR" dirty="0"/>
              <a:t>Više efekata na isti objekt</a:t>
            </a:r>
          </a:p>
        </p:txBody>
      </p:sp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457FBB28-514D-4692-ACC4-DA120F8F49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" t="1" r="85496" b="61148"/>
          <a:stretch/>
        </p:blipFill>
        <p:spPr>
          <a:xfrm>
            <a:off x="1182422" y="857675"/>
            <a:ext cx="3972999" cy="5140669"/>
          </a:xfrm>
          <a:prstGeom prst="rect">
            <a:avLst/>
          </a:prstGeom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106703" y="2057400"/>
            <a:ext cx="5364444" cy="4038600"/>
          </a:xfrm>
        </p:spPr>
        <p:txBody>
          <a:bodyPr>
            <a:normAutofit/>
          </a:bodyPr>
          <a:lstStyle/>
          <a:p>
            <a:r>
              <a:rPr lang="hr-HR" sz="2800" dirty="0">
                <a:latin typeface="+mj-lt"/>
              </a:rPr>
              <a:t>Na objekt se može postaviti  </a:t>
            </a:r>
            <a:r>
              <a:rPr lang="hr-HR" sz="2800" b="1" i="1" dirty="0">
                <a:latin typeface="+mj-lt"/>
              </a:rPr>
              <a:t>više efekata animacije</a:t>
            </a:r>
            <a:r>
              <a:rPr lang="hr-HR" sz="2800" dirty="0">
                <a:latin typeface="+mj-lt"/>
              </a:rPr>
              <a:t>.</a:t>
            </a:r>
          </a:p>
          <a:p>
            <a:r>
              <a:rPr lang="hr-HR" sz="2800" b="1" i="1" dirty="0">
                <a:latin typeface="+mj-lt"/>
              </a:rPr>
              <a:t>Drugi</a:t>
            </a:r>
            <a:r>
              <a:rPr lang="hr-HR" sz="2800" dirty="0">
                <a:latin typeface="+mj-lt"/>
              </a:rPr>
              <a:t> i </a:t>
            </a:r>
            <a:r>
              <a:rPr lang="hr-HR" sz="2800" b="1" i="1" dirty="0">
                <a:latin typeface="+mj-lt"/>
              </a:rPr>
              <a:t>svaki </a:t>
            </a:r>
            <a:r>
              <a:rPr lang="hr-HR" sz="2800" b="1" i="1" dirty="0" err="1">
                <a:latin typeface="+mj-lt"/>
              </a:rPr>
              <a:t>sledeći</a:t>
            </a:r>
            <a:r>
              <a:rPr lang="hr-HR" sz="2800" b="1" i="1" dirty="0">
                <a:latin typeface="+mj-lt"/>
              </a:rPr>
              <a:t> </a:t>
            </a:r>
            <a:r>
              <a:rPr lang="hr-HR" sz="2800" dirty="0">
                <a:latin typeface="+mj-lt"/>
              </a:rPr>
              <a:t>efekt zadaje se odabirom iz popisa efekata koje nudi naredba </a:t>
            </a:r>
            <a:r>
              <a:rPr lang="hr-HR" sz="2800" b="1" i="1" dirty="0" err="1">
                <a:latin typeface="+mj-lt"/>
              </a:rPr>
              <a:t>Add</a:t>
            </a:r>
            <a:r>
              <a:rPr lang="hr-HR" sz="2800" b="1" i="1" dirty="0">
                <a:latin typeface="+mj-lt"/>
              </a:rPr>
              <a:t> </a:t>
            </a:r>
            <a:r>
              <a:rPr lang="hr-HR" sz="2800" b="1" i="1" dirty="0" err="1">
                <a:latin typeface="+mj-lt"/>
              </a:rPr>
              <a:t>animation</a:t>
            </a:r>
            <a:r>
              <a:rPr lang="hr-HR" sz="28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4586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441783" y="609600"/>
            <a:ext cx="6693061" cy="13563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/>
              <a:t>Animacijsko okno</a:t>
            </a:r>
          </a:p>
        </p:txBody>
      </p:sp>
      <p:pic>
        <p:nvPicPr>
          <p:cNvPr id="17" name="Picture 16" descr="A screenshot of a cell phone&#10;&#10;Description automatically generated">
            <a:extLst>
              <a:ext uri="{FF2B5EF4-FFF2-40B4-BE49-F238E27FC236}">
                <a16:creationId xmlns:a16="http://schemas.microsoft.com/office/drawing/2014/main" id="{BB42C298-F51C-4878-9902-2CD7770A53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78" b="57003"/>
          <a:stretch/>
        </p:blipFill>
        <p:spPr>
          <a:xfrm>
            <a:off x="777255" y="1721570"/>
            <a:ext cx="3171893" cy="1547409"/>
          </a:xfrm>
          <a:prstGeom prst="rect">
            <a:avLst/>
          </a:prstGeom>
        </p:spPr>
      </p:pic>
      <p:pic>
        <p:nvPicPr>
          <p:cNvPr id="20" name="Picture 19" descr="A screenshot of a cell phone&#10;&#10;Description automatically generated">
            <a:extLst>
              <a:ext uri="{FF2B5EF4-FFF2-40B4-BE49-F238E27FC236}">
                <a16:creationId xmlns:a16="http://schemas.microsoft.com/office/drawing/2014/main" id="{3F9B6941-BD12-44A5-B97D-077D0F1B1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927" y="3589020"/>
            <a:ext cx="1512549" cy="2543834"/>
          </a:xfrm>
          <a:prstGeom prst="rect">
            <a:avLst/>
          </a:prstGeom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441783" y="2057400"/>
            <a:ext cx="6693061" cy="4038600"/>
          </a:xfrm>
        </p:spPr>
        <p:txBody>
          <a:bodyPr>
            <a:normAutofit/>
          </a:bodyPr>
          <a:lstStyle/>
          <a:p>
            <a:pPr eaLnBrk="1" hangingPunct="1"/>
            <a:r>
              <a:rPr lang="hr-HR" sz="2800" dirty="0">
                <a:latin typeface="+mj-lt"/>
              </a:rPr>
              <a:t>Listu umetnutih efekata radnog slajda moguće je vidjeti u </a:t>
            </a:r>
            <a:r>
              <a:rPr lang="hr-HR" sz="2800" b="1" i="1" dirty="0">
                <a:latin typeface="+mj-lt"/>
              </a:rPr>
              <a:t>Animacijskom oknu- </a:t>
            </a:r>
            <a:r>
              <a:rPr lang="hr-HR" sz="2800" b="1" i="1" dirty="0" err="1">
                <a:latin typeface="+mj-lt"/>
              </a:rPr>
              <a:t>Animation</a:t>
            </a:r>
            <a:r>
              <a:rPr lang="hr-HR" sz="2800" b="1" i="1" dirty="0">
                <a:latin typeface="+mj-lt"/>
              </a:rPr>
              <a:t> </a:t>
            </a:r>
            <a:r>
              <a:rPr lang="hr-HR" sz="2800" b="1" i="1" dirty="0" err="1">
                <a:latin typeface="+mj-lt"/>
              </a:rPr>
              <a:t>pane</a:t>
            </a:r>
            <a:r>
              <a:rPr lang="hr-HR" sz="2800" b="1" i="1" dirty="0">
                <a:latin typeface="+mj-lt"/>
              </a:rPr>
              <a:t> </a:t>
            </a:r>
            <a:r>
              <a:rPr lang="hr-HR" sz="2800" dirty="0">
                <a:latin typeface="+mj-lt"/>
              </a:rPr>
              <a:t>(uz svaki je efekt i broj koji označava </a:t>
            </a:r>
            <a:r>
              <a:rPr lang="hr-HR" sz="2800" dirty="0" err="1">
                <a:latin typeface="+mj-lt"/>
              </a:rPr>
              <a:t>redosled</a:t>
            </a:r>
            <a:r>
              <a:rPr lang="hr-HR" sz="2800" dirty="0">
                <a:latin typeface="+mj-lt"/>
              </a:rPr>
              <a:t> njegovog izvršavanja).</a:t>
            </a:r>
          </a:p>
        </p:txBody>
      </p:sp>
      <p:sp>
        <p:nvSpPr>
          <p:cNvPr id="22" name="AutoShape 9">
            <a:extLst>
              <a:ext uri="{FF2B5EF4-FFF2-40B4-BE49-F238E27FC236}">
                <a16:creationId xmlns:a16="http://schemas.microsoft.com/office/drawing/2014/main" id="{19B337F7-A47C-4454-9355-F26526F06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5968" y="5267908"/>
            <a:ext cx="6344689" cy="864946"/>
          </a:xfrm>
          <a:prstGeom prst="wedgeRectCallout">
            <a:avLst>
              <a:gd name="adj1" fmla="val -76237"/>
              <a:gd name="adj2" fmla="val 37609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Za promjenu </a:t>
            </a:r>
            <a:r>
              <a:rPr lang="hr-HR" altLang="zh-CN" sz="2933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redoslijeda animacija</a:t>
            </a: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616850-262D-4CCE-BC05-E481D2271C54}"/>
              </a:ext>
            </a:extLst>
          </p:cNvPr>
          <p:cNvSpPr/>
          <p:nvPr/>
        </p:nvSpPr>
        <p:spPr>
          <a:xfrm>
            <a:off x="1857829" y="5907314"/>
            <a:ext cx="899885" cy="1886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073733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>
          <a:xfrm rot="16200000">
            <a:off x="-1518108" y="2690180"/>
            <a:ext cx="4824536" cy="1117600"/>
          </a:xfrm>
        </p:spPr>
        <p:txBody>
          <a:bodyPr>
            <a:normAutofit fontScale="90000"/>
          </a:bodyPr>
          <a:lstStyle/>
          <a:p>
            <a:r>
              <a:rPr lang="hr-HR" dirty="0"/>
              <a:t>Dodavanje animacija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643292"/>
              </p:ext>
            </p:extLst>
          </p:nvPr>
        </p:nvGraphicFramePr>
        <p:xfrm>
          <a:off x="1967541" y="476672"/>
          <a:ext cx="9313035" cy="607008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9313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6104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kumimoji="0" lang="hr-HR" sz="2800" b="1" kern="1200" dirty="0">
                          <a:solidFill>
                            <a:schemeClr val="lt1"/>
                          </a:solidFill>
                          <a:latin typeface="Franklin Gothic Book" pitchFamily="34" charset="0"/>
                          <a:ea typeface="+mn-ea"/>
                          <a:cs typeface="+mn-cs"/>
                        </a:rPr>
                        <a:t>Vježba 4.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sliku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slajda 4 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dodati </a:t>
                      </a: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dvije animacije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: 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9280">
                <a:tc>
                  <a:txBody>
                    <a:bodyPr/>
                    <a:lstStyle/>
                    <a:p>
                      <a:pPr marL="180975" marR="0" indent="-18097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pl-PL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Animacija 1.</a:t>
                      </a:r>
                      <a:endParaRPr kumimoji="0" lang="pl-PL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Efekt: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Emphasis</a:t>
                      </a: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Spin</a:t>
                      </a:r>
                      <a:endParaRPr kumimoji="0" lang="hr-HR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Početak: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After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previous</a:t>
                      </a:r>
                      <a:endParaRPr kumimoji="0" lang="hr-HR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Trajanje: 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2,00</a:t>
                      </a:r>
                      <a:endParaRPr kumimoji="0" lang="hr-HR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6640">
                <a:tc>
                  <a:txBody>
                    <a:bodyPr/>
                    <a:lstStyle/>
                    <a:p>
                      <a:pPr marL="180975" marR="0" indent="-18097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pl-PL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Animacija 2.</a:t>
                      </a:r>
                      <a:endParaRPr kumimoji="0" lang="pl-PL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Efekt: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Emphasis</a:t>
                      </a: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Grow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Shrink</a:t>
                      </a:r>
                      <a:endParaRPr kumimoji="0" lang="hr-HR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Početak: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After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previous</a:t>
                      </a:r>
                      <a:endParaRPr kumimoji="0" lang="hr-HR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marR="0" lvl="1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Mogućnosti: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direction</a:t>
                      </a: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both</a:t>
                      </a: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amount</a:t>
                      </a: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larger</a:t>
                      </a:r>
                      <a:endParaRPr kumimoji="0" lang="hr-HR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Trajanje: 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2,00</a:t>
                      </a:r>
                      <a:endParaRPr kumimoji="0" lang="hr-HR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180975" indent="0" eaLnBrk="1" hangingPunct="1"/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</a:t>
                      </a:r>
                      <a:r>
                        <a:rPr kumimoji="0" lang="hr-HR" sz="24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Preview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provjeriti zadano.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7753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hr-HR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Objek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278764"/>
              </p:ext>
            </p:extLst>
          </p:nvPr>
        </p:nvGraphicFramePr>
        <p:xfrm>
          <a:off x="0" y="1945"/>
          <a:ext cx="12189957" cy="6856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Presentation" r:id="rId3" imgW="3130340" imgH="2346924" progId="PowerPoint.Show.12">
                  <p:embed/>
                </p:oleObj>
              </mc:Choice>
              <mc:Fallback>
                <p:oleObj name="Presentation" r:id="rId3" imgW="3130340" imgH="2346924" progId="PowerPoint.Show.12">
                  <p:embed/>
                  <p:pic>
                    <p:nvPicPr>
                      <p:cNvPr id="6" name="Objekt 5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945"/>
                        <a:ext cx="12189957" cy="6856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Animacijsko okno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226005"/>
              </p:ext>
            </p:extLst>
          </p:nvPr>
        </p:nvGraphicFramePr>
        <p:xfrm>
          <a:off x="911424" y="1700808"/>
          <a:ext cx="10657184" cy="32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57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45033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5.</a:t>
                      </a: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135">
                <a:tc>
                  <a:txBody>
                    <a:bodyPr/>
                    <a:lstStyle/>
                    <a:p>
                      <a:pPr marL="180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Pogledati prikaz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Animacijskog okna</a:t>
                      </a: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marL="180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hr-HR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Animacije postavljene na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sliku slajda 4 </a:t>
                      </a:r>
                      <a:r>
                        <a:rPr kumimoji="0" lang="hr-HR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premjestiti na prvo mjesto (ispred animacija postavljenih na tekst). </a:t>
                      </a: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180975" indent="0" eaLnBrk="1" hangingPunct="1"/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</a:t>
                      </a:r>
                      <a:r>
                        <a:rPr kumimoji="0" lang="hr-HR" sz="24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Preview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provjeriti zadano.</a:t>
                      </a:r>
                    </a:p>
                  </a:txBody>
                  <a:tcPr marL="121920" marR="24000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747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hr-HR"/>
          </a:p>
        </p:txBody>
      </p:sp>
      <p:graphicFrame>
        <p:nvGraphicFramePr>
          <p:cNvPr id="6" name="Objekt 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0" y="1"/>
          <a:ext cx="12192000" cy="6857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Prezentacija" r:id="rId3" imgW="4570378" imgH="3427533" progId="PowerPoint.Show.12">
                  <p:embed/>
                </p:oleObj>
              </mc:Choice>
              <mc:Fallback>
                <p:oleObj name="Prezentacija" r:id="rId3" imgW="4570378" imgH="3427533" progId="PowerPoint.Show.12">
                  <p:embed/>
                  <p:pic>
                    <p:nvPicPr>
                      <p:cNvPr id="6" name="Objekt 5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12192000" cy="68572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C67B137-15B0-4AF6-94A8-AC00BA8D7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699F27B-22F2-45E1-BFB8-2B1FF14A9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3467" y="643466"/>
            <a:ext cx="3602736" cy="5269651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hr-HR" sz="3200"/>
              <a:t>Dodavanje animacija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33ABDA7-FF8C-4E26-8C7D-47E0AE54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265557"/>
            <a:ext cx="7031" cy="393192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65182" y="643466"/>
            <a:ext cx="6173333" cy="5269650"/>
          </a:xfrm>
        </p:spPr>
        <p:txBody>
          <a:bodyPr anchor="ctr">
            <a:normAutofit/>
          </a:bodyPr>
          <a:lstStyle/>
          <a:p>
            <a:pPr eaLnBrk="1" hangingPunct="1">
              <a:buClr>
                <a:srgbClr val="525B7E"/>
              </a:buClr>
            </a:pPr>
            <a:r>
              <a:rPr lang="hr-HR" sz="2800" dirty="0">
                <a:latin typeface="+mj-lt"/>
              </a:rPr>
              <a:t>Tekst i objekte sa slajda moguće je animirati, tj. dodati im </a:t>
            </a:r>
            <a:r>
              <a:rPr lang="hr-HR" sz="2800" b="1" i="1" dirty="0">
                <a:latin typeface="+mj-lt"/>
              </a:rPr>
              <a:t>vizu</a:t>
            </a:r>
            <a:r>
              <a:rPr lang="en-US" sz="2800" b="1" i="1" dirty="0">
                <a:latin typeface="+mj-lt"/>
              </a:rPr>
              <a:t>e</a:t>
            </a:r>
            <a:r>
              <a:rPr lang="hr-HR" sz="2800" b="1" i="1" dirty="0" err="1">
                <a:latin typeface="+mj-lt"/>
              </a:rPr>
              <a:t>lne</a:t>
            </a:r>
            <a:r>
              <a:rPr lang="hr-HR" sz="2800" dirty="0">
                <a:latin typeface="+mj-lt"/>
              </a:rPr>
              <a:t> i </a:t>
            </a:r>
            <a:r>
              <a:rPr lang="hr-HR" sz="2800" b="1" i="1" dirty="0">
                <a:latin typeface="+mj-lt"/>
              </a:rPr>
              <a:t>zvučne efekte</a:t>
            </a:r>
            <a:r>
              <a:rPr lang="hr-HR" sz="2800" dirty="0">
                <a:latin typeface="+mj-lt"/>
              </a:rPr>
              <a:t>.</a:t>
            </a:r>
          </a:p>
          <a:p>
            <a:pPr eaLnBrk="1" hangingPunct="1">
              <a:buClr>
                <a:srgbClr val="525B7E"/>
              </a:buClr>
            </a:pPr>
            <a:r>
              <a:rPr lang="hr-HR" sz="2800" dirty="0">
                <a:latin typeface="+mj-lt"/>
              </a:rPr>
              <a:t>Svrha animacije je usmjeriti </a:t>
            </a:r>
            <a:r>
              <a:rPr lang="en-US" sz="2800" dirty="0">
                <a:latin typeface="+mj-lt"/>
              </a:rPr>
              <a:t>pa</a:t>
            </a:r>
            <a:r>
              <a:rPr lang="sr-Latn-ME" sz="2800" dirty="0" err="1">
                <a:latin typeface="+mj-lt"/>
              </a:rPr>
              <a:t>žnju</a:t>
            </a:r>
            <a:r>
              <a:rPr lang="sr-Latn-ME" sz="2800" dirty="0">
                <a:latin typeface="+mj-lt"/>
              </a:rPr>
              <a:t> </a:t>
            </a:r>
            <a:r>
              <a:rPr lang="hr-HR" sz="2800" dirty="0">
                <a:latin typeface="+mj-lt"/>
              </a:rPr>
              <a:t>na najvažnije dijelove slajda.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>
          <a:xfrm rot="16200000">
            <a:off x="-1698128" y="2870200"/>
            <a:ext cx="5184576" cy="1117600"/>
          </a:xfrm>
        </p:spPr>
        <p:txBody>
          <a:bodyPr>
            <a:normAutofit fontScale="90000"/>
          </a:bodyPr>
          <a:lstStyle/>
          <a:p>
            <a:r>
              <a:rPr lang="hr-HR" dirty="0"/>
              <a:t>Prilagođena animacija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136170"/>
              </p:ext>
            </p:extLst>
          </p:nvPr>
        </p:nvGraphicFramePr>
        <p:xfrm>
          <a:off x="1967541" y="476672"/>
          <a:ext cx="9889099" cy="5918896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9889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6104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kumimoji="0" lang="hr-HR" sz="2800" b="1" kern="1200" dirty="0">
                          <a:solidFill>
                            <a:schemeClr val="lt1"/>
                          </a:solidFill>
                          <a:latin typeface="Franklin Gothic Book" pitchFamily="34" charset="0"/>
                          <a:ea typeface="+mn-ea"/>
                          <a:cs typeface="+mn-cs"/>
                        </a:rPr>
                        <a:t>Vježba 6.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obje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slike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slajda 5 </a:t>
                      </a:r>
                      <a:r>
                        <a:rPr kumimoji="0" lang="hr-HR" sz="2400" b="1" i="1" u="sng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istovremeno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dodati </a:t>
                      </a: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dvije animacije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: 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9280">
                <a:tc>
                  <a:txBody>
                    <a:bodyPr/>
                    <a:lstStyle/>
                    <a:p>
                      <a:pPr marL="180975" marR="0" indent="-18097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pl-PL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Animacija 1.</a:t>
                      </a:r>
                      <a:endParaRPr kumimoji="0" lang="pl-PL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Efekt: </a:t>
                      </a:r>
                      <a:r>
                        <a:rPr kumimoji="0" lang="hr-HR" sz="2400" b="1" i="0" u="none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Ulaz-</a:t>
                      </a:r>
                      <a:r>
                        <a:rPr kumimoji="0" lang="hr-HR" sz="2400" b="1" i="0" u="none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Entrance</a:t>
                      </a:r>
                      <a:r>
                        <a:rPr kumimoji="0" lang="hr-HR" sz="2400" b="1" i="0" u="none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hr-HR" sz="2400" b="1" i="0" u="none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Grow</a:t>
                      </a:r>
                      <a:r>
                        <a:rPr kumimoji="0" lang="hr-HR" sz="2400" b="1" i="0" u="none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r-HR" sz="2400" b="1" i="0" u="none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hr-HR" sz="2400" b="1" i="0" u="none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r-HR" sz="2400" b="1" i="0" u="none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turn</a:t>
                      </a:r>
                      <a:endParaRPr kumimoji="0" lang="hr-HR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Početak: 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Start on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click</a:t>
                      </a:r>
                      <a:endParaRPr kumimoji="0" lang="hr-HR" sz="2400" b="1" i="0" u="none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Trajanje: 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3,00</a:t>
                      </a:r>
                      <a:endParaRPr kumimoji="0" lang="hr-HR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8552">
                <a:tc>
                  <a:txBody>
                    <a:bodyPr/>
                    <a:lstStyle/>
                    <a:p>
                      <a:pPr marL="180975" marR="0" indent="-18097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pl-PL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Animacija 2.</a:t>
                      </a:r>
                      <a:endParaRPr kumimoji="0" lang="pl-PL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Efekt: 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Ulaz -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Entrance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hr-HR" sz="2400" b="1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Swivel</a:t>
                      </a:r>
                      <a:endParaRPr kumimoji="0" lang="hr-HR" sz="2400" b="1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Početak: 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 prethodnim</a:t>
                      </a:r>
                      <a:endParaRPr kumimoji="0" lang="hr-HR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80975" eaLnBrk="1" hangingPunct="1">
                        <a:spcBef>
                          <a:spcPts val="6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Trajanje: </a:t>
                      </a:r>
                      <a:r>
                        <a:rPr kumimoji="0" lang="hr-HR" sz="24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4,00</a:t>
                      </a:r>
                      <a:endParaRPr kumimoji="0" lang="hr-HR" sz="24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180975" indent="0" eaLnBrk="1" hangingPunct="1"/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</a:t>
                      </a:r>
                      <a:r>
                        <a:rPr kumimoji="0" lang="hr-HR" sz="24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Preview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provjeriti zadano.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52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hr-HR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Objek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050749"/>
              </p:ext>
            </p:extLst>
          </p:nvPr>
        </p:nvGraphicFramePr>
        <p:xfrm>
          <a:off x="21315" y="0"/>
          <a:ext cx="12170685" cy="6845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Presentation" r:id="rId3" imgW="1334892" imgH="999756" progId="PowerPoint.Show.12">
                  <p:embed/>
                </p:oleObj>
              </mc:Choice>
              <mc:Fallback>
                <p:oleObj name="Presentation" r:id="rId3" imgW="1334892" imgH="999756" progId="PowerPoint.Show.12">
                  <p:embed/>
                  <p:pic>
                    <p:nvPicPr>
                      <p:cNvPr id="6" name="Objekt 5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315" y="0"/>
                        <a:ext cx="12170685" cy="6845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>
            <a:normAutofit/>
          </a:bodyPr>
          <a:lstStyle/>
          <a:p>
            <a:r>
              <a:rPr lang="hr-HR" dirty="0"/>
              <a:t>Preslikavanje animacije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0BC536-49BF-40F9-AF4D-73BDAA00AA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0305" b="58370"/>
          <a:stretch/>
        </p:blipFill>
        <p:spPr>
          <a:xfrm>
            <a:off x="1316621" y="2093789"/>
            <a:ext cx="2896569" cy="1389778"/>
          </a:xfrm>
          <a:prstGeom prst="rect">
            <a:avLst/>
          </a:prstGeom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490977" y="2057400"/>
            <a:ext cx="6524894" cy="4038600"/>
          </a:xfrm>
        </p:spPr>
        <p:txBody>
          <a:bodyPr>
            <a:normAutofit/>
          </a:bodyPr>
          <a:lstStyle/>
          <a:p>
            <a:r>
              <a:rPr lang="hr-HR" sz="2800" dirty="0">
                <a:latin typeface="+mj-lt"/>
              </a:rPr>
              <a:t>Ako smo zadovoljni animacijom postavljenom na neki objekt i želimo je primijeniti na drugi objekt, potrebno je kliknuti na izvorni, odabrati  naredbu </a:t>
            </a:r>
            <a:r>
              <a:rPr lang="hr-HR" sz="2800" b="1" i="1" dirty="0" err="1">
                <a:latin typeface="+mj-lt"/>
              </a:rPr>
              <a:t>Animation</a:t>
            </a:r>
            <a:r>
              <a:rPr lang="hr-HR" sz="2800" b="1" i="1" dirty="0">
                <a:latin typeface="+mj-lt"/>
              </a:rPr>
              <a:t> </a:t>
            </a:r>
            <a:r>
              <a:rPr lang="hr-HR" sz="2800" b="1" i="1" dirty="0" err="1">
                <a:latin typeface="+mj-lt"/>
              </a:rPr>
              <a:t>Painter</a:t>
            </a:r>
            <a:r>
              <a:rPr lang="hr-HR" sz="2800" dirty="0">
                <a:latin typeface="+mj-lt"/>
              </a:rPr>
              <a:t>, a potom kliknuti na odredišni objekt.</a:t>
            </a:r>
          </a:p>
        </p:txBody>
      </p:sp>
    </p:spTree>
    <p:extLst>
      <p:ext uri="{BB962C8B-B14F-4D97-AF65-F5344CB8AC3E}">
        <p14:creationId xmlns:p14="http://schemas.microsoft.com/office/powerpoint/2010/main" val="28535630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err="1"/>
              <a:t>Preslikač</a:t>
            </a:r>
            <a:r>
              <a:rPr lang="hr-HR" dirty="0"/>
              <a:t> animacije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687006"/>
              </p:ext>
            </p:extLst>
          </p:nvPr>
        </p:nvGraphicFramePr>
        <p:xfrm>
          <a:off x="911424" y="1700808"/>
          <a:ext cx="9601067" cy="259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1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45033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7.</a:t>
                      </a: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175">
                <a:tc>
                  <a:txBody>
                    <a:bodyPr/>
                    <a:lstStyle/>
                    <a:p>
                      <a:pPr marL="180975" indent="0" eaLnBrk="1" hangingPunct="1"/>
                      <a:r>
                        <a:rPr kumimoji="0" lang="hr-HR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Animaciju zadanu na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slike slajda 5 </a:t>
                      </a:r>
                      <a:r>
                        <a:rPr kumimoji="0" lang="hr-HR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preslikati na sliku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slajda 7.</a:t>
                      </a: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180975" indent="0" eaLnBrk="1" hangingPunct="1"/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</a:t>
                      </a:r>
                      <a:r>
                        <a:rPr kumimoji="0" lang="hr-HR" sz="24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Preview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provjeriti zadano.</a:t>
                      </a:r>
                    </a:p>
                  </a:txBody>
                  <a:tcPr marL="121920" marR="24000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6950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graphicFrame>
        <p:nvGraphicFramePr>
          <p:cNvPr id="7" name="Rezervirano mjesto sadržaja 6">
            <a:hlinkClick r:id="" action="ppaction://ole?verb=0"/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754818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Presentation" r:id="rId3" imgW="3238642" imgH="2429367" progId="PowerPoint.Show.12">
                  <p:embed/>
                </p:oleObj>
              </mc:Choice>
              <mc:Fallback>
                <p:oleObj name="Presentation" r:id="rId3" imgW="3238642" imgH="2429367" progId="PowerPoint.Show.12">
                  <p:embed/>
                  <p:pic>
                    <p:nvPicPr>
                      <p:cNvPr id="7" name="Rezervirano mjesto sadržaja 6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1921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7FD6F51-47B9-4858-940D-1E60B40181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208" y="1645851"/>
            <a:ext cx="4891088" cy="274891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Animacijsko okno - Mogućnosti efekta</a:t>
            </a:r>
          </a:p>
        </p:txBody>
      </p:sp>
      <p:sp>
        <p:nvSpPr>
          <p:cNvPr id="6" name="Rezervirano mjesto sadržaja 2"/>
          <p:cNvSpPr>
            <a:spLocks noGrp="1"/>
          </p:cNvSpPr>
          <p:nvPr>
            <p:ph idx="1"/>
          </p:nvPr>
        </p:nvSpPr>
        <p:spPr>
          <a:xfrm>
            <a:off x="1143000" y="2057400"/>
            <a:ext cx="5422902" cy="4038600"/>
          </a:xfrm>
        </p:spPr>
        <p:txBody>
          <a:bodyPr/>
          <a:lstStyle/>
          <a:p>
            <a:pPr eaLnBrk="1" hangingPunct="1">
              <a:buClr>
                <a:srgbClr val="525B7E"/>
              </a:buClr>
            </a:pPr>
            <a:r>
              <a:rPr lang="hr-HR" sz="3733" dirty="0">
                <a:solidFill>
                  <a:schemeClr val="accent3"/>
                </a:solidFill>
                <a:latin typeface="+mj-lt"/>
              </a:rPr>
              <a:t>Postavke animiranog objekta moguće je podešavati i iz </a:t>
            </a:r>
            <a:r>
              <a:rPr lang="hr-HR" sz="3733" b="1" i="1" dirty="0">
                <a:solidFill>
                  <a:schemeClr val="accent3"/>
                </a:solidFill>
                <a:latin typeface="+mj-lt"/>
              </a:rPr>
              <a:t>Animacijskog okna</a:t>
            </a:r>
            <a:r>
              <a:rPr lang="hr-HR" sz="3733" dirty="0">
                <a:solidFill>
                  <a:schemeClr val="accent3"/>
                </a:solidFill>
                <a:latin typeface="+mj-lt"/>
              </a:rPr>
              <a:t>.</a:t>
            </a: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 rot="5400000">
            <a:off x="9362704" y="2711085"/>
            <a:ext cx="2228997" cy="1702390"/>
          </a:xfrm>
          <a:prstGeom prst="roundRect">
            <a:avLst>
              <a:gd name="adj" fmla="val 1019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 sz="2400"/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 rot="5400000">
            <a:off x="10536434" y="3727625"/>
            <a:ext cx="276228" cy="1092200"/>
          </a:xfrm>
          <a:prstGeom prst="roundRect">
            <a:avLst>
              <a:gd name="adj" fmla="val 1019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 sz="2400"/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8592278" y="5301209"/>
            <a:ext cx="3072341" cy="1063400"/>
          </a:xfrm>
          <a:prstGeom prst="wedgeRectCallout">
            <a:avLst>
              <a:gd name="adj1" fmla="val 10072"/>
              <a:gd name="adj2" fmla="val -139026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Odabrani efekt lako je </a:t>
            </a:r>
            <a:r>
              <a:rPr lang="hr-HR" altLang="zh-CN" sz="2933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ukloniti</a:t>
            </a: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 rot="5400000">
            <a:off x="10503902" y="3265335"/>
            <a:ext cx="276228" cy="1027136"/>
          </a:xfrm>
          <a:prstGeom prst="roundRect">
            <a:avLst>
              <a:gd name="adj" fmla="val 1019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 sz="2400"/>
          </a:p>
        </p:txBody>
      </p:sp>
    </p:spTree>
    <p:extLst>
      <p:ext uri="{BB962C8B-B14F-4D97-AF65-F5344CB8AC3E}">
        <p14:creationId xmlns:p14="http://schemas.microsoft.com/office/powerpoint/2010/main" val="2549701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0">
            <a:extLst>
              <a:ext uri="{FF2B5EF4-FFF2-40B4-BE49-F238E27FC236}">
                <a16:creationId xmlns:a16="http://schemas.microsoft.com/office/drawing/2014/main" id="{9ECCD743-E5A0-429C-B422-8C02CD222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6D30964D-A3EC-4111-8BF7-383360089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1" name="Straight Connector 14">
            <a:extLst>
              <a:ext uri="{FF2B5EF4-FFF2-40B4-BE49-F238E27FC236}">
                <a16:creationId xmlns:a16="http://schemas.microsoft.com/office/drawing/2014/main" id="{2AD5F002-7984-4D12-818E-C9D041054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A62E6B9D-7061-462E-8947-2825B75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BCBE66D-4E28-4F31-90A0-960C40C59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2996" y="532263"/>
            <a:ext cx="9892751" cy="3684895"/>
          </a:xfrm>
          <a:noFill/>
          <a:ln w="12700" cmpd="sng">
            <a:noFill/>
          </a:ln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</a:pPr>
            <a:r>
              <a:rPr kumimoji="0" lang="en-US" sz="4800" b="1" i="0" u="none" strike="noStrike" kern="1200" cap="all" spc="0" normalizeH="0" baseline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Animacijsko okno - Mogućnosti efekta</a:t>
            </a:r>
          </a:p>
        </p:txBody>
      </p:sp>
      <p:sp>
        <p:nvSpPr>
          <p:cNvPr id="6" name="Rezervirano mjesto sadržaja 2"/>
          <p:cNvSpPr>
            <a:spLocks noGrp="1"/>
          </p:cNvSpPr>
          <p:nvPr>
            <p:ph idx="1"/>
          </p:nvPr>
        </p:nvSpPr>
        <p:spPr>
          <a:xfrm>
            <a:off x="1142996" y="4217158"/>
            <a:ext cx="9892751" cy="1649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r-Latn-ME" sz="2800" dirty="0">
                <a:solidFill>
                  <a:schemeClr val="tx1"/>
                </a:solidFill>
              </a:rPr>
              <a:t>Kartica </a:t>
            </a:r>
            <a:r>
              <a:rPr lang="sr-Latn-ME" sz="2800" dirty="0" err="1">
                <a:solidFill>
                  <a:schemeClr val="tx1"/>
                </a:solidFill>
              </a:rPr>
              <a:t>Effect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6" name="Picture 1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A572F71-3AEF-47DF-8593-1B33CB8540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47"/>
          <a:stretch/>
        </p:blipFill>
        <p:spPr>
          <a:xfrm>
            <a:off x="2214123" y="712933"/>
            <a:ext cx="3514725" cy="1649339"/>
          </a:xfrm>
          <a:prstGeom prst="rect">
            <a:avLst/>
          </a:prstGeom>
        </p:spPr>
      </p:pic>
      <p:sp>
        <p:nvSpPr>
          <p:cNvPr id="22" name="AutoShape 9">
            <a:extLst>
              <a:ext uri="{FF2B5EF4-FFF2-40B4-BE49-F238E27FC236}">
                <a16:creationId xmlns:a16="http://schemas.microsoft.com/office/drawing/2014/main" id="{CB21FDB5-01D8-45E9-9B04-CE315CCE4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7346" y="673821"/>
            <a:ext cx="3264363" cy="1410641"/>
          </a:xfrm>
          <a:prstGeom prst="wedgeRectCallout">
            <a:avLst>
              <a:gd name="adj1" fmla="val -122473"/>
              <a:gd name="adj2" fmla="val -24754"/>
            </a:avLst>
          </a:prstGeom>
          <a:solidFill>
            <a:schemeClr val="bg1"/>
          </a:solidFill>
          <a:ln w="38100">
            <a:solidFill>
              <a:srgbClr val="232949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Animaciju je moguće </a:t>
            </a:r>
            <a:r>
              <a:rPr lang="hr-HR" altLang="zh-CN" sz="2933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popratiti zvukom</a:t>
            </a: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92355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50F989D-43B9-409C-AB67-55F360424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4892EF-BE30-49C0-ADF8-32A7C8831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FB293E-C84E-4A67-ABF8-FCC566F38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3BA8B382-04E5-4613-8343-3A26CDC9F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A8BF7F5-0703-4397-9E4F-1C40A27D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52050" y="4220801"/>
            <a:ext cx="421593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914165AF-7A1F-42FC-A92A-61C084A9A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16884" y="857675"/>
            <a:ext cx="4886270" cy="34377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4500" b="1" cap="all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Animacijsko okno - Mogućnosti efekta</a:t>
            </a:r>
          </a:p>
        </p:txBody>
      </p:sp>
      <p:sp>
        <p:nvSpPr>
          <p:cNvPr id="6" name="Rezervirano mjesto sadržaja 2"/>
          <p:cNvSpPr>
            <a:spLocks noGrp="1"/>
          </p:cNvSpPr>
          <p:nvPr>
            <p:ph idx="1"/>
          </p:nvPr>
        </p:nvSpPr>
        <p:spPr>
          <a:xfrm>
            <a:off x="6432074" y="4356635"/>
            <a:ext cx="4855890" cy="154342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sr-Latn-ME" dirty="0" err="1"/>
              <a:t>Timing</a:t>
            </a:r>
            <a:endParaRPr lang="en-US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B70261E3-866C-4766-B4F9-DC7CE465D5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6" b="-1"/>
          <a:stretch/>
        </p:blipFill>
        <p:spPr>
          <a:xfrm>
            <a:off x="872064" y="857675"/>
            <a:ext cx="4593715" cy="5140669"/>
          </a:xfrm>
          <a:prstGeom prst="rect">
            <a:avLst/>
          </a:prstGeom>
        </p:spPr>
      </p:pic>
      <p:sp>
        <p:nvSpPr>
          <p:cNvPr id="23" name="AutoShape 9">
            <a:extLst>
              <a:ext uri="{FF2B5EF4-FFF2-40B4-BE49-F238E27FC236}">
                <a16:creationId xmlns:a16="http://schemas.microsoft.com/office/drawing/2014/main" id="{66A3EF29-20CF-4862-8750-9BA303B73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9927" y="5186859"/>
            <a:ext cx="3175959" cy="1025253"/>
          </a:xfrm>
          <a:prstGeom prst="wedgeRectCallout">
            <a:avLst>
              <a:gd name="adj1" fmla="val -104101"/>
              <a:gd name="adj2" fmla="val -267746"/>
            </a:avLst>
          </a:prstGeom>
          <a:solidFill>
            <a:schemeClr val="bg1"/>
          </a:solidFill>
          <a:ln w="38100">
            <a:solidFill>
              <a:srgbClr val="232949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933" dirty="0" err="1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Efekat</a:t>
            </a: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 je moguće </a:t>
            </a:r>
            <a:r>
              <a:rPr lang="hr-HR" altLang="zh-CN" sz="2933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ponavljati</a:t>
            </a: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31203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>
          <a:xfrm>
            <a:off x="1143000" y="581025"/>
            <a:ext cx="9875520" cy="1356360"/>
          </a:xfrm>
        </p:spPr>
        <p:txBody>
          <a:bodyPr>
            <a:normAutofit/>
          </a:bodyPr>
          <a:lstStyle/>
          <a:p>
            <a:r>
              <a:rPr lang="hr-HR" dirty="0"/>
              <a:t>Animacija popraćena zvukom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818167"/>
              </p:ext>
            </p:extLst>
          </p:nvPr>
        </p:nvGraphicFramePr>
        <p:xfrm>
          <a:off x="815413" y="1484785"/>
          <a:ext cx="10657184" cy="4615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5033">
                <a:tc gridSpan="2"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8.</a:t>
                      </a:r>
                    </a:p>
                  </a:txBody>
                  <a:tcPr marR="24000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1">
                <a:tc gridSpan="2">
                  <a:txBody>
                    <a:bodyPr/>
                    <a:lstStyle/>
                    <a:p>
                      <a:pPr marL="180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sliku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slajda 6 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dodati animaciju: </a:t>
                      </a:r>
                    </a:p>
                  </a:txBody>
                  <a:tcPr marR="240000" marT="0" marB="0" anchor="ctr"/>
                </a:tc>
                <a:tc hMerge="1">
                  <a:txBody>
                    <a:bodyPr/>
                    <a:lstStyle/>
                    <a:p>
                      <a:pPr marL="523875" indent="-342900" eaLnBrk="1" hangingPunct="1">
                        <a:spcBef>
                          <a:spcPts val="1800"/>
                        </a:spcBef>
                        <a:buFont typeface="Arial" pitchFamily="34" charset="0"/>
                        <a:buChar char="•"/>
                      </a:pPr>
                      <a:endParaRPr lang="hr-HR" sz="2400" dirty="0"/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Efekt: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Ulaz- </a:t>
                      </a: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Entrance</a:t>
                      </a: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Bounce</a:t>
                      </a: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Početak: 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mouse</a:t>
                      </a: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r-HR" sz="2400" b="1" i="1" kern="1200" dirty="0" err="1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click</a:t>
                      </a: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Trajanje: 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b="1" i="1" dirty="0">
                          <a:solidFill>
                            <a:srgbClr val="1A1D28"/>
                          </a:solidFill>
                        </a:rPr>
                        <a:t>2,00</a:t>
                      </a: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351"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Zvuk: </a:t>
                      </a:r>
                    </a:p>
                  </a:txBody>
                  <a:tcPr marR="240000" marT="0" marB="0" anchor="ctr"/>
                </a:tc>
                <a:tc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b="1" i="1" dirty="0">
                          <a:solidFill>
                            <a:srgbClr val="1A1D28"/>
                          </a:solidFill>
                        </a:rPr>
                        <a:t>Bomba</a:t>
                      </a: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351">
                <a:tc gridSpan="2"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Efekt </a:t>
                      </a:r>
                      <a:r>
                        <a:rPr kumimoji="0" lang="hr-HR" sz="2400" b="1" i="1" kern="1200" dirty="0">
                          <a:solidFill>
                            <a:srgbClr val="1A1D28"/>
                          </a:solidFill>
                          <a:latin typeface="+mn-lt"/>
                          <a:ea typeface="+mn-ea"/>
                          <a:cs typeface="+mn-cs"/>
                        </a:rPr>
                        <a:t>ponoviti 2 puta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.</a:t>
                      </a: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240000" marT="0" marB="0" anchor="ctr"/>
                </a:tc>
                <a:tc hMerge="1">
                  <a:txBody>
                    <a:bodyPr/>
                    <a:lstStyle/>
                    <a:p>
                      <a:pPr marL="180975" indent="0" eaLnBrk="1" hangingPunct="1">
                        <a:spcBef>
                          <a:spcPts val="1800"/>
                        </a:spcBef>
                        <a:buFont typeface="Arial" pitchFamily="34" charset="0"/>
                        <a:buNone/>
                      </a:pPr>
                      <a:endParaRPr kumimoji="0" lang="hr-HR" sz="2400" b="1" i="1" kern="1200" dirty="0">
                        <a:solidFill>
                          <a:srgbClr val="1A1D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4000">
                <a:tc gridSpan="2">
                  <a:txBody>
                    <a:bodyPr/>
                    <a:lstStyle/>
                    <a:p>
                      <a:pPr marL="180975" indent="0" eaLnBrk="1" hangingPunct="1"/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</a:t>
                      </a:r>
                      <a:r>
                        <a:rPr kumimoji="0" lang="hr-HR" sz="24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Preview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provjeriti zadano.</a:t>
                      </a:r>
                    </a:p>
                  </a:txBody>
                  <a:tcPr marL="121920" marR="240000" anchor="ctr" horzOverflow="overflow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047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hr-HR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Objek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177175"/>
              </p:ext>
            </p:extLst>
          </p:nvPr>
        </p:nvGraphicFramePr>
        <p:xfrm>
          <a:off x="20629" y="1"/>
          <a:ext cx="12171371" cy="6845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Presentation" r:id="rId3" imgW="3259871" imgH="2443048" progId="PowerPoint.Show.12">
                  <p:embed/>
                </p:oleObj>
              </mc:Choice>
              <mc:Fallback>
                <p:oleObj name="Presentation" r:id="rId3" imgW="3259871" imgH="2443048" progId="PowerPoint.Show.12">
                  <p:embed/>
                  <p:pic>
                    <p:nvPicPr>
                      <p:cNvPr id="6" name="Objekt 5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29" y="1"/>
                        <a:ext cx="12171371" cy="6845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34926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9ECCD743-E5A0-429C-B422-8C02CD222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6D30964D-A3EC-4111-8BF7-383360089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AD5F002-7984-4D12-818E-C9D041054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E01631EF-15E1-48EF-9924-09DC488BD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4" name="Rectangle 83">
            <a:extLst>
              <a:ext uri="{FF2B5EF4-FFF2-40B4-BE49-F238E27FC236}">
                <a16:creationId xmlns:a16="http://schemas.microsoft.com/office/drawing/2014/main" id="{F324104A-EE89-4314-9D93-42AD78292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75900" y="637563"/>
            <a:ext cx="8640201" cy="30703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  <a:defRPr/>
            </a:pPr>
            <a:r>
              <a:rPr kumimoji="0" lang="en-US" sz="5400" b="1" i="0" u="none" strike="noStrike" kern="1200" cap="all" spc="0" normalizeH="0" baseline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Da li je više bolje?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idx="1"/>
          </p:nvPr>
        </p:nvSpPr>
        <p:spPr>
          <a:xfrm>
            <a:off x="1775899" y="3707933"/>
            <a:ext cx="8640202" cy="21538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i="1" dirty="0"/>
              <a:t>Ne </a:t>
            </a:r>
            <a:r>
              <a:rPr lang="en-US" sz="3600" b="1" i="1" dirty="0" err="1"/>
              <a:t>valja</a:t>
            </a:r>
            <a:r>
              <a:rPr lang="en-US" sz="3600" b="1" i="1" dirty="0"/>
              <a:t> </a:t>
            </a:r>
            <a:r>
              <a:rPr lang="en-US" sz="3600" b="1" i="1" dirty="0" err="1"/>
              <a:t>pretjerivati</a:t>
            </a:r>
            <a:r>
              <a:rPr lang="en-US" sz="3600" dirty="0"/>
              <a:t>! </a:t>
            </a:r>
            <a:r>
              <a:rPr lang="en-US" sz="3600" dirty="0" err="1"/>
              <a:t>Animacijski</a:t>
            </a:r>
            <a:r>
              <a:rPr lang="en-US" sz="3600" dirty="0"/>
              <a:t> </a:t>
            </a:r>
            <a:r>
              <a:rPr lang="en-US" sz="3600" dirty="0" err="1"/>
              <a:t>efekti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korisni</a:t>
            </a:r>
            <a:r>
              <a:rPr lang="en-US" sz="3600" dirty="0"/>
              <a:t>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naglašavaju</a:t>
            </a:r>
            <a:r>
              <a:rPr lang="en-US" sz="3600" dirty="0"/>
              <a:t> </a:t>
            </a:r>
            <a:r>
              <a:rPr lang="en-US" sz="3600" dirty="0" err="1"/>
              <a:t>važne</a:t>
            </a:r>
            <a:r>
              <a:rPr lang="en-US" sz="3600" dirty="0"/>
              <a:t> </a:t>
            </a:r>
            <a:r>
              <a:rPr lang="en-US" sz="3600" dirty="0" err="1"/>
              <a:t>dijelove</a:t>
            </a:r>
            <a:r>
              <a:rPr lang="en-US" sz="3600" dirty="0"/>
              <a:t> </a:t>
            </a:r>
            <a:r>
              <a:rPr lang="en-US" sz="3600" dirty="0" err="1"/>
              <a:t>slajda</a:t>
            </a:r>
            <a:r>
              <a:rPr lang="en-US" sz="36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1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Animacijsko okno – animiraj tekst</a:t>
            </a:r>
          </a:p>
        </p:txBody>
      </p:sp>
      <p:sp>
        <p:nvSpPr>
          <p:cNvPr id="6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525B7E"/>
              </a:buClr>
            </a:pPr>
            <a:r>
              <a:rPr lang="hr-HR" sz="3733" dirty="0">
                <a:solidFill>
                  <a:schemeClr val="accent3"/>
                </a:solidFill>
                <a:latin typeface="+mj-lt"/>
              </a:rPr>
              <a:t>Ako se animira tekst, animaciju je moguće postaviti:</a:t>
            </a:r>
          </a:p>
          <a:p>
            <a:pPr marL="990575" lvl="2" indent="-457189">
              <a:buClr>
                <a:srgbClr val="525B7E"/>
              </a:buClr>
            </a:pPr>
            <a:r>
              <a:rPr lang="hr-HR" sz="3733" dirty="0">
                <a:solidFill>
                  <a:schemeClr val="accent3"/>
                </a:solidFill>
                <a:latin typeface="+mj-lt"/>
              </a:rPr>
              <a:t>za </a:t>
            </a:r>
            <a:r>
              <a:rPr lang="hr-HR" sz="3733" b="1" i="1" dirty="0">
                <a:solidFill>
                  <a:schemeClr val="accent3"/>
                </a:solidFill>
                <a:latin typeface="+mj-lt"/>
              </a:rPr>
              <a:t>cijeli odlomak </a:t>
            </a:r>
            <a:r>
              <a:rPr lang="hr-HR" sz="3733" dirty="0">
                <a:solidFill>
                  <a:schemeClr val="accent3"/>
                </a:solidFill>
                <a:latin typeface="+mj-lt"/>
              </a:rPr>
              <a:t>odjednom, </a:t>
            </a:r>
          </a:p>
          <a:p>
            <a:pPr marL="990575" lvl="2" indent="-457189">
              <a:buClr>
                <a:srgbClr val="525B7E"/>
              </a:buClr>
            </a:pPr>
            <a:r>
              <a:rPr lang="hr-HR" sz="3733" dirty="0">
                <a:solidFill>
                  <a:schemeClr val="accent3"/>
                </a:solidFill>
                <a:latin typeface="+mj-lt"/>
              </a:rPr>
              <a:t>po </a:t>
            </a:r>
            <a:r>
              <a:rPr lang="hr-HR" sz="3733" b="1" i="1" dirty="0">
                <a:solidFill>
                  <a:schemeClr val="accent3"/>
                </a:solidFill>
                <a:latin typeface="+mj-lt"/>
              </a:rPr>
              <a:t>riječi</a:t>
            </a:r>
            <a:r>
              <a:rPr lang="hr-HR" sz="3733" dirty="0">
                <a:solidFill>
                  <a:schemeClr val="accent3"/>
                </a:solidFill>
                <a:latin typeface="+mj-lt"/>
              </a:rPr>
              <a:t>, </a:t>
            </a:r>
          </a:p>
          <a:p>
            <a:pPr marL="990575" lvl="2" indent="-457189">
              <a:buClr>
                <a:srgbClr val="525B7E"/>
              </a:buClr>
            </a:pPr>
            <a:r>
              <a:rPr lang="hr-HR" sz="3733" dirty="0">
                <a:solidFill>
                  <a:schemeClr val="accent3"/>
                </a:solidFill>
                <a:latin typeface="+mj-lt"/>
              </a:rPr>
              <a:t>po </a:t>
            </a:r>
            <a:r>
              <a:rPr lang="hr-HR" sz="3733" b="1" i="1" dirty="0">
                <a:solidFill>
                  <a:schemeClr val="accent3"/>
                </a:solidFill>
                <a:latin typeface="+mj-lt"/>
              </a:rPr>
              <a:t>slovu</a:t>
            </a:r>
            <a:r>
              <a:rPr lang="hr-HR" sz="3733" dirty="0">
                <a:solidFill>
                  <a:schemeClr val="accent3"/>
                </a:solidFill>
                <a:latin typeface="+mj-lt"/>
              </a:rPr>
              <a:t>.</a:t>
            </a:r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98123167-E6C6-4830-BAA8-E616115AB1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47"/>
          <a:stretch/>
        </p:blipFill>
        <p:spPr>
          <a:xfrm>
            <a:off x="6079435" y="4076700"/>
            <a:ext cx="3514725" cy="1649339"/>
          </a:xfrm>
          <a:prstGeom prst="rect">
            <a:avLst/>
          </a:prstGeom>
        </p:spPr>
      </p:pic>
      <p:sp>
        <p:nvSpPr>
          <p:cNvPr id="8" name="AutoShape 5"/>
          <p:cNvSpPr>
            <a:spLocks noChangeArrowheads="1"/>
          </p:cNvSpPr>
          <p:nvPr/>
        </p:nvSpPr>
        <p:spPr bwMode="auto">
          <a:xfrm rot="5400000">
            <a:off x="7496339" y="3533943"/>
            <a:ext cx="203777" cy="2627085"/>
          </a:xfrm>
          <a:prstGeom prst="roundRect">
            <a:avLst>
              <a:gd name="adj" fmla="val 6932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 sz="2400"/>
          </a:p>
        </p:txBody>
      </p:sp>
    </p:spTree>
    <p:extLst>
      <p:ext uri="{BB962C8B-B14F-4D97-AF65-F5344CB8AC3E}">
        <p14:creationId xmlns:p14="http://schemas.microsoft.com/office/powerpoint/2010/main" val="23255985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 sz="3200"/>
              <a:t>Kretanje po putanji</a:t>
            </a:r>
          </a:p>
        </p:txBody>
      </p:sp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39BD32C0-6B03-4D63-983B-CE319891EC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460" y="857675"/>
            <a:ext cx="4870783" cy="5140669"/>
          </a:xfrm>
          <a:prstGeom prst="rect">
            <a:avLst/>
          </a:prstGeom>
        </p:spPr>
      </p:pic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20DCD4CE-47F7-4532-AFF6-FE4B144068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0651789"/>
              </p:ext>
            </p:extLst>
          </p:nvPr>
        </p:nvGraphicFramePr>
        <p:xfrm>
          <a:off x="7558564" y="2057400"/>
          <a:ext cx="3912583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3339" y="188640"/>
            <a:ext cx="11905323" cy="619268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1600"/>
              </a:spcBef>
            </a:pPr>
            <a:r>
              <a:rPr lang="hr-HR" sz="2933" dirty="0">
                <a:latin typeface="Franklin Gothic Book" pitchFamily="34" charset="0"/>
              </a:rPr>
              <a:t>Putanja se prikazuje kao </a:t>
            </a:r>
            <a:r>
              <a:rPr lang="hr-HR" sz="2933" b="1" i="1" dirty="0">
                <a:latin typeface="Franklin Gothic Book" pitchFamily="34" charset="0"/>
              </a:rPr>
              <a:t>tačkasta crta </a:t>
            </a:r>
            <a:r>
              <a:rPr lang="hr-HR" sz="2933" dirty="0">
                <a:latin typeface="Franklin Gothic Book" pitchFamily="34" charset="0"/>
              </a:rPr>
              <a:t>(</a:t>
            </a:r>
            <a:r>
              <a:rPr lang="hr-HR" sz="2933" b="1" i="1" dirty="0">
                <a:latin typeface="Franklin Gothic Book" pitchFamily="34" charset="0"/>
              </a:rPr>
              <a:t>zelena</a:t>
            </a:r>
            <a:r>
              <a:rPr lang="hr-HR" sz="2933" dirty="0">
                <a:latin typeface="Franklin Gothic Book" pitchFamily="34" charset="0"/>
              </a:rPr>
              <a:t> strelica - </a:t>
            </a:r>
            <a:r>
              <a:rPr lang="hr-HR" sz="2933" b="1" i="1" dirty="0">
                <a:latin typeface="Franklin Gothic Book" pitchFamily="34" charset="0"/>
              </a:rPr>
              <a:t>početak</a:t>
            </a:r>
            <a:r>
              <a:rPr lang="hr-HR" sz="2933" dirty="0">
                <a:latin typeface="Franklin Gothic Book" pitchFamily="34" charset="0"/>
              </a:rPr>
              <a:t> puta, a </a:t>
            </a:r>
            <a:r>
              <a:rPr lang="hr-HR" sz="2933" b="1" i="1" dirty="0">
                <a:latin typeface="Franklin Gothic Book" pitchFamily="34" charset="0"/>
              </a:rPr>
              <a:t>crvena </a:t>
            </a:r>
            <a:r>
              <a:rPr lang="hr-HR" sz="2933" dirty="0">
                <a:latin typeface="Franklin Gothic Book" pitchFamily="34" charset="0"/>
              </a:rPr>
              <a:t>– </a:t>
            </a:r>
            <a:r>
              <a:rPr lang="hr-HR" sz="2933" b="1" i="1" dirty="0">
                <a:latin typeface="Franklin Gothic Book" pitchFamily="34" charset="0"/>
              </a:rPr>
              <a:t>kraj</a:t>
            </a:r>
            <a:r>
              <a:rPr lang="hr-HR" sz="2933" dirty="0">
                <a:latin typeface="Franklin Gothic Book" pitchFamily="34" charset="0"/>
              </a:rPr>
              <a:t> puta). </a:t>
            </a:r>
          </a:p>
          <a:p>
            <a:pPr>
              <a:lnSpc>
                <a:spcPct val="110000"/>
              </a:lnSpc>
              <a:spcBef>
                <a:spcPts val="1600"/>
              </a:spcBef>
            </a:pPr>
            <a:r>
              <a:rPr lang="hr-HR" sz="2933" dirty="0">
                <a:latin typeface="Franklin Gothic Book" pitchFamily="34" charset="0"/>
              </a:rPr>
              <a:t>Putanja </a:t>
            </a:r>
            <a:r>
              <a:rPr lang="hr-HR" sz="2933" b="1" i="1" dirty="0">
                <a:latin typeface="Franklin Gothic Book" pitchFamily="34" charset="0"/>
              </a:rPr>
              <a:t>povezanih ravnih crta </a:t>
            </a:r>
            <a:r>
              <a:rPr lang="hr-HR" sz="2933" dirty="0">
                <a:latin typeface="Franklin Gothic Book" pitchFamily="34" charset="0"/>
              </a:rPr>
              <a:t>- kliknuti na mjesto koje će biti početak putanje, a potom kliknuti na mjesto koje će biti kraj (postupak po potrebi ponavljati). Konačna završna tačka - </a:t>
            </a:r>
            <a:r>
              <a:rPr lang="hr-HR" sz="2933" b="1" i="1" dirty="0">
                <a:latin typeface="Franklin Gothic Book" pitchFamily="34" charset="0"/>
              </a:rPr>
              <a:t>dvoklik</a:t>
            </a:r>
            <a:r>
              <a:rPr lang="hr-HR" sz="2933" dirty="0">
                <a:latin typeface="Franklin Gothic Book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1600"/>
              </a:spcBef>
            </a:pPr>
            <a:r>
              <a:rPr lang="hr-HR" sz="2933" b="1" i="1" dirty="0">
                <a:latin typeface="Franklin Gothic Book" pitchFamily="34" charset="0"/>
              </a:rPr>
              <a:t>Nepravilna putanja </a:t>
            </a:r>
            <a:r>
              <a:rPr lang="hr-HR" sz="2933" dirty="0">
                <a:latin typeface="Franklin Gothic Book" pitchFamily="34" charset="0"/>
              </a:rPr>
              <a:t>- uz pritisnutu lijevu tipku miša "nacrtati" putanju (završna tačka - dvoklik).</a:t>
            </a:r>
          </a:p>
          <a:p>
            <a:pPr>
              <a:lnSpc>
                <a:spcPct val="110000"/>
              </a:lnSpc>
              <a:spcBef>
                <a:spcPts val="1600"/>
              </a:spcBef>
            </a:pPr>
            <a:r>
              <a:rPr lang="hr-HR" sz="2933" dirty="0">
                <a:latin typeface="Franklin Gothic Book" pitchFamily="34" charset="0"/>
              </a:rPr>
              <a:t>Putanju je </a:t>
            </a:r>
            <a:r>
              <a:rPr lang="hr-HR" sz="2933" b="1" i="1" dirty="0">
                <a:latin typeface="Franklin Gothic Book" pitchFamily="34" charset="0"/>
              </a:rPr>
              <a:t>moguće premjestiti</a:t>
            </a:r>
            <a:r>
              <a:rPr lang="hr-HR" sz="2933" dirty="0">
                <a:latin typeface="Franklin Gothic Book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1600"/>
              </a:spcBef>
            </a:pPr>
            <a:r>
              <a:rPr lang="hr-HR" sz="2933" b="1" i="1" dirty="0">
                <a:latin typeface="Franklin Gothic Book" pitchFamily="34" charset="0"/>
              </a:rPr>
              <a:t>Oblici </a:t>
            </a:r>
            <a:r>
              <a:rPr lang="hr-HR" sz="2933" dirty="0">
                <a:latin typeface="Franklin Gothic Book" pitchFamily="34" charset="0"/>
              </a:rPr>
              <a:t>i </a:t>
            </a:r>
            <a:r>
              <a:rPr lang="hr-HR" sz="2933" b="1" i="1" dirty="0">
                <a:latin typeface="Franklin Gothic Book" pitchFamily="34" charset="0"/>
              </a:rPr>
              <a:t>Petlje zatvorene su putanje</a:t>
            </a:r>
            <a:r>
              <a:rPr lang="hr-HR" sz="2933" dirty="0">
                <a:latin typeface="Franklin Gothic Book" pitchFamily="34" charset="0"/>
              </a:rPr>
              <a:t>, objekt se vraća na početnu tačku. Vraćamo ga tako da kliknemo desnom tipkom miša na putanju, pa odaberemo </a:t>
            </a:r>
            <a:r>
              <a:rPr lang="hr-HR" sz="2933" b="1" i="1" dirty="0">
                <a:latin typeface="Franklin Gothic Book" pitchFamily="34" charset="0"/>
              </a:rPr>
              <a:t>Zatvori put</a:t>
            </a:r>
            <a:r>
              <a:rPr lang="hr-HR" sz="2933" dirty="0">
                <a:latin typeface="Franklin Gothic Book" pitchFamily="34" charset="0"/>
              </a:rPr>
              <a:t>. </a:t>
            </a:r>
          </a:p>
          <a:p>
            <a:pPr algn="just">
              <a:lnSpc>
                <a:spcPct val="110000"/>
              </a:lnSpc>
              <a:spcBef>
                <a:spcPts val="1600"/>
              </a:spcBef>
            </a:pPr>
            <a:r>
              <a:rPr lang="hr-HR" sz="2933" dirty="0">
                <a:latin typeface="Franklin Gothic Book" pitchFamily="34" charset="0"/>
              </a:rPr>
              <a:t>Za </a:t>
            </a:r>
            <a:r>
              <a:rPr lang="hr-HR" sz="2933" b="1" i="1" dirty="0">
                <a:latin typeface="Franklin Gothic Book" pitchFamily="34" charset="0"/>
              </a:rPr>
              <a:t>promjenu oblika putanje</a:t>
            </a:r>
            <a:r>
              <a:rPr lang="hr-HR" sz="2933" dirty="0">
                <a:latin typeface="Franklin Gothic Book" pitchFamily="34" charset="0"/>
              </a:rPr>
              <a:t>, kliknuti desnom tipkom miša na putanju, pa odabrati </a:t>
            </a:r>
            <a:r>
              <a:rPr lang="hr-HR" sz="2933" b="1" i="1" dirty="0">
                <a:latin typeface="Franklin Gothic Book" pitchFamily="34" charset="0"/>
              </a:rPr>
              <a:t>Uredi tačke</a:t>
            </a:r>
            <a:r>
              <a:rPr lang="hr-HR" sz="2933" dirty="0">
                <a:latin typeface="Franklin Gothic Book" pitchFamily="34" charset="0"/>
              </a:rPr>
              <a:t>. Na putanji će se pojaviti kvadratne crne ručice  koje je moguće pomjerati. </a:t>
            </a:r>
          </a:p>
          <a:p>
            <a:pPr>
              <a:lnSpc>
                <a:spcPct val="110000"/>
              </a:lnSpc>
              <a:spcBef>
                <a:spcPts val="1600"/>
              </a:spcBef>
            </a:pPr>
            <a:endParaRPr lang="hr-HR" sz="2667" dirty="0"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697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Putevi kretanja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431021"/>
              </p:ext>
            </p:extLst>
          </p:nvPr>
        </p:nvGraphicFramePr>
        <p:xfrm>
          <a:off x="911424" y="1700808"/>
          <a:ext cx="10369152" cy="331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69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45033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9.</a:t>
                      </a: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175">
                <a:tc>
                  <a:txBody>
                    <a:bodyPr/>
                    <a:lstStyle/>
                    <a:p>
                      <a:pPr marL="180975" indent="0" eaLnBrk="1" hangingPunct="1">
                        <a:lnSpc>
                          <a:spcPct val="130000"/>
                        </a:lnSpc>
                      </a:pPr>
                      <a:r>
                        <a:rPr kumimoji="0" lang="hr-HR" sz="2400" kern="1200" spc="12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Na isječke crteža </a:t>
                      </a:r>
                      <a:r>
                        <a:rPr kumimoji="0" lang="hr-HR" sz="2400" b="1" i="1" kern="1200" spc="12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slajda 9</a:t>
                      </a:r>
                      <a:r>
                        <a:rPr kumimoji="0" lang="hr-HR" sz="2400" kern="1200" spc="12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dodavati animacije vrste: </a:t>
                      </a:r>
                      <a:r>
                        <a:rPr kumimoji="0" lang="hr-HR" sz="2400" kern="1200" spc="12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Motion</a:t>
                      </a:r>
                      <a:r>
                        <a:rPr kumimoji="0" lang="hr-HR" sz="2400" kern="1200" spc="12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r-HR" sz="2400" kern="1200" spc="12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path</a:t>
                      </a:r>
                      <a:r>
                        <a:rPr kumimoji="0" lang="hr-HR" sz="2400" b="1" i="1" kern="1200" spc="12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kumimoji="0" lang="hr-HR" sz="2400" kern="1200" spc="12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zbog istraživanja mogućnosti. </a:t>
                      </a: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180975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hr-HR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Mijenjati položaj i veličinu putanja.</a:t>
                      </a:r>
                    </a:p>
                  </a:txBody>
                  <a:tcPr marL="121920" marR="24000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180975" indent="0" eaLnBrk="1" hangingPunct="1"/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</a:t>
                      </a:r>
                      <a:r>
                        <a:rPr kumimoji="0" lang="hr-HR" sz="24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Preview</a:t>
                      </a:r>
                      <a:r>
                        <a:rPr lang="hr-HR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provjeriti zadano.</a:t>
                      </a:r>
                    </a:p>
                  </a:txBody>
                  <a:tcPr marL="121920" marR="24000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8013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hr-HR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Objek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977679"/>
              </p:ext>
            </p:extLst>
          </p:nvPr>
        </p:nvGraphicFramePr>
        <p:xfrm>
          <a:off x="0" y="0"/>
          <a:ext cx="12193411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Presentation" r:id="rId3" imgW="1574165" imgH="1181202" progId="PowerPoint.Show.12">
                  <p:embed/>
                </p:oleObj>
              </mc:Choice>
              <mc:Fallback>
                <p:oleObj name="Presentation" r:id="rId3" imgW="1574165" imgH="1181202" progId="PowerPoint.Show.12">
                  <p:embed/>
                  <p:pic>
                    <p:nvPicPr>
                      <p:cNvPr id="3" name="Objekt 2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3411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5E64E4-3A72-471D-BF8E-14BFBF23D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3220CC-5433-4C6A-B73B-A5A26080B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DFFD5E-66DE-44F1-A5DE-5EFD4C486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AAEC4B1-E477-4C40-B710-F047148AD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3314BDD-A5CD-46C2-8275-CF7C1510A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10264" y="4405863"/>
            <a:ext cx="276307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E535155E-228E-49DE-905E-B6BBCA807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6D28CF-102A-4407-AC66-9FDCA202F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5098" y="857675"/>
            <a:ext cx="3433406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5400" b="1" cap="all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HVALA NA PAŽNJI</a:t>
            </a:r>
          </a:p>
        </p:txBody>
      </p:sp>
      <p:pic>
        <p:nvPicPr>
          <p:cNvPr id="6" name="Graphic 5" descr="Smiling Face with No Fill">
            <a:extLst>
              <a:ext uri="{FF2B5EF4-FFF2-40B4-BE49-F238E27FC236}">
                <a16:creationId xmlns:a16="http://schemas.microsoft.com/office/drawing/2014/main" id="{016F045C-ACB6-4150-950C-44F2858F8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4517" y="857675"/>
            <a:ext cx="5140669" cy="5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238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C67B137-15B0-4AF6-94A8-AC00BA8D7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699F27B-22F2-45E1-BFB8-2B1FF14A9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3467" y="643466"/>
            <a:ext cx="3602736" cy="5269651"/>
          </a:xfrm>
        </p:spPr>
        <p:txBody>
          <a:bodyPr>
            <a:normAutofit/>
          </a:bodyPr>
          <a:lstStyle/>
          <a:p>
            <a:pPr algn="ctr"/>
            <a:r>
              <a:rPr lang="hr-HR" sz="3200"/>
              <a:t>Dodavanje animacija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33ABDA7-FF8C-4E26-8C7D-47E0AE54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265557"/>
            <a:ext cx="7031" cy="39319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65182" y="643466"/>
            <a:ext cx="6173333" cy="5269650"/>
          </a:xfrm>
        </p:spPr>
        <p:txBody>
          <a:bodyPr anchor="ctr">
            <a:normAutofit/>
          </a:bodyPr>
          <a:lstStyle/>
          <a:p>
            <a:r>
              <a:rPr lang="hr-HR" sz="2000" dirty="0">
                <a:solidFill>
                  <a:schemeClr val="tx2"/>
                </a:solidFill>
                <a:latin typeface="+mj-lt"/>
              </a:rPr>
              <a:t>Kontekstna kartica </a:t>
            </a:r>
            <a:r>
              <a:rPr lang="hr-HR" sz="2000" b="1" i="1" dirty="0" err="1">
                <a:solidFill>
                  <a:schemeClr val="tx2"/>
                </a:solidFill>
                <a:latin typeface="+mj-lt"/>
              </a:rPr>
              <a:t>Animations</a:t>
            </a:r>
            <a:r>
              <a:rPr lang="hr-HR" sz="2000" dirty="0">
                <a:solidFill>
                  <a:schemeClr val="tx2"/>
                </a:solidFill>
                <a:latin typeface="+mj-lt"/>
              </a:rPr>
              <a:t> nudi niz alata za dodavanje i oblikovanje animacija.</a:t>
            </a:r>
          </a:p>
          <a:p>
            <a:endParaRPr lang="hr-HR" sz="2000" dirty="0">
              <a:solidFill>
                <a:schemeClr val="tx2"/>
              </a:solidFill>
              <a:latin typeface="+mj-lt"/>
            </a:endParaRPr>
          </a:p>
          <a:p>
            <a:endParaRPr lang="hr-HR" sz="2000" dirty="0">
              <a:solidFill>
                <a:schemeClr val="tx2"/>
              </a:solidFill>
              <a:latin typeface="+mj-lt"/>
            </a:endParaRPr>
          </a:p>
          <a:p>
            <a:r>
              <a:rPr lang="hr-HR" sz="2000" dirty="0">
                <a:solidFill>
                  <a:schemeClr val="tx2"/>
                </a:solidFill>
                <a:latin typeface="+mj-lt"/>
              </a:rPr>
              <a:t>Animacija se dodaje tako da se </a:t>
            </a:r>
            <a:r>
              <a:rPr lang="hr-HR" sz="2000" b="1" i="1" dirty="0">
                <a:solidFill>
                  <a:schemeClr val="tx2"/>
                </a:solidFill>
                <a:latin typeface="+mj-lt"/>
              </a:rPr>
              <a:t>po odabiru teksta ili nekog drugog objekta </a:t>
            </a:r>
            <a:r>
              <a:rPr lang="hr-HR" sz="2000" dirty="0">
                <a:solidFill>
                  <a:schemeClr val="tx2"/>
                </a:solidFill>
                <a:latin typeface="+mj-lt"/>
              </a:rPr>
              <a:t>odabere </a:t>
            </a:r>
            <a:r>
              <a:rPr lang="hr-HR" sz="2000" b="1" i="1" dirty="0">
                <a:solidFill>
                  <a:schemeClr val="tx2"/>
                </a:solidFill>
                <a:latin typeface="+mj-lt"/>
              </a:rPr>
              <a:t>željeni efekt</a:t>
            </a:r>
            <a:r>
              <a:rPr lang="hr-HR" sz="2000" dirty="0">
                <a:solidFill>
                  <a:schemeClr val="tx2"/>
                </a:solidFill>
                <a:latin typeface="+mj-lt"/>
              </a:rPr>
              <a:t>.</a:t>
            </a:r>
          </a:p>
          <a:p>
            <a:endParaRPr lang="hr-HR" sz="20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EC46FF88-D4B2-4568-8230-C8637F8F2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218" y="5441317"/>
            <a:ext cx="8864183" cy="847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9143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4127" r="51334" b="46219"/>
          <a:stretch/>
        </p:blipFill>
        <p:spPr bwMode="auto">
          <a:xfrm>
            <a:off x="1199456" y="1988841"/>
            <a:ext cx="7200800" cy="4372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hr-HR" dirty="0" err="1">
                <a:solidFill>
                  <a:schemeClr val="accent1">
                    <a:lumMod val="75000"/>
                  </a:schemeClr>
                </a:solidFill>
              </a:rPr>
              <a:t>fekti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</a:rPr>
              <a:t> animacije</a:t>
            </a:r>
            <a:endParaRPr lang="hr-HR" dirty="0"/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5595607" y="836712"/>
            <a:ext cx="4608512" cy="1152128"/>
          </a:xfrm>
          <a:prstGeom prst="wedgeRectCallout">
            <a:avLst>
              <a:gd name="adj1" fmla="val -119093"/>
              <a:gd name="adj2" fmla="val 102368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altLang="zh-CN" sz="2933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Za uklanjanje </a:t>
            </a: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prethodno postavljene animacije.</a:t>
            </a:r>
          </a:p>
        </p:txBody>
      </p:sp>
    </p:spTree>
    <p:extLst>
      <p:ext uri="{BB962C8B-B14F-4D97-AF65-F5344CB8AC3E}">
        <p14:creationId xmlns:p14="http://schemas.microsoft.com/office/powerpoint/2010/main" val="19435255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Dodavanje animacije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127320"/>
              </p:ext>
            </p:extLst>
          </p:nvPr>
        </p:nvGraphicFramePr>
        <p:xfrm>
          <a:off x="911424" y="1700808"/>
          <a:ext cx="10561173" cy="4212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1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22412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</a:t>
                      </a:r>
                      <a:r>
                        <a:rPr lang="en-US" sz="2800" dirty="0">
                          <a:latin typeface="Franklin Gothic Book" pitchFamily="34" charset="0"/>
                        </a:rPr>
                        <a:t>1</a:t>
                      </a:r>
                      <a:r>
                        <a:rPr lang="hr-HR" sz="2800" dirty="0"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3932">
                <a:tc>
                  <a:txBody>
                    <a:bodyPr/>
                    <a:lstStyle/>
                    <a:p>
                      <a:pPr marL="180975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/>
                        <a:t>Na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slajdu 2</a:t>
                      </a:r>
                      <a:r>
                        <a:rPr lang="hr-HR" sz="2400" dirty="0"/>
                        <a:t> kliknuti na okvir </a:t>
                      </a:r>
                      <a:r>
                        <a:rPr lang="hr-HR" sz="2400" dirty="0" err="1"/>
                        <a:t>rezervisanog</a:t>
                      </a:r>
                      <a:r>
                        <a:rPr lang="hr-HR" sz="2400" dirty="0"/>
                        <a:t> mjesta, </a:t>
                      </a:r>
                      <a:br>
                        <a:rPr lang="hr-HR" sz="2400" dirty="0"/>
                      </a:br>
                      <a:r>
                        <a:rPr lang="hr-HR" sz="2400" dirty="0"/>
                        <a:t>crta će postati puna. Na tako odabrane stavke </a:t>
                      </a:r>
                      <a:br>
                        <a:rPr lang="hr-HR" sz="2400" dirty="0"/>
                      </a:br>
                      <a:r>
                        <a:rPr lang="hr-HR" sz="2400" dirty="0"/>
                        <a:t>teksta dodati animaciju: </a:t>
                      </a:r>
                    </a:p>
                    <a:p>
                      <a:pPr marL="523875" indent="-342900" eaLnBrk="1" hangingPunct="1">
                        <a:spcBef>
                          <a:spcPts val="1800"/>
                        </a:spcBef>
                        <a:buFont typeface="Arial" pitchFamily="34" charset="0"/>
                        <a:buChar char="•"/>
                      </a:pPr>
                      <a:r>
                        <a:rPr kumimoji="0" lang="hr-HR" sz="2400" b="1" i="1" kern="1200" dirty="0" err="1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Entrance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kumimoji="0" lang="hr-HR" sz="2400" b="1" i="1" kern="1200" dirty="0" err="1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Float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hr-HR" sz="2400" b="1" i="1" kern="1200" dirty="0" err="1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in</a:t>
                      </a:r>
                      <a:r>
                        <a:rPr lang="hr-HR" sz="2400" dirty="0"/>
                        <a:t>.</a:t>
                      </a:r>
                    </a:p>
                  </a:txBody>
                  <a:tcPr marR="2400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6000">
                <a:tc>
                  <a:txBody>
                    <a:bodyPr/>
                    <a:lstStyle/>
                    <a:p>
                      <a:pPr marL="180975" indent="0" eaLnBrk="1" hangingPunct="1"/>
                      <a:r>
                        <a:rPr lang="hr-HR" sz="2400" dirty="0"/>
                        <a:t>Dugmetom </a:t>
                      </a:r>
                      <a:r>
                        <a:rPr kumimoji="0" lang="hr-HR" sz="2400" b="1" i="1" kern="1200" dirty="0" err="1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Preview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hr-HR" sz="2400" b="0" i="0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možemo</a:t>
                      </a:r>
                      <a:r>
                        <a:rPr lang="hr-HR" sz="2400" dirty="0"/>
                        <a:t> provjeriti zadano (stavke se pojavljuju na klik mišem).</a:t>
                      </a:r>
                    </a:p>
                  </a:txBody>
                  <a:tcPr marL="121920" marR="24000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E237B16-67CA-4542-8A4D-108AA5111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864" y="3287713"/>
            <a:ext cx="1377096" cy="1235525"/>
          </a:xfrm>
          <a:prstGeom prst="rect">
            <a:avLst/>
          </a:prstGeom>
        </p:spPr>
      </p:pic>
      <p:sp>
        <p:nvSpPr>
          <p:cNvPr id="7" name="AutoShape 15"/>
          <p:cNvSpPr>
            <a:spLocks noChangeArrowheads="1"/>
          </p:cNvSpPr>
          <p:nvPr/>
        </p:nvSpPr>
        <p:spPr bwMode="auto">
          <a:xfrm>
            <a:off x="9791411" y="3287713"/>
            <a:ext cx="966720" cy="957808"/>
          </a:xfrm>
          <a:prstGeom prst="roundRect">
            <a:avLst>
              <a:gd name="adj" fmla="val 807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 sz="2400"/>
          </a:p>
        </p:txBody>
      </p:sp>
    </p:spTree>
    <p:extLst>
      <p:ext uri="{BB962C8B-B14F-4D97-AF65-F5344CB8AC3E}">
        <p14:creationId xmlns:p14="http://schemas.microsoft.com/office/powerpoint/2010/main" val="6210540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>
                <a:solidFill>
                  <a:schemeClr val="bg2"/>
                </a:solidFill>
              </a:rPr>
              <a:t>Dodavanje animacija- Animiraj</a:t>
            </a:r>
          </a:p>
        </p:txBody>
      </p:sp>
      <p:graphicFrame>
        <p:nvGraphicFramePr>
          <p:cNvPr id="2" name="Objek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6107779"/>
              </p:ext>
            </p:extLst>
          </p:nvPr>
        </p:nvGraphicFramePr>
        <p:xfrm>
          <a:off x="0" y="1"/>
          <a:ext cx="12192000" cy="6857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Presentation" r:id="rId4" imgW="1063596" imgH="797069" progId="PowerPoint.Show.12">
                  <p:embed/>
                </p:oleObj>
              </mc:Choice>
              <mc:Fallback>
                <p:oleObj name="Presentation" r:id="rId4" imgW="1063596" imgH="797069" progId="PowerPoint.Show.12">
                  <p:embed/>
                  <p:pic>
                    <p:nvPicPr>
                      <p:cNvPr id="2" name="Objek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12192000" cy="68572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150F989D-43B9-409C-AB67-55F360424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4892EF-BE30-49C0-ADF8-32A7C8831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2FB293E-C84E-4A67-ABF8-FCC566F38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3BA8B382-04E5-4613-8343-3A26CDC9F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A8BF7F5-0703-4397-9E4F-1C40A27D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52050" y="4220801"/>
            <a:ext cx="421593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914165AF-7A1F-42FC-A92A-61C084A9A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16884" y="857675"/>
            <a:ext cx="4886270" cy="34377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4500" b="1" cap="all" dirty="0" err="1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Mogućnosti</a:t>
            </a:r>
            <a:r>
              <a:rPr lang="en-US" sz="4500" b="1" cap="all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 </a:t>
            </a:r>
            <a:r>
              <a:rPr lang="en-US" sz="4500" b="1" cap="all" dirty="0" err="1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efekta</a:t>
            </a:r>
            <a:endParaRPr lang="en-US" sz="4500" b="1" cap="all" dirty="0">
              <a:ln w="15875">
                <a:solidFill>
                  <a:sysClr val="window" lastClr="FFFFFF"/>
                </a:solidFill>
              </a:ln>
              <a:solidFill>
                <a:srgbClr val="DF5327"/>
              </a:solidFill>
              <a:effectLst>
                <a:outerShdw dist="38100" dir="2700000" algn="tl" rotWithShape="0">
                  <a:srgbClr val="DF5327"/>
                </a:outerShdw>
              </a:effectLst>
              <a:ea typeface="+mn-ea"/>
              <a:cs typeface="+mn-cs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432074" y="4356635"/>
            <a:ext cx="4855890" cy="154342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dirty="0"/>
              <a:t>U </a:t>
            </a:r>
            <a:r>
              <a:rPr lang="en-US" dirty="0" err="1"/>
              <a:t>zavisnosti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n-US" dirty="0"/>
              <a:t> </a:t>
            </a:r>
            <a:r>
              <a:rPr lang="en-US" dirty="0" err="1"/>
              <a:t>odabrali</a:t>
            </a:r>
            <a:r>
              <a:rPr lang="en-US" dirty="0"/>
              <a:t>, </a:t>
            </a:r>
            <a:r>
              <a:rPr lang="en-US" dirty="0" err="1"/>
              <a:t>moguće</a:t>
            </a:r>
            <a:r>
              <a:rPr lang="en-US" dirty="0"/>
              <a:t> je </a:t>
            </a:r>
            <a:r>
              <a:rPr lang="en-US" dirty="0" err="1"/>
              <a:t>podesiti</a:t>
            </a:r>
            <a:r>
              <a:rPr lang="en-US" dirty="0"/>
              <a:t> </a:t>
            </a:r>
            <a:r>
              <a:rPr lang="en-US" b="1" i="1" dirty="0" err="1"/>
              <a:t>Mogućnosti</a:t>
            </a:r>
            <a:r>
              <a:rPr lang="en-US" b="1" i="1" dirty="0"/>
              <a:t> </a:t>
            </a:r>
            <a:r>
              <a:rPr lang="en-US" b="1" i="1" dirty="0" err="1"/>
              <a:t>efekta</a:t>
            </a:r>
            <a:r>
              <a:rPr lang="sr-Latn-ME" b="1" i="1" dirty="0"/>
              <a:t> – </a:t>
            </a:r>
            <a:r>
              <a:rPr lang="sr-Latn-ME" b="1" i="1" dirty="0" err="1"/>
              <a:t>Effect</a:t>
            </a:r>
            <a:r>
              <a:rPr lang="sr-Latn-ME" b="1" i="1" dirty="0"/>
              <a:t> </a:t>
            </a:r>
            <a:r>
              <a:rPr lang="sr-Latn-ME" b="1" i="1" dirty="0" err="1"/>
              <a:t>Options</a:t>
            </a:r>
            <a:r>
              <a:rPr lang="en-US" b="1" i="1" dirty="0"/>
              <a:t>. </a:t>
            </a:r>
          </a:p>
        </p:txBody>
      </p:sp>
      <p:pic>
        <p:nvPicPr>
          <p:cNvPr id="18" name="Picture 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A1F687-449F-44A7-91B4-2EB09C7FE5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r="4447"/>
          <a:stretch/>
        </p:blipFill>
        <p:spPr>
          <a:xfrm>
            <a:off x="872064" y="857675"/>
            <a:ext cx="4593715" cy="5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30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Podešavanje vremena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3733" dirty="0">
                <a:latin typeface="+mj-lt"/>
              </a:rPr>
              <a:t>Moguće je izvršiti podešavanja za bilo koju animaciju.</a:t>
            </a:r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>
            <a:off x="7327167" y="4599832"/>
            <a:ext cx="4616303" cy="1656184"/>
          </a:xfrm>
          <a:prstGeom prst="wedgeRectCallout">
            <a:avLst>
              <a:gd name="adj1" fmla="val -13681"/>
              <a:gd name="adj2" fmla="val -113512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altLang="zh-CN" sz="2933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Dužina trajanja </a:t>
            </a: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animacije i </a:t>
            </a:r>
            <a:r>
              <a:rPr lang="hr-HR" altLang="zh-CN" sz="2933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vrijeme nakon</a:t>
            </a: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 kojeg će se animacija pokrenuti.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16E635-E642-4113-9B09-1980CC12A3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308" t="7535" r="12308" b="78479"/>
          <a:stretch/>
        </p:blipFill>
        <p:spPr>
          <a:xfrm>
            <a:off x="2839668" y="3120102"/>
            <a:ext cx="2197038" cy="1290702"/>
          </a:xfrm>
          <a:prstGeom prst="rect">
            <a:avLst/>
          </a:prstGeom>
        </p:spPr>
      </p:pic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391887" y="4509119"/>
            <a:ext cx="6184168" cy="2167452"/>
          </a:xfrm>
          <a:prstGeom prst="wedgeRectCallout">
            <a:avLst>
              <a:gd name="adj1" fmla="val -7407"/>
              <a:gd name="adj2" fmla="val -99798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Animacija se može pokrenuti </a:t>
            </a:r>
            <a:r>
              <a:rPr lang="hr-HR" altLang="zh-CN" sz="2933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klikom miša</a:t>
            </a: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 </a:t>
            </a:r>
            <a:r>
              <a:rPr lang="hr-HR" altLang="zh-CN" sz="2933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istovremeno sa prethodnom</a:t>
            </a: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 animacijom ili </a:t>
            </a:r>
            <a:r>
              <a:rPr lang="hr-HR" altLang="zh-CN" sz="2933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po završetku prethodne</a:t>
            </a:r>
            <a:r>
              <a:rPr lang="hr-HR" altLang="zh-CN" sz="2933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 animacije.</a:t>
            </a:r>
          </a:p>
        </p:txBody>
      </p:sp>
      <p:pic>
        <p:nvPicPr>
          <p:cNvPr id="16" name="Picture 15" descr="A screenshot of a cell phone&#10;&#10;Description automatically generated">
            <a:extLst>
              <a:ext uri="{FF2B5EF4-FFF2-40B4-BE49-F238E27FC236}">
                <a16:creationId xmlns:a16="http://schemas.microsoft.com/office/drawing/2014/main" id="{0554CC16-8A97-4CA5-A62A-74D81F0E1C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4" t="1" b="60445"/>
          <a:stretch/>
        </p:blipFill>
        <p:spPr>
          <a:xfrm>
            <a:off x="8262521" y="2830530"/>
            <a:ext cx="2512120" cy="76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283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ustom 3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Basis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zvorni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861</Words>
  <Application>Microsoft Office PowerPoint</Application>
  <PresentationFormat>Widescreen</PresentationFormat>
  <Paragraphs>135</Paragraphs>
  <Slides>35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Book Antiqua</vt:lpstr>
      <vt:lpstr>Calibri</vt:lpstr>
      <vt:lpstr>Corbel</vt:lpstr>
      <vt:lpstr>Franklin Gothic Book</vt:lpstr>
      <vt:lpstr>Basis</vt:lpstr>
      <vt:lpstr>Microsoft PowerPoint Presentation</vt:lpstr>
      <vt:lpstr>Presentation</vt:lpstr>
      <vt:lpstr>Prezentacija</vt:lpstr>
      <vt:lpstr>Ms  powerpoint</vt:lpstr>
      <vt:lpstr>Dodavanje animacija</vt:lpstr>
      <vt:lpstr>Da li je više bolje?</vt:lpstr>
      <vt:lpstr>Dodavanje animacija</vt:lpstr>
      <vt:lpstr>Efekti animacije</vt:lpstr>
      <vt:lpstr>Dodavanje animacije</vt:lpstr>
      <vt:lpstr>Dodavanje animacija- Animiraj</vt:lpstr>
      <vt:lpstr>Mogućnosti efekta</vt:lpstr>
      <vt:lpstr>Podešavanje vremena</vt:lpstr>
      <vt:lpstr>Dodavanje animacije</vt:lpstr>
      <vt:lpstr>PowerPoint Presentation</vt:lpstr>
      <vt:lpstr>Dodavanje animacije</vt:lpstr>
      <vt:lpstr>PowerPoint Presentation</vt:lpstr>
      <vt:lpstr>Više efekata na isti objekt</vt:lpstr>
      <vt:lpstr>Animacijsko okno</vt:lpstr>
      <vt:lpstr>Dodavanje animacija</vt:lpstr>
      <vt:lpstr>PowerPoint Presentation</vt:lpstr>
      <vt:lpstr>Animacijsko okno</vt:lpstr>
      <vt:lpstr>PowerPoint Presentation</vt:lpstr>
      <vt:lpstr>Prilagođena animacija</vt:lpstr>
      <vt:lpstr>PowerPoint Presentation</vt:lpstr>
      <vt:lpstr>Preslikavanje animacije</vt:lpstr>
      <vt:lpstr>Preslikač animacije</vt:lpstr>
      <vt:lpstr>PowerPoint Presentation</vt:lpstr>
      <vt:lpstr>Animacijsko okno - Mogućnosti efekta</vt:lpstr>
      <vt:lpstr>Animacijsko okno - Mogućnosti efekta</vt:lpstr>
      <vt:lpstr>Animacijsko okno - Mogućnosti efekta</vt:lpstr>
      <vt:lpstr>Animacija popraćena zvukom</vt:lpstr>
      <vt:lpstr>PowerPoint Presentation</vt:lpstr>
      <vt:lpstr>Animacijsko okno – animiraj tekst</vt:lpstr>
      <vt:lpstr>Kretanje po putanji</vt:lpstr>
      <vt:lpstr>PowerPoint Presentation</vt:lpstr>
      <vt:lpstr>Putevi kretanja</vt:lpstr>
      <vt:lpstr>PowerPoint Presentation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 powerpoint</dc:title>
  <dc:creator>marija z</dc:creator>
  <cp:lastModifiedBy>marija z</cp:lastModifiedBy>
  <cp:revision>8</cp:revision>
  <dcterms:created xsi:type="dcterms:W3CDTF">2019-04-01T19:58:17Z</dcterms:created>
  <dcterms:modified xsi:type="dcterms:W3CDTF">2020-04-15T17:59:30Z</dcterms:modified>
</cp:coreProperties>
</file>