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0" r:id="rId1"/>
  </p:sldMasterIdLst>
  <p:sldIdLst>
    <p:sldId id="257" r:id="rId2"/>
    <p:sldId id="258" r:id="rId3"/>
    <p:sldId id="259" r:id="rId4"/>
    <p:sldId id="272" r:id="rId5"/>
    <p:sldId id="260" r:id="rId6"/>
    <p:sldId id="274" r:id="rId7"/>
    <p:sldId id="276" r:id="rId8"/>
    <p:sldId id="263" r:id="rId9"/>
    <p:sldId id="265" r:id="rId10"/>
    <p:sldId id="270" r:id="rId11"/>
    <p:sldId id="261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94709" autoAdjust="0"/>
  </p:normalViewPr>
  <p:slideViewPr>
    <p:cSldViewPr>
      <p:cViewPr varScale="1">
        <p:scale>
          <a:sx n="84" d="100"/>
          <a:sy n="84" d="100"/>
        </p:scale>
        <p:origin x="1459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9/6/2021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321" r:id="rId1"/>
    <p:sldLayoutId id="2147484322" r:id="rId2"/>
    <p:sldLayoutId id="2147484323" r:id="rId3"/>
    <p:sldLayoutId id="2147484324" r:id="rId4"/>
    <p:sldLayoutId id="2147484325" r:id="rId5"/>
    <p:sldLayoutId id="2147484326" r:id="rId6"/>
    <p:sldLayoutId id="2147484327" r:id="rId7"/>
    <p:sldLayoutId id="2147484328" r:id="rId8"/>
    <p:sldLayoutId id="2147484329" r:id="rId9"/>
    <p:sldLayoutId id="2147484330" r:id="rId10"/>
    <p:sldLayoutId id="2147484331" r:id="rId11"/>
  </p:sldLayoutIdLst>
  <p:transition>
    <p:comb dir="vert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458200" cy="5592763"/>
          </a:xfrm>
        </p:spPr>
        <p:txBody>
          <a:bodyPr/>
          <a:lstStyle/>
          <a:p>
            <a:r>
              <a:rPr lang="en-US" dirty="0" err="1" smtClean="0">
                <a:latin typeface="Arial Narrow"/>
                <a:ea typeface="Times New Roman"/>
                <a:cs typeface="Arial"/>
              </a:rPr>
              <a:t>Svako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ima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po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jedan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grad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svoje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dvadesete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godine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,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koji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je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ljepši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melodičniji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,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sunčaniji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nego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svi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drugi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gradovi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na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zemlji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. Grad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mladosti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,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to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baš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grad u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jednoj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takvoj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gluhoj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pokrajini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, to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izgleda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jedna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istina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srca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mašte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,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više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nego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zemaljska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istina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opšta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stvarnost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(...) </a:t>
            </a:r>
            <a:endParaRPr lang="sr-Latn-ME" dirty="0" smtClean="0">
              <a:latin typeface="Arial Narrow"/>
              <a:ea typeface="Times New Roman"/>
              <a:cs typeface="Arial"/>
            </a:endParaRPr>
          </a:p>
          <a:p>
            <a:pPr marL="68580" indent="0">
              <a:buNone/>
            </a:pPr>
            <a:r>
              <a:rPr lang="sr-Latn-ME" dirty="0">
                <a:latin typeface="Arial Narrow"/>
                <a:ea typeface="Times New Roman"/>
                <a:cs typeface="Arial"/>
              </a:rPr>
              <a:t>	</a:t>
            </a:r>
            <a:r>
              <a:rPr lang="sr-Latn-ME" dirty="0" smtClean="0">
                <a:latin typeface="Arial Narrow"/>
                <a:ea typeface="Times New Roman"/>
                <a:cs typeface="Arial"/>
              </a:rPr>
              <a:t>						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Jovan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Dučić</a:t>
            </a:r>
            <a:endParaRPr lang="en-US" dirty="0" smtClean="0">
              <a:latin typeface="Times New Roman"/>
              <a:ea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457200"/>
            <a:ext cx="7772400" cy="58983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sr-Latn-CS" dirty="0" smtClean="0"/>
          </a:p>
          <a:p>
            <a:pPr marL="525780" indent="-457200">
              <a:buFont typeface="+mj-lt"/>
              <a:buAutoNum type="arabicPeriod"/>
            </a:pPr>
            <a:r>
              <a:rPr lang="sr-Latn-CS" sz="2400" dirty="0" smtClean="0">
                <a:solidFill>
                  <a:srgbClr val="00B0F0"/>
                </a:solidFill>
              </a:rPr>
              <a:t>Književnoumjetnički stil </a:t>
            </a:r>
            <a:r>
              <a:rPr lang="sr-Latn-CS" sz="2400" dirty="0" smtClean="0"/>
              <a:t>– pjesnik svoje doživljaje, osjećanja i raspoloženja iskazuje pjesničkim jezikom. Koristi se u poeziji i proznim tekstovima . Prepoznatljiv je po subjektivnosti, originalnosti i stilskim figurama.</a:t>
            </a:r>
          </a:p>
          <a:p>
            <a:pPr marL="525780" indent="-457200">
              <a:buFont typeface="+mj-lt"/>
              <a:buAutoNum type="arabicPeriod"/>
            </a:pPr>
            <a:r>
              <a:rPr lang="sr-Latn-CS" sz="2400" dirty="0" smtClean="0">
                <a:solidFill>
                  <a:srgbClr val="FF0000"/>
                </a:solidFill>
              </a:rPr>
              <a:t>Novinarsko-publicistički stil - </a:t>
            </a:r>
            <a:r>
              <a:rPr lang="sr-Latn-CS" sz="2400" dirty="0" smtClean="0"/>
              <a:t> njime se pišu vijesti, novinski članci, izvještaji, komentari, reportaže, odlikuje ga tačno iznošenje činjenica.</a:t>
            </a:r>
          </a:p>
          <a:p>
            <a:pPr marL="525780" indent="-457200">
              <a:buFont typeface="+mj-lt"/>
              <a:buAutoNum type="arabicPeriod"/>
            </a:pPr>
            <a:r>
              <a:rPr lang="sr-Latn-CS" sz="2400" dirty="0" smtClean="0">
                <a:solidFill>
                  <a:schemeClr val="accent2">
                    <a:lumMod val="75000"/>
                  </a:schemeClr>
                </a:solidFill>
              </a:rPr>
              <a:t>Naučni stil </a:t>
            </a:r>
            <a:r>
              <a:rPr lang="sr-Latn-CS" sz="2400" dirty="0" smtClean="0"/>
              <a:t> - ispoljava se u stručnim i naučnim radovima, odlikuju ga stručni izrazi</a:t>
            </a:r>
          </a:p>
          <a:p>
            <a:pPr marL="525780" indent="-457200">
              <a:buFont typeface="+mj-lt"/>
              <a:buAutoNum type="arabicPeriod"/>
            </a:pPr>
            <a:r>
              <a:rPr lang="sr-Latn-CS" sz="2400" dirty="0" smtClean="0">
                <a:solidFill>
                  <a:schemeClr val="accent1">
                    <a:lumMod val="75000"/>
                  </a:schemeClr>
                </a:solidFill>
              </a:rPr>
              <a:t>Administrativno-poslovni  stil- </a:t>
            </a:r>
            <a:r>
              <a:rPr lang="sr-Latn-CS" sz="2400" dirty="0" smtClean="0"/>
              <a:t>primjenjuje se u poslovnim spisima, odlikuje ga šablonsko pisanje (molbe, žalbe i drugi obrasci).</a:t>
            </a:r>
          </a:p>
          <a:p>
            <a:pPr marL="525780" indent="-457200">
              <a:buFont typeface="+mj-lt"/>
              <a:buAutoNum type="arabicPeriod"/>
            </a:pPr>
            <a:r>
              <a:rPr lang="sr-Latn-CS" sz="2400" dirty="0" smtClean="0">
                <a:solidFill>
                  <a:schemeClr val="accent2"/>
                </a:solidFill>
              </a:rPr>
              <a:t>Razgovorni stil – </a:t>
            </a:r>
            <a:r>
              <a:rPr lang="sr-Latn-CS" sz="2400" dirty="0" smtClean="0"/>
              <a:t>vid jezika koji se upotrebljava u svakodnevnoj usmenoj komunikaciji.</a:t>
            </a:r>
          </a:p>
          <a:p>
            <a:pPr marL="525780" indent="-457200">
              <a:buFont typeface="+mj-lt"/>
              <a:buAutoNum type="arabicPeriod"/>
            </a:pPr>
            <a:endParaRPr lang="sr-Latn-CS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Callout 3"/>
          <p:cNvSpPr/>
          <p:nvPr/>
        </p:nvSpPr>
        <p:spPr>
          <a:xfrm>
            <a:off x="1676400" y="1447800"/>
            <a:ext cx="3124200" cy="19050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800" b="1" dirty="0" smtClean="0">
                <a:solidFill>
                  <a:schemeClr val="bg1"/>
                </a:solidFill>
              </a:rPr>
              <a:t>Kako si uradio pismeni?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4953000" y="2895600"/>
            <a:ext cx="3352800" cy="25908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400" b="1" dirty="0" smtClean="0">
                <a:solidFill>
                  <a:schemeClr val="bg1"/>
                </a:solidFill>
              </a:rPr>
              <a:t>Nije loše, samo za peti zadatak nijesam siguran. Ostali su mi tačni sto posto.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09600"/>
            <a:ext cx="7772400" cy="5745960"/>
          </a:xfrm>
        </p:spPr>
        <p:txBody>
          <a:bodyPr/>
          <a:lstStyle/>
          <a:p>
            <a:endParaRPr lang="sr-Latn-CS" dirty="0" smtClean="0"/>
          </a:p>
          <a:p>
            <a:pPr>
              <a:buNone/>
            </a:pPr>
            <a:r>
              <a:rPr lang="sr-Latn-CS" dirty="0" smtClean="0"/>
              <a:t>                       Niti  neuhvatljive</a:t>
            </a:r>
          </a:p>
          <a:p>
            <a:pPr>
              <a:buNone/>
            </a:pPr>
            <a:r>
              <a:rPr lang="sr-Latn-CS" dirty="0" smtClean="0"/>
              <a:t>           Nekad je za tugu dosta daleki glas pijetla</a:t>
            </a:r>
          </a:p>
          <a:p>
            <a:pPr>
              <a:buNone/>
            </a:pPr>
            <a:r>
              <a:rPr lang="sr-Latn-CS" dirty="0" smtClean="0"/>
              <a:t>           iz ko zna čijeg dvorišta</a:t>
            </a:r>
          </a:p>
          <a:p>
            <a:pPr>
              <a:buNone/>
            </a:pPr>
            <a:r>
              <a:rPr lang="sr-Latn-CS" dirty="0" smtClean="0"/>
              <a:t>           i tanka, plava izmaglica svijetla</a:t>
            </a:r>
          </a:p>
          <a:p>
            <a:pPr>
              <a:buNone/>
            </a:pPr>
            <a:r>
              <a:rPr lang="sr-Latn-CS" dirty="0" smtClean="0"/>
              <a:t>            s proljeća. I drugo ništa.</a:t>
            </a:r>
          </a:p>
          <a:p>
            <a:pPr>
              <a:buNone/>
            </a:pPr>
            <a:r>
              <a:rPr lang="sr-Latn-CS" dirty="0" smtClean="0"/>
              <a:t>                                                       Aleksandar Ivanović</a:t>
            </a:r>
          </a:p>
          <a:p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      Gradske vijesti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U OKVIRU NEDJELJE UJEDINJENIH NACIJA JUČE JE U OSNOVNOJ ŠKOLI “ŠTAMPAR MAKARIJE” PROSLAVLJEN DAN DJETETA I  OTVORENO LIKOVNO TAKMIČENJE POD NAZIVOM “MOJA CRNA GORA”.</a:t>
            </a:r>
            <a:endParaRPr lang="en-US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43000"/>
            <a:ext cx="7772400" cy="5212560"/>
          </a:xfrm>
        </p:spPr>
        <p:txBody>
          <a:bodyPr/>
          <a:lstStyle/>
          <a:p>
            <a:endParaRPr lang="sr-Latn-CS" dirty="0" smtClean="0"/>
          </a:p>
          <a:p>
            <a:pPr>
              <a:buNone/>
            </a:pPr>
            <a:r>
              <a:rPr lang="sr-Latn-CS" dirty="0" smtClean="0"/>
              <a:t>      Molim Vas da mi izdate potvrdu o redovnome školovanju. Potvrda mi je potrebna radi ostvarivanja prava na povlasticu u autobuskom prevozu. Uz molbu prilažem đačku knjižicu i svjedočanstvo o završenom osmom razredu.</a:t>
            </a:r>
          </a:p>
          <a:p>
            <a:pPr>
              <a:buNone/>
            </a:pPr>
            <a:r>
              <a:rPr lang="sr-Latn-CS" dirty="0" smtClean="0"/>
              <a:t>                                                         Unaprijed zahvalan</a:t>
            </a:r>
          </a:p>
          <a:p>
            <a:pPr>
              <a:buNone/>
            </a:pPr>
            <a:r>
              <a:rPr lang="sr-Latn-CS" dirty="0" smtClean="0"/>
              <a:t>                                                                    Miloš Đurović</a:t>
            </a:r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14400"/>
            <a:ext cx="7772400" cy="5441160"/>
          </a:xfrm>
        </p:spPr>
        <p:txBody>
          <a:bodyPr/>
          <a:lstStyle/>
          <a:p>
            <a:endParaRPr lang="sr-Latn-CS" dirty="0" smtClean="0"/>
          </a:p>
          <a:p>
            <a:endParaRPr lang="sr-Latn-CS" dirty="0" smtClean="0"/>
          </a:p>
          <a:p>
            <a:pPr>
              <a:buNone/>
            </a:pPr>
            <a:r>
              <a:rPr lang="sr-Latn-CS" dirty="0" smtClean="0"/>
              <a:t>    Kada se traka magnezijuma unese u plamen, ona reaguje sa kiseonikom (sagorijeva) uz pojavu blještavog plamena. Jedinjenja koja nastaju u reakciji nekog elementa sa kiseonikom nazivaju se oksidi, a reakcija u kojoj nastaju naziva se oksidacija...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82000" cy="5364163"/>
          </a:xfrm>
        </p:spPr>
        <p:txBody>
          <a:bodyPr/>
          <a:lstStyle/>
          <a:p>
            <a:pPr marL="0" marR="0" indent="449580" algn="just">
              <a:spcBef>
                <a:spcPts val="0"/>
              </a:spcBef>
              <a:spcAft>
                <a:spcPts val="0"/>
              </a:spcAft>
            </a:pPr>
            <a:r>
              <a:rPr lang="en-US" dirty="0" err="1" smtClean="0">
                <a:latin typeface="Arial Narrow"/>
                <a:ea typeface="Times New Roman"/>
                <a:cs typeface="Arial"/>
              </a:rPr>
              <a:t>Nikšić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je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gradsko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naselje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u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opštini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Nikšić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u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Crnoj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Gori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.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Prema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popisu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iz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2011.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godine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bilo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je 56.970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stanovnika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,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dok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cjelokupna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opština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broji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72.443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stanovnika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.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Površina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opštine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je 2065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kilometara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kvadratnih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što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Nikšić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čini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teritorijalno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najvećom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opštinom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u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Crnoj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Gori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u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bivšoj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Jugoslaviji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.</a:t>
            </a:r>
            <a:endParaRPr lang="en-US" dirty="0" smtClean="0">
              <a:latin typeface="Times New Roman"/>
              <a:ea typeface="Times New Roman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FF0000"/>
                </a:solidFill>
                <a:latin typeface="Arial Narrow"/>
                <a:ea typeface="Times New Roman"/>
                <a:cs typeface="Arial"/>
              </a:rPr>
              <a:t> </a:t>
            </a:r>
            <a:endParaRPr lang="en-US" dirty="0" smtClean="0">
              <a:latin typeface="Times New Roman"/>
              <a:ea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267201"/>
          </a:xfrm>
        </p:spPr>
        <p:txBody>
          <a:bodyPr/>
          <a:lstStyle/>
          <a:p>
            <a:r>
              <a:rPr lang="sr-Latn-CS" dirty="0" smtClean="0"/>
              <a:t>Šta je tema pročitanih tekstova?</a:t>
            </a:r>
          </a:p>
          <a:p>
            <a:r>
              <a:rPr lang="sr-Latn-CS" dirty="0" smtClean="0"/>
              <a:t>Da li se tekstovi razlikuju po stilu iako oba govore o gradu?</a:t>
            </a:r>
          </a:p>
          <a:p>
            <a:r>
              <a:rPr lang="sr-Latn-CS" dirty="0" smtClean="0"/>
              <a:t>Za koje sve vrste neumjetničkih tekstova znate?</a:t>
            </a:r>
          </a:p>
          <a:p>
            <a:r>
              <a:rPr lang="sr-Latn-CS" dirty="0" smtClean="0"/>
              <a:t>Zašto su to neumjetnički tekstovi?</a:t>
            </a:r>
          </a:p>
          <a:p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ME" dirty="0" smtClean="0"/>
              <a:t>Pažnja!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438401"/>
            <a:ext cx="6440245" cy="328466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sr-Latn-ME" b="1" i="1" dirty="0" smtClean="0">
                <a:solidFill>
                  <a:srgbClr val="7030A0"/>
                </a:solidFill>
              </a:rPr>
              <a:t>Sve tekstove možemo da podijelimo na dvije vrste: </a:t>
            </a:r>
          </a:p>
          <a:p>
            <a:pPr marL="0" indent="0" algn="ctr">
              <a:buNone/>
            </a:pPr>
            <a:r>
              <a:rPr lang="sr-Latn-ME" b="1" i="1" dirty="0" smtClean="0">
                <a:solidFill>
                  <a:srgbClr val="7030A0"/>
                </a:solidFill>
              </a:rPr>
              <a:t>         1. </a:t>
            </a:r>
            <a:r>
              <a:rPr lang="sr-Latn-ME" b="1" i="1" dirty="0" smtClean="0">
                <a:solidFill>
                  <a:srgbClr val="FF0000"/>
                </a:solidFill>
              </a:rPr>
              <a:t>umjetnički tekstovi </a:t>
            </a:r>
            <a:r>
              <a:rPr lang="sr-Latn-ME" b="1" i="1" dirty="0" smtClean="0">
                <a:solidFill>
                  <a:srgbClr val="7030A0"/>
                </a:solidFill>
              </a:rPr>
              <a:t>(tekstovi pisani književnoumjetničkim stilom) i </a:t>
            </a:r>
          </a:p>
          <a:p>
            <a:pPr marL="0" indent="0" algn="ctr">
              <a:buNone/>
            </a:pPr>
            <a:r>
              <a:rPr lang="sr-Latn-ME" b="1" i="1" dirty="0" smtClean="0">
                <a:solidFill>
                  <a:srgbClr val="7030A0"/>
                </a:solidFill>
              </a:rPr>
              <a:t>    2. </a:t>
            </a:r>
            <a:r>
              <a:rPr lang="sr-Latn-ME" b="1" i="1" dirty="0" smtClean="0">
                <a:solidFill>
                  <a:srgbClr val="FF0000"/>
                </a:solidFill>
              </a:rPr>
              <a:t>neumjetnički tekstovi </a:t>
            </a:r>
            <a:r>
              <a:rPr lang="sr-Latn-ME" b="1" i="1" dirty="0" smtClean="0">
                <a:solidFill>
                  <a:srgbClr val="7030A0"/>
                </a:solidFill>
              </a:rPr>
              <a:t>(tekstovi pisani drugim stilovim</a:t>
            </a:r>
            <a:r>
              <a:rPr lang="en-US" b="1" i="1" dirty="0" smtClean="0">
                <a:solidFill>
                  <a:srgbClr val="7030A0"/>
                </a:solidFill>
              </a:rPr>
              <a:t>a</a:t>
            </a:r>
            <a:r>
              <a:rPr lang="sr-Latn-ME" b="1" i="1" dirty="0" smtClean="0">
                <a:solidFill>
                  <a:srgbClr val="7030A0"/>
                </a:solidFill>
              </a:rPr>
              <a:t>, prije svega: naučnim, naučno-popularnim, novinarskim (publicističkim), administrativnim stilom).</a:t>
            </a:r>
            <a:endParaRPr lang="en-US" b="1" i="1" dirty="0">
              <a:solidFill>
                <a:srgbClr val="7030A0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74914"/>
            <a:ext cx="2503715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900751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Neumjetnički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dirty="0" err="1" smtClean="0"/>
              <a:t>jeste</a:t>
            </a:r>
            <a:r>
              <a:rPr lang="en-US" dirty="0" smtClean="0"/>
              <a:t> </a:t>
            </a:r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r>
              <a:rPr lang="en-US" dirty="0" smtClean="0"/>
              <a:t> u </a:t>
            </a:r>
            <a:r>
              <a:rPr lang="en-US" dirty="0" err="1" smtClean="0"/>
              <a:t>kojem</a:t>
            </a:r>
            <a:r>
              <a:rPr lang="en-US" dirty="0" smtClean="0"/>
              <a:t> se </a:t>
            </a:r>
            <a:r>
              <a:rPr lang="sr-Latn-CS" b="1" dirty="0" smtClean="0"/>
              <a:t>NE</a:t>
            </a:r>
            <a:r>
              <a:rPr lang="en-US" dirty="0" smtClean="0"/>
              <a:t> </a:t>
            </a:r>
            <a:r>
              <a:rPr lang="en-US" dirty="0" err="1" smtClean="0"/>
              <a:t>iznose</a:t>
            </a:r>
            <a:r>
              <a:rPr lang="en-US" dirty="0" smtClean="0"/>
              <a:t> </a:t>
            </a:r>
            <a:r>
              <a:rPr lang="en-US" dirty="0" err="1" smtClean="0"/>
              <a:t>piščeva</a:t>
            </a:r>
            <a:r>
              <a:rPr lang="en-US" dirty="0" smtClean="0"/>
              <a:t> </a:t>
            </a:r>
            <a:r>
              <a:rPr lang="en-US" dirty="0" err="1" smtClean="0"/>
              <a:t>subjektivna</a:t>
            </a:r>
            <a:r>
              <a:rPr lang="en-US" dirty="0" smtClean="0"/>
              <a:t> </a:t>
            </a:r>
            <a:r>
              <a:rPr lang="en-US" dirty="0" err="1" smtClean="0"/>
              <a:t>osjećanja</a:t>
            </a:r>
            <a:r>
              <a:rPr lang="en-US" dirty="0" smtClean="0"/>
              <a:t>. </a:t>
            </a:r>
            <a:r>
              <a:rPr lang="en-US" dirty="0" err="1" smtClean="0"/>
              <a:t>Takav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r>
              <a:rPr lang="en-US" dirty="0" smtClean="0"/>
              <a:t> je </a:t>
            </a:r>
            <a:r>
              <a:rPr lang="en-US" dirty="0" err="1" smtClean="0"/>
              <a:t>objektivan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stvaran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 smtClean="0"/>
              <a:t>karakteristike</a:t>
            </a:r>
            <a:r>
              <a:rPr lang="en-US" dirty="0" smtClean="0"/>
              <a:t> </a:t>
            </a:r>
            <a:r>
              <a:rPr lang="en-US" dirty="0" err="1" smtClean="0"/>
              <a:t>književnoumjetničkog</a:t>
            </a:r>
            <a:r>
              <a:rPr lang="en-US" dirty="0" smtClean="0"/>
              <a:t> </a:t>
            </a:r>
            <a:r>
              <a:rPr lang="en-US" dirty="0" err="1" smtClean="0"/>
              <a:t>jezika</a:t>
            </a:r>
            <a:r>
              <a:rPr lang="en-US" dirty="0" smtClean="0"/>
              <a:t> (</a:t>
            </a:r>
            <a:r>
              <a:rPr lang="en-US" dirty="0" err="1" smtClean="0"/>
              <a:t>odabrane</a:t>
            </a:r>
            <a:r>
              <a:rPr lang="en-US" dirty="0" smtClean="0"/>
              <a:t> </a:t>
            </a:r>
            <a:r>
              <a:rPr lang="en-US" dirty="0" err="1" smtClean="0"/>
              <a:t>riječi</a:t>
            </a:r>
            <a:r>
              <a:rPr lang="en-US" dirty="0" smtClean="0"/>
              <a:t>, </a:t>
            </a:r>
            <a:r>
              <a:rPr lang="en-US" dirty="0" err="1" smtClean="0"/>
              <a:t>preneseno</a:t>
            </a:r>
            <a:r>
              <a:rPr lang="en-US" dirty="0" smtClean="0"/>
              <a:t> </a:t>
            </a:r>
            <a:r>
              <a:rPr lang="en-US" dirty="0" err="1" smtClean="0"/>
              <a:t>značenje</a:t>
            </a:r>
            <a:r>
              <a:rPr lang="en-US" dirty="0" smtClean="0"/>
              <a:t>, </a:t>
            </a:r>
            <a:r>
              <a:rPr lang="en-US" dirty="0" err="1" smtClean="0"/>
              <a:t>poseban</a:t>
            </a:r>
            <a:r>
              <a:rPr lang="en-US" dirty="0" smtClean="0"/>
              <a:t> red </a:t>
            </a:r>
            <a:r>
              <a:rPr lang="en-US" dirty="0" err="1" smtClean="0"/>
              <a:t>riječi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sl.). </a:t>
            </a:r>
            <a:endParaRPr lang="sr-Latn-CS" dirty="0" smtClean="0"/>
          </a:p>
          <a:p>
            <a:endParaRPr lang="sr-Latn-CS" dirty="0" smtClean="0"/>
          </a:p>
          <a:p>
            <a:r>
              <a:rPr lang="en-US" b="1" dirty="0" err="1"/>
              <a:t>Neumjetnički</a:t>
            </a:r>
            <a:r>
              <a:rPr lang="en-US" b="1" dirty="0"/>
              <a:t> </a:t>
            </a:r>
            <a:r>
              <a:rPr lang="en-US" b="1" dirty="0" err="1"/>
              <a:t>tekst</a:t>
            </a:r>
            <a:r>
              <a:rPr lang="en-US" b="1" dirty="0"/>
              <a:t> je </a:t>
            </a:r>
            <a:r>
              <a:rPr lang="en-US" b="1" dirty="0" err="1"/>
              <a:t>informativnog</a:t>
            </a:r>
            <a:r>
              <a:rPr lang="en-US" b="1" dirty="0"/>
              <a:t> </a:t>
            </a:r>
            <a:r>
              <a:rPr lang="en-US" b="1" dirty="0" err="1"/>
              <a:t>karaktera</a:t>
            </a:r>
            <a:r>
              <a:rPr lang="en-US" b="1" dirty="0"/>
              <a:t>, </a:t>
            </a:r>
            <a:r>
              <a:rPr lang="en-US" b="1" dirty="0" err="1" smtClean="0"/>
              <a:t>sadrži</a:t>
            </a:r>
            <a:r>
              <a:rPr lang="sr-Latn-CS" b="1" dirty="0" smtClean="0"/>
              <a:t> </a:t>
            </a:r>
            <a:r>
              <a:rPr lang="en-US" b="1" dirty="0" err="1" smtClean="0"/>
              <a:t>relevantne</a:t>
            </a:r>
            <a:r>
              <a:rPr lang="en-US" b="1" dirty="0" smtClean="0"/>
              <a:t> </a:t>
            </a:r>
            <a:r>
              <a:rPr lang="en-US" b="1" dirty="0" err="1"/>
              <a:t>podatke</a:t>
            </a:r>
            <a:r>
              <a:rPr lang="en-US" b="1" dirty="0"/>
              <a:t> o </a:t>
            </a:r>
            <a:r>
              <a:rPr lang="en-US" b="1" dirty="0" err="1"/>
              <a:t>pojedinostima</a:t>
            </a:r>
            <a:r>
              <a:rPr lang="en-US" b="1" dirty="0"/>
              <a:t> </a:t>
            </a:r>
            <a:r>
              <a:rPr lang="en-US" b="1" dirty="0" err="1"/>
              <a:t>društvene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 </a:t>
            </a:r>
            <a:r>
              <a:rPr lang="en-US" b="1" dirty="0" err="1" smtClean="0"/>
              <a:t>prirodne</a:t>
            </a:r>
            <a:r>
              <a:rPr lang="sr-Latn-CS" b="1" dirty="0" smtClean="0"/>
              <a:t> </a:t>
            </a:r>
            <a:r>
              <a:rPr lang="en-US" b="1" dirty="0" err="1" smtClean="0"/>
              <a:t>sredine</a:t>
            </a:r>
            <a:r>
              <a:rPr lang="en-US" b="1" dirty="0"/>
              <a:t>.</a:t>
            </a:r>
            <a:endParaRPr lang="en-US" dirty="0"/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Osnovni tipovi raslojavanja jezika su: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4572000"/>
          </a:xfrm>
        </p:spPr>
        <p:txBody>
          <a:bodyPr/>
          <a:lstStyle/>
          <a:p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			</a:t>
            </a:r>
            <a:r>
              <a:rPr lang="sr-Latn-ME" b="1" dirty="0" smtClean="0">
                <a:solidFill>
                  <a:schemeClr val="bg1"/>
                </a:solidFill>
              </a:rPr>
              <a:t>Raslojavanje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820010" y="3687917"/>
            <a:ext cx="815196" cy="2717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Down Arrow 7"/>
          <p:cNvSpPr/>
          <p:nvPr/>
        </p:nvSpPr>
        <p:spPr>
          <a:xfrm>
            <a:off x="3824297" y="4092156"/>
            <a:ext cx="291142" cy="7246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Left Arrow 8"/>
          <p:cNvSpPr/>
          <p:nvPr/>
        </p:nvSpPr>
        <p:spPr>
          <a:xfrm>
            <a:off x="2317277" y="3699300"/>
            <a:ext cx="834605" cy="2489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Up Arrow 9"/>
          <p:cNvSpPr/>
          <p:nvPr/>
        </p:nvSpPr>
        <p:spPr>
          <a:xfrm>
            <a:off x="3824297" y="2926679"/>
            <a:ext cx="207672" cy="67286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Rounded Rectangle 10"/>
          <p:cNvSpPr/>
          <p:nvPr/>
        </p:nvSpPr>
        <p:spPr>
          <a:xfrm>
            <a:off x="984495" y="3636158"/>
            <a:ext cx="1332782" cy="5077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350" b="1" dirty="0">
                <a:solidFill>
                  <a:srgbClr val="FF0000"/>
                </a:solidFill>
              </a:rPr>
              <a:t>SOCIJALNO</a:t>
            </a:r>
            <a:endParaRPr lang="en-US" sz="1350" b="1" dirty="0">
              <a:solidFill>
                <a:srgbClr val="FF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990010" y="2553743"/>
            <a:ext cx="1876246" cy="3752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350" b="1" dirty="0">
                <a:solidFill>
                  <a:srgbClr val="FF0000"/>
                </a:solidFill>
              </a:rPr>
              <a:t>TERITORIJALNO</a:t>
            </a:r>
            <a:endParaRPr lang="en-US" sz="1350" b="1" dirty="0">
              <a:solidFill>
                <a:srgbClr val="FF00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167611" y="4833851"/>
            <a:ext cx="1604513" cy="4584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350" b="1" dirty="0">
                <a:solidFill>
                  <a:srgbClr val="FF0000"/>
                </a:solidFill>
              </a:rPr>
              <a:t>INDIVIDUALNO</a:t>
            </a:r>
            <a:endParaRPr lang="en-US" sz="1350" b="1" dirty="0">
              <a:solidFill>
                <a:srgbClr val="FF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654616" y="3636158"/>
            <a:ext cx="1519768" cy="404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350" b="1" dirty="0">
                <a:solidFill>
                  <a:srgbClr val="FF0000"/>
                </a:solidFill>
              </a:rPr>
              <a:t>FUNKCIONALNO</a:t>
            </a:r>
            <a:endParaRPr lang="en-US" sz="135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583461"/>
      </p:ext>
    </p:extLst>
  </p:cSld>
  <p:clrMapOvr>
    <a:masterClrMapping/>
  </p:clrMapOvr>
  <p:transition>
    <p:comb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200" b="1" i="1" dirty="0" smtClean="0">
                <a:solidFill>
                  <a:schemeClr val="accent2"/>
                </a:solidFill>
              </a:rPr>
              <a:t>Funkcionalno raslojavanje</a:t>
            </a:r>
            <a:endParaRPr lang="en-US" sz="3200" b="1" i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sr-Latn-ME" b="1" i="1" dirty="0" smtClean="0">
              <a:solidFill>
                <a:srgbClr val="7030A0"/>
              </a:solidFill>
            </a:endParaRPr>
          </a:p>
          <a:p>
            <a:r>
              <a:rPr lang="sr-Latn-ME" b="1" i="1" dirty="0">
                <a:solidFill>
                  <a:srgbClr val="7030A0"/>
                </a:solidFill>
              </a:rPr>
              <a:t>S</a:t>
            </a:r>
            <a:r>
              <a:rPr lang="sr-Latn-ME" b="1" i="1" dirty="0" smtClean="0">
                <a:solidFill>
                  <a:srgbClr val="7030A0"/>
                </a:solidFill>
              </a:rPr>
              <a:t>vaka vrsta teksta, prema svojoj namjeni, napisana je određenim stilom, odnosno  prepoznaje se  po određenim jezičkim karakteristikama.</a:t>
            </a:r>
          </a:p>
          <a:p>
            <a:r>
              <a:rPr lang="sr-Latn-ME" b="1" i="1" dirty="0" smtClean="0">
                <a:solidFill>
                  <a:srgbClr val="7030A0"/>
                </a:solidFill>
              </a:rPr>
              <a:t>Ta pojava zove se funkcionalno raslojavanje jezika.</a:t>
            </a:r>
            <a:endParaRPr lang="en-US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503837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0"/>
            <a:ext cx="7772400" cy="1975104"/>
          </a:xfrm>
        </p:spPr>
        <p:txBody>
          <a:bodyPr/>
          <a:lstStyle/>
          <a:p>
            <a:r>
              <a:rPr lang="sr-Latn-ME" sz="3600" i="1" dirty="0">
                <a:solidFill>
                  <a:srgbClr val="7030A0"/>
                </a:solidFill>
              </a:rPr>
              <a:t>Funkcionalnim raslojavanjem nastaju </a:t>
            </a:r>
            <a:r>
              <a:rPr lang="sr-Latn-ME" sz="3600" i="1" dirty="0" smtClean="0">
                <a:solidFill>
                  <a:srgbClr val="7030A0"/>
                </a:solidFill>
              </a:rPr>
              <a:t>funkcionalni stilovi</a:t>
            </a:r>
            <a:endParaRPr lang="en-US" sz="36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838200"/>
            <a:ext cx="7772400" cy="551736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sr-Latn-CS" sz="4400" dirty="0" smtClean="0"/>
              <a:t>  </a:t>
            </a:r>
            <a:r>
              <a:rPr lang="en-US" sz="4400" dirty="0" smtClean="0"/>
              <a:t>k</a:t>
            </a:r>
            <a:r>
              <a:rPr lang="sr-Latn-CS" sz="4400" dirty="0" smtClean="0"/>
              <a:t>njiževnoumjetnički</a:t>
            </a:r>
          </a:p>
          <a:p>
            <a:pPr>
              <a:buFont typeface="Wingdings" pitchFamily="2" charset="2"/>
              <a:buChar char="v"/>
            </a:pPr>
            <a:r>
              <a:rPr lang="sr-Latn-CS" sz="4400" dirty="0" smtClean="0"/>
              <a:t>  </a:t>
            </a:r>
            <a:r>
              <a:rPr lang="en-US" sz="4400" dirty="0" smtClean="0"/>
              <a:t>n</a:t>
            </a:r>
            <a:r>
              <a:rPr lang="sr-Latn-CS" sz="4400" dirty="0" smtClean="0"/>
              <a:t>ovinarsko-publicistički</a:t>
            </a:r>
          </a:p>
          <a:p>
            <a:pPr>
              <a:buFont typeface="Wingdings" pitchFamily="2" charset="2"/>
              <a:buChar char="v"/>
            </a:pPr>
            <a:r>
              <a:rPr lang="sr-Latn-CS" sz="4400" dirty="0" smtClean="0"/>
              <a:t>  </a:t>
            </a:r>
            <a:r>
              <a:rPr lang="en-US" sz="4400" dirty="0" smtClean="0"/>
              <a:t>n</a:t>
            </a:r>
            <a:r>
              <a:rPr lang="sr-Latn-CS" sz="4400" dirty="0" smtClean="0"/>
              <a:t>aučni</a:t>
            </a:r>
          </a:p>
          <a:p>
            <a:pPr>
              <a:buFont typeface="Wingdings" pitchFamily="2" charset="2"/>
              <a:buChar char="v"/>
            </a:pPr>
            <a:r>
              <a:rPr lang="sr-Latn-CS" sz="4400" dirty="0" smtClean="0"/>
              <a:t>  administrativno-poslovni</a:t>
            </a:r>
          </a:p>
          <a:p>
            <a:pPr>
              <a:buFont typeface="Wingdings" pitchFamily="2" charset="2"/>
              <a:buChar char="v"/>
            </a:pPr>
            <a:r>
              <a:rPr lang="sr-Latn-CS" sz="4400" dirty="0" smtClean="0"/>
              <a:t>  razgovorni stil</a:t>
            </a:r>
          </a:p>
          <a:p>
            <a:pPr>
              <a:buNone/>
            </a:pP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890</TotalTime>
  <Words>562</Words>
  <Application>Microsoft Office PowerPoint</Application>
  <PresentationFormat>On-screen Show (4:3)</PresentationFormat>
  <Paragraphs>59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Arial Narrow</vt:lpstr>
      <vt:lpstr>Consolas</vt:lpstr>
      <vt:lpstr>Corbel</vt:lpstr>
      <vt:lpstr>Times New Roman</vt:lpstr>
      <vt:lpstr>Wingdings</vt:lpstr>
      <vt:lpstr>Wingdings 2</vt:lpstr>
      <vt:lpstr>Wingdings 3</vt:lpstr>
      <vt:lpstr>Metro</vt:lpstr>
      <vt:lpstr>PowerPoint Presentation</vt:lpstr>
      <vt:lpstr>PowerPoint Presentation</vt:lpstr>
      <vt:lpstr>PowerPoint Presentation</vt:lpstr>
      <vt:lpstr>Pažnja!</vt:lpstr>
      <vt:lpstr>PowerPoint Presentation</vt:lpstr>
      <vt:lpstr>Osnovni tipovi raslojavanja jezika su:</vt:lpstr>
      <vt:lpstr>Funkcionalno raslojavanje</vt:lpstr>
      <vt:lpstr>Funkcionalnim raslojavanjem nastaju funkcionalni stilovi</vt:lpstr>
      <vt:lpstr>PowerPoint Presentation</vt:lpstr>
      <vt:lpstr>PowerPoint Presentation</vt:lpstr>
      <vt:lpstr>PowerPoint Presentation</vt:lpstr>
      <vt:lpstr>PowerPoint Presentation</vt:lpstr>
      <vt:lpstr>      Gradske vijesti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Australija i Okeamija</dc:title>
  <dc:creator/>
  <cp:lastModifiedBy>Natasa</cp:lastModifiedBy>
  <cp:revision>100</cp:revision>
  <dcterms:created xsi:type="dcterms:W3CDTF">2006-08-16T00:00:00Z</dcterms:created>
  <dcterms:modified xsi:type="dcterms:W3CDTF">2021-09-06T17:27:11Z</dcterms:modified>
</cp:coreProperties>
</file>