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8C11-5E01-465B-9496-B28826C22D8F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5BED892-4759-4143-8E73-E824BBA14D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8C11-5E01-465B-9496-B28826C22D8F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ED892-4759-4143-8E73-E824BBA14D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8C11-5E01-465B-9496-B28826C22D8F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ED892-4759-4143-8E73-E824BBA14D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8C11-5E01-465B-9496-B28826C22D8F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5BED892-4759-4143-8E73-E824BBA14D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8C11-5E01-465B-9496-B28826C22D8F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ED892-4759-4143-8E73-E824BBA14D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8C11-5E01-465B-9496-B28826C22D8F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ED892-4759-4143-8E73-E824BBA14D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8C11-5E01-465B-9496-B28826C22D8F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5BED892-4759-4143-8E73-E824BBA14D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8C11-5E01-465B-9496-B28826C22D8F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ED892-4759-4143-8E73-E824BBA14D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8C11-5E01-465B-9496-B28826C22D8F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ED892-4759-4143-8E73-E824BBA14D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8C11-5E01-465B-9496-B28826C22D8F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ED892-4759-4143-8E73-E824BBA14D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8C11-5E01-465B-9496-B28826C22D8F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ED892-4759-4143-8E73-E824BBA14D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DAB8C11-5E01-465B-9496-B28826C22D8F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5BED892-4759-4143-8E73-E824BBA14D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85725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 Black" pitchFamily="34" charset="0"/>
              </a:rPr>
              <a:t>                           LOPTA</a:t>
            </a:r>
            <a:endParaRPr lang="en-US" sz="2800" dirty="0">
              <a:latin typeface="Arial Black" pitchFamily="34" charset="0"/>
            </a:endParaRPr>
          </a:p>
          <a:p>
            <a:endParaRPr lang="en-US" sz="2800" dirty="0" smtClean="0">
              <a:latin typeface="Arial Black" pitchFamily="34" charset="0"/>
            </a:endParaRPr>
          </a:p>
          <a:p>
            <a:endParaRPr lang="en-US" sz="2800" dirty="0">
              <a:latin typeface="Arial Black" pitchFamily="34" charset="0"/>
            </a:endParaRPr>
          </a:p>
          <a:p>
            <a:endParaRPr lang="en-US" sz="28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1142984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prostora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ograni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če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sfernom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povrsi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aziva se LOPTA.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071678"/>
            <a:ext cx="3071834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786182" y="2143116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R- poluprečnik lopte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2" y="2643182"/>
            <a:ext cx="185738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60" y="2643182"/>
            <a:ext cx="214314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3857620" y="3571876"/>
            <a:ext cx="5143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Površina lopte       Zapremina lopte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9552" y="5373216"/>
            <a:ext cx="5112568" cy="648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sr-Latn-ME" dirty="0" smtClean="0"/>
              <a:t>Sfera je obrtna površ nastala obrtanjem kružnice oko prave koja sadrži njen prečnik.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11561" y="5949280"/>
            <a:ext cx="61706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sr-Latn-ME" dirty="0" smtClean="0"/>
              <a:t>Tijelo ograničeno sferom naziva se lopta.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851920" y="4293097"/>
            <a:ext cx="3384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sr-Latn-ME" dirty="0" smtClean="0"/>
              <a:t>Sfera je skup svih tačaka prostora koje se nalaze na istom rastojanju od određene tačke - centra sfere.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2857496"/>
            <a:ext cx="34290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957562"/>
            <a:ext cx="2411760" cy="262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0" y="323612"/>
            <a:ext cx="89297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Djelovi lopte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LOPTIN ODSJE</a:t>
            </a:r>
            <a:r>
              <a:rPr lang="sr-Latn-C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ČAK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je manji dio lopte odsječen nekom ravni koja ne prolazi kroz centar lopte.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8992" y="2071678"/>
            <a:ext cx="5572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KALOTA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je dio površine lopte koji pripada loptinom odsječku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4844" y="5643578"/>
            <a:ext cx="4429156" cy="433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124200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214678" y="142852"/>
            <a:ext cx="5715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LOPTIN SLOJ 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je dio lopte koji se nalazi između dvije paralelne ravni.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43248"/>
            <a:ext cx="571500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332656"/>
            <a:ext cx="85689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>
                <a:solidFill>
                  <a:srgbClr val="FF0000"/>
                </a:solidFill>
              </a:rPr>
              <a:t>Zadaci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za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doma</a:t>
            </a:r>
            <a:r>
              <a:rPr lang="sr-Latn-RS" b="1" i="1" dirty="0" smtClean="0">
                <a:solidFill>
                  <a:srgbClr val="FF0000"/>
                </a:solidFill>
              </a:rPr>
              <a:t>ći :</a:t>
            </a:r>
          </a:p>
          <a:p>
            <a:endParaRPr lang="sr-Latn-RS" dirty="0"/>
          </a:p>
          <a:p>
            <a:r>
              <a:rPr lang="sr-Latn-RS" dirty="0" smtClean="0"/>
              <a:t>1.Presjek </a:t>
            </a:r>
            <a:r>
              <a:rPr lang="sr-Latn-RS" dirty="0" smtClean="0"/>
              <a:t>lopte sa ravni, čije je rastojanje od centra lopte </a:t>
            </a:r>
            <a:r>
              <a:rPr lang="sr-Latn-RS" dirty="0" smtClean="0"/>
              <a:t>12, </a:t>
            </a:r>
            <a:r>
              <a:rPr lang="sr-Latn-RS" dirty="0" smtClean="0"/>
              <a:t>ima površinu            . Kolika je površina lopte?</a:t>
            </a:r>
          </a:p>
          <a:p>
            <a:endParaRPr lang="sr-Latn-RS" dirty="0"/>
          </a:p>
          <a:p>
            <a:r>
              <a:rPr lang="sr-Latn-RS" dirty="0" smtClean="0"/>
              <a:t>2.Dvije </a:t>
            </a:r>
            <a:r>
              <a:rPr lang="sr-Latn-RS" dirty="0" smtClean="0"/>
              <a:t>ravni kod kojih se njihova rastojanja  od centra sfere odnose kao 5:6 presijecaju sferu po kr</a:t>
            </a:r>
            <a:r>
              <a:rPr lang="en-US" dirty="0" smtClean="0"/>
              <a:t>u</a:t>
            </a:r>
            <a:r>
              <a:rPr lang="sr-Latn-RS" dirty="0" smtClean="0"/>
              <a:t>žnim linijama čiji su poluprečnici                                 . Naći poluprečnik sfere. 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3. Pr</a:t>
            </a:r>
            <a:r>
              <a:rPr lang="sr-Latn-ME" dirty="0" smtClean="0"/>
              <a:t>ečnik lopte podijeljen je na 10 jednakih djelova. Kroz prvu i četvrtu dionu tačku postavljene su ravni upravo na taj prečnik. Koliko je puta površina jednog presjeka veća od drugoga?</a:t>
            </a:r>
          </a:p>
          <a:p>
            <a:endParaRPr lang="sr-Latn-ME" dirty="0" smtClean="0"/>
          </a:p>
          <a:p>
            <a:r>
              <a:rPr lang="sr-Latn-ME" dirty="0" smtClean="0"/>
              <a:t>4. Lopta zapremine 4500</a:t>
            </a:r>
            <a:r>
              <a:rPr lang="el-GR" i="1" dirty="0" smtClean="0"/>
              <a:t>π</a:t>
            </a:r>
            <a:r>
              <a:rPr lang="sr-Latn-ME" i="1" dirty="0" smtClean="0"/>
              <a:t> </a:t>
            </a:r>
            <a:r>
              <a:rPr lang="sr-Latn-ME" dirty="0" smtClean="0"/>
              <a:t>presječena je sa ravni, tako da se u presjeku dobija krug površine 144</a:t>
            </a:r>
            <a:r>
              <a:rPr lang="el-GR" i="1" dirty="0" smtClean="0"/>
              <a:t>π</a:t>
            </a:r>
            <a:r>
              <a:rPr lang="sr-Latn-ME" i="1" dirty="0" smtClean="0"/>
              <a:t>. </a:t>
            </a:r>
            <a:r>
              <a:rPr lang="sr-Latn-ME" dirty="0" smtClean="0"/>
              <a:t>Naći </a:t>
            </a:r>
            <a:r>
              <a:rPr lang="sr-Latn-ME" smtClean="0"/>
              <a:t>odnos površina dobijenih sfernih kalota.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87888392"/>
              </p:ext>
            </p:extLst>
          </p:nvPr>
        </p:nvGraphicFramePr>
        <p:xfrm>
          <a:off x="7668344" y="891779"/>
          <a:ext cx="504056" cy="364207"/>
        </p:xfrm>
        <a:graphic>
          <a:graphicData uri="http://schemas.openxmlformats.org/presentationml/2006/ole">
            <p:oleObj spid="_x0000_s1028" name="Equation" r:id="rId3" imgW="291960" imgH="17748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146264042"/>
              </p:ext>
            </p:extLst>
          </p:nvPr>
        </p:nvGraphicFramePr>
        <p:xfrm>
          <a:off x="5796136" y="1988840"/>
          <a:ext cx="1800200" cy="375141"/>
        </p:xfrm>
        <a:graphic>
          <a:graphicData uri="http://schemas.openxmlformats.org/presentationml/2006/ole">
            <p:oleObj spid="_x0000_s1029" name="Equation" r:id="rId4" imgW="901440" imgH="215640" progId="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118</TotalTime>
  <Words>222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Trek</vt:lpstr>
      <vt:lpstr>Equation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Mareza</cp:lastModifiedBy>
  <cp:revision>19</cp:revision>
  <dcterms:created xsi:type="dcterms:W3CDTF">2012-04-22T20:08:28Z</dcterms:created>
  <dcterms:modified xsi:type="dcterms:W3CDTF">2020-11-23T18:18:00Z</dcterms:modified>
</cp:coreProperties>
</file>