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1" r:id="rId6"/>
    <p:sldId id="276" r:id="rId7"/>
    <p:sldId id="262" r:id="rId8"/>
    <p:sldId id="277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282531-502D-44B2-ABA0-F2A3D7A0FC28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C13A4-8805-4D34-A26D-4C9F65B177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08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C13A4-8805-4D34-A26D-4C9F65B177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59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AA456DE-7BA3-49FB-82D7-17DD09E93F60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0FDB50-B4C2-4886-B297-B61A2C1F471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6DE-7BA3-49FB-82D7-17DD09E93F60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FDB50-B4C2-4886-B297-B61A2C1F47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AA456DE-7BA3-49FB-82D7-17DD09E93F60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D0FDB50-B4C2-4886-B297-B61A2C1F471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6DE-7BA3-49FB-82D7-17DD09E93F60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0FDB50-B4C2-4886-B297-B61A2C1F471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6DE-7BA3-49FB-82D7-17DD09E93F60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D0FDB50-B4C2-4886-B297-B61A2C1F471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AA456DE-7BA3-49FB-82D7-17DD09E93F60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0FDB50-B4C2-4886-B297-B61A2C1F471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AA456DE-7BA3-49FB-82D7-17DD09E93F60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D0FDB50-B4C2-4886-B297-B61A2C1F471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6DE-7BA3-49FB-82D7-17DD09E93F60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0FDB50-B4C2-4886-B297-B61A2C1F47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6DE-7BA3-49FB-82D7-17DD09E93F60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D0FDB50-B4C2-4886-B297-B61A2C1F47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456DE-7BA3-49FB-82D7-17DD09E93F60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0FDB50-B4C2-4886-B297-B61A2C1F471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AA456DE-7BA3-49FB-82D7-17DD09E93F60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D0FDB50-B4C2-4886-B297-B61A2C1F471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AA456DE-7BA3-49FB-82D7-17DD09E93F60}" type="datetimeFigureOut">
              <a:rPr lang="en-US" smtClean="0"/>
              <a:t>04.10.2020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D0FDB50-B4C2-4886-B297-B61A2C1F47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44" y="0"/>
            <a:ext cx="8155632" cy="4238600"/>
          </a:xfrm>
        </p:spPr>
        <p:txBody>
          <a:bodyPr>
            <a:normAutofit/>
          </a:bodyPr>
          <a:lstStyle/>
          <a:p>
            <a:r>
              <a:rPr lang="en-US" dirty="0" err="1" smtClean="0"/>
              <a:t>Evolucija</a:t>
            </a:r>
            <a:r>
              <a:rPr lang="en-US" dirty="0" smtClean="0"/>
              <a:t> </a:t>
            </a:r>
            <a:r>
              <a:rPr lang="en-US" dirty="0" err="1" smtClean="0"/>
              <a:t>jezika</a:t>
            </a:r>
            <a:r>
              <a:rPr lang="en-US" dirty="0" smtClean="0"/>
              <a:t> </a:t>
            </a:r>
            <a:r>
              <a:rPr lang="sr-Latn-ME" dirty="0" smtClean="0"/>
              <a:t>i razvoj pisma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2656"/>
            <a:ext cx="3960440" cy="263549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27" y="4437112"/>
            <a:ext cx="8890000" cy="22919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81000"/>
            <a:ext cx="3635896" cy="211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048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sr-Latn-ME" dirty="0" smtClean="0"/>
              <a:t>Fonetsko pismo predstavlja pismo  u kojem se pojedinim znacima  obilježavaju pojedini jezički segmenti, ti segmenti izolovano nemaju značenje.</a:t>
            </a:r>
            <a:r>
              <a:rPr lang="en-US" dirty="0" smtClean="0"/>
              <a:t> </a:t>
            </a:r>
            <a:r>
              <a:rPr lang="sr-Latn-ME" dirty="0" smtClean="0"/>
              <a:t>Razlikujemo dviije vrste ovog pisma:</a:t>
            </a:r>
          </a:p>
          <a:p>
            <a:r>
              <a:rPr lang="sr-Latn-ME" dirty="0" smtClean="0"/>
              <a:t> fontesko slogovno</a:t>
            </a:r>
            <a:r>
              <a:rPr lang="sr-Cyrl-ME" dirty="0" smtClean="0"/>
              <a:t>(</a:t>
            </a:r>
            <a:r>
              <a:rPr lang="en-US" dirty="0" smtClean="0"/>
              <a:t> </a:t>
            </a:r>
            <a:r>
              <a:rPr lang="en-US" dirty="0" err="1" smtClean="0"/>
              <a:t>silabi</a:t>
            </a:r>
            <a:r>
              <a:rPr lang="sr-Latn-ME" dirty="0" smtClean="0"/>
              <a:t>čko) pismo –</a:t>
            </a:r>
            <a:r>
              <a:rPr lang="en-US" dirty="0"/>
              <a:t> </a:t>
            </a:r>
            <a:r>
              <a:rPr lang="sr-Latn-ME" dirty="0" smtClean="0"/>
              <a:t>u kojem se  posebnim znacima –</a:t>
            </a:r>
            <a:r>
              <a:rPr lang="en-US" dirty="0" smtClean="0"/>
              <a:t> </a:t>
            </a:r>
            <a:r>
              <a:rPr lang="sr-Latn-ME" dirty="0" smtClean="0"/>
              <a:t>simbolima</a:t>
            </a:r>
            <a:r>
              <a:rPr lang="en-US" dirty="0" smtClean="0"/>
              <a:t> </a:t>
            </a:r>
            <a:r>
              <a:rPr lang="sr-Latn-ME" dirty="0" smtClean="0"/>
              <a:t>obilježavaju slogovi  kao sastavni djelovi riječi</a:t>
            </a:r>
          </a:p>
          <a:p>
            <a:endParaRPr lang="en-US" dirty="0" smtClean="0"/>
          </a:p>
          <a:p>
            <a:r>
              <a:rPr lang="sr-Latn-ME" dirty="0" smtClean="0"/>
              <a:t>fonografsko ili zvukovno pismo dan</a:t>
            </a:r>
            <a:r>
              <a:rPr lang="en-US" dirty="0" smtClean="0"/>
              <a:t>a</a:t>
            </a:r>
            <a:r>
              <a:rPr lang="sr-Latn-ME" dirty="0" smtClean="0"/>
              <a:t>s je najrasprostranjenije,  </a:t>
            </a:r>
            <a:r>
              <a:rPr lang="sr-Latn-ME" dirty="0" smtClean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sr-Latn-ME" dirty="0" smtClean="0">
                <a:solidFill>
                  <a:srgbClr val="FF0000"/>
                </a:solidFill>
              </a:rPr>
              <a:t>njemu se jednim znakom slovom, označava jedan glas.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SVA MODERNA PISMA SU ALFABETSKOG TIPA!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FUNKCION</a:t>
            </a:r>
            <a:r>
              <a:rPr lang="sr-Latn-ME" dirty="0" smtClean="0">
                <a:solidFill>
                  <a:srgbClr val="FF0000"/>
                </a:solidFill>
              </a:rPr>
              <a:t>IŠ</a:t>
            </a:r>
            <a:r>
              <a:rPr lang="en-US" dirty="0" smtClean="0">
                <a:solidFill>
                  <a:srgbClr val="FF0000"/>
                </a:solidFill>
              </a:rPr>
              <a:t>U PO PRINCIPU</a:t>
            </a:r>
            <a:r>
              <a:rPr lang="sr-Cyrl-ME" dirty="0" smtClean="0">
                <a:solidFill>
                  <a:srgbClr val="FF0000"/>
                </a:solidFill>
              </a:rPr>
              <a:t>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sr-Latn-ME" dirty="0" smtClean="0">
                <a:solidFill>
                  <a:srgbClr val="FF0000"/>
                </a:solidFill>
              </a:rPr>
              <a:t> JEDNA FONEMA-JEDNA GRAFEMA</a:t>
            </a:r>
          </a:p>
        </p:txBody>
      </p:sp>
    </p:spTree>
    <p:extLst>
      <p:ext uri="{BB962C8B-B14F-4D97-AF65-F5344CB8AC3E}">
        <p14:creationId xmlns:p14="http://schemas.microsoft.com/office/powerpoint/2010/main" val="929723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sr-Latn-ME" dirty="0"/>
              <a:t>Za označavanje zvukovnog pisma upotreblajvaju se termini </a:t>
            </a:r>
            <a:r>
              <a:rPr lang="sr-Latn-ME" dirty="0" smtClean="0">
                <a:solidFill>
                  <a:srgbClr val="FF0000"/>
                </a:solidFill>
              </a:rPr>
              <a:t>alfabet , azbuka</a:t>
            </a:r>
            <a:r>
              <a:rPr lang="sr-Latn-ME" dirty="0">
                <a:solidFill>
                  <a:srgbClr val="FF0000"/>
                </a:solidFill>
              </a:rPr>
              <a:t> </a:t>
            </a:r>
            <a:r>
              <a:rPr lang="sr-Latn-ME" dirty="0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abeceda</a:t>
            </a:r>
            <a:r>
              <a:rPr lang="sr-Latn-ME" dirty="0">
                <a:solidFill>
                  <a:srgbClr val="FF0000"/>
                </a:solidFill>
              </a:rPr>
              <a:t>.</a:t>
            </a:r>
            <a:endParaRPr lang="en-US" dirty="0"/>
          </a:p>
          <a:p>
            <a:pPr marL="68580" indent="0">
              <a:buNone/>
            </a:pPr>
            <a:endParaRPr lang="sr-Cyrl-ME" dirty="0" smtClean="0">
              <a:solidFill>
                <a:srgbClr val="FF0000"/>
              </a:solidFill>
            </a:endParaRPr>
          </a:p>
          <a:p>
            <a:pPr marL="68580"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Alfabet</a:t>
            </a:r>
            <a:r>
              <a:rPr lang="sr-Latn-ME" dirty="0" smtClean="0"/>
              <a:t> je dobio ime spajanjem imena prva dva grčka slova alfa i beta.</a:t>
            </a:r>
            <a:endParaRPr lang="sr-Cyrl-ME" dirty="0" smtClean="0"/>
          </a:p>
          <a:p>
            <a:pPr marL="68580" indent="0">
              <a:buNone/>
            </a:pPr>
            <a:r>
              <a:rPr lang="sr-Latn-ME" dirty="0" smtClean="0">
                <a:solidFill>
                  <a:srgbClr val="0070C0"/>
                </a:solidFill>
              </a:rPr>
              <a:t>-</a:t>
            </a:r>
            <a:r>
              <a:rPr lang="sr-Cyrl-ME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Alfabetski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princip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sr-Latn-ME" dirty="0" smtClean="0">
                <a:solidFill>
                  <a:srgbClr val="0070C0"/>
                </a:solidFill>
              </a:rPr>
              <a:t>prvi  </a:t>
            </a:r>
            <a:r>
              <a:rPr lang="en-US" dirty="0" err="1" smtClean="0">
                <a:solidFill>
                  <a:srgbClr val="0070C0"/>
                </a:solidFill>
              </a:rPr>
              <a:t>su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sr-Latn-ME" dirty="0" smtClean="0">
                <a:solidFill>
                  <a:srgbClr val="0070C0"/>
                </a:solidFill>
              </a:rPr>
              <a:t>koristili  Feničani (22 </a:t>
            </a:r>
            <a:r>
              <a:rPr lang="sr-Latn-ME" dirty="0">
                <a:solidFill>
                  <a:srgbClr val="0070C0"/>
                </a:solidFill>
              </a:rPr>
              <a:t>znaka i pisalo se zdesna ulijevo</a:t>
            </a:r>
            <a:r>
              <a:rPr lang="sr-Latn-ME" dirty="0" smtClean="0">
                <a:solidFill>
                  <a:srgbClr val="0070C0"/>
                </a:solidFill>
              </a:rPr>
              <a:t>).</a:t>
            </a:r>
            <a:endParaRPr lang="sr-Cyrl-ME" dirty="0" smtClean="0">
              <a:solidFill>
                <a:srgbClr val="0070C0"/>
              </a:solidFill>
            </a:endParaRPr>
          </a:p>
          <a:p>
            <a:pPr marL="68580" indent="0">
              <a:buNone/>
            </a:pPr>
            <a:endParaRPr lang="sr-Cyrl-ME" dirty="0" smtClean="0">
              <a:solidFill>
                <a:srgbClr val="0070C0"/>
              </a:solidFill>
            </a:endParaRPr>
          </a:p>
          <a:p>
            <a:pPr marL="68580" indent="0">
              <a:buNone/>
            </a:pPr>
            <a:r>
              <a:rPr lang="sr-Latn-ME" dirty="0" smtClean="0">
                <a:solidFill>
                  <a:srgbClr val="0070C0"/>
                </a:solidFill>
              </a:rPr>
              <a:t>-Usavršen </a:t>
            </a:r>
            <a:r>
              <a:rPr lang="sr-Latn-ME" dirty="0">
                <a:solidFill>
                  <a:srgbClr val="0070C0"/>
                </a:solidFill>
              </a:rPr>
              <a:t>je u grčkom dodavanjem znakova za vokale. Počinju da pišu slijeva udesno.</a:t>
            </a:r>
          </a:p>
          <a:p>
            <a:pPr marL="68580" indent="0">
              <a:buNone/>
            </a:pPr>
            <a:endParaRPr lang="sr-Latn-ME" dirty="0">
              <a:solidFill>
                <a:srgbClr val="0070C0"/>
              </a:solidFill>
            </a:endParaRPr>
          </a:p>
          <a:p>
            <a:pPr marL="68580"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Azbuka</a:t>
            </a:r>
            <a:r>
              <a:rPr lang="sr-Latn-ME" dirty="0" smtClean="0"/>
              <a:t> po imenima prva dva slova iz staroslovensk</a:t>
            </a:r>
            <a:r>
              <a:rPr lang="en-US" dirty="0" smtClean="0"/>
              <a:t>e</a:t>
            </a:r>
            <a:r>
              <a:rPr lang="sr-Latn-ME" dirty="0" smtClean="0"/>
              <a:t> azbuke ( a-az, b-buki)</a:t>
            </a:r>
          </a:p>
          <a:p>
            <a:pPr marL="68580" indent="0">
              <a:buNone/>
            </a:pPr>
            <a:r>
              <a:rPr lang="sr-Latn-ME" dirty="0" smtClean="0">
                <a:solidFill>
                  <a:srgbClr val="FF0000"/>
                </a:solidFill>
              </a:rPr>
              <a:t>Abeceda</a:t>
            </a:r>
            <a:r>
              <a:rPr lang="sr-Latn-ME" dirty="0" smtClean="0"/>
              <a:t> po imenu četiri prva slova (a, b, c,d)</a:t>
            </a:r>
          </a:p>
          <a:p>
            <a:pPr marL="68580" indent="0">
              <a:buNone/>
            </a:pPr>
            <a:r>
              <a:rPr lang="sr-Latn-ME" dirty="0" smtClean="0">
                <a:solidFill>
                  <a:srgbClr val="00B050"/>
                </a:solidFill>
              </a:rPr>
              <a:t>Alfabetska pisma funkcioni</a:t>
            </a:r>
            <a:r>
              <a:rPr lang="sr-Latn-ME" dirty="0">
                <a:solidFill>
                  <a:srgbClr val="00B050"/>
                </a:solidFill>
              </a:rPr>
              <a:t>š</a:t>
            </a:r>
            <a:r>
              <a:rPr lang="sr-Latn-ME" dirty="0" smtClean="0">
                <a:solidFill>
                  <a:srgbClr val="00B050"/>
                </a:solidFill>
              </a:rPr>
              <a:t>u po principu jedna fonema-jedna grafema</a:t>
            </a:r>
            <a:r>
              <a:rPr lang="sr-Latn-ME" dirty="0" smtClean="0"/>
              <a:t>. </a:t>
            </a:r>
            <a:r>
              <a:rPr lang="en-US" dirty="0" smtClean="0"/>
              <a:t> </a:t>
            </a:r>
            <a:r>
              <a:rPr lang="sr-Latn-ME" dirty="0" smtClean="0"/>
              <a:t>Međutim nijedan sistem pisanja nije potpuno fonemski,  nerijetko jedna  grafema služi za obilježavaje više fonema. Ili obrnuto više grafema izražava jednu fonemu.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" y="188640"/>
            <a:ext cx="7634137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9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ME" dirty="0" smtClean="0"/>
              <a:t>U većini pisama znakovi teku slijeva nadesno ali su korišćne i druge mogućnosti.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780928"/>
            <a:ext cx="4896544" cy="280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1569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sr-Latn-ME" dirty="0" smtClean="0"/>
              <a:t>Pojedinim aspektima pisma bave se posebne dicipline:</a:t>
            </a:r>
          </a:p>
          <a:p>
            <a:r>
              <a:rPr lang="sr-Latn-ME" dirty="0"/>
              <a:t>e</a:t>
            </a:r>
            <a:r>
              <a:rPr lang="sr-Latn-ME" dirty="0" smtClean="0"/>
              <a:t>pigrafija (pisanje na tvrdim materijalima i podlogama,  kamenu, glini..)</a:t>
            </a:r>
          </a:p>
          <a:p>
            <a:r>
              <a:rPr lang="sr-Latn-ME" dirty="0"/>
              <a:t>p</a:t>
            </a:r>
            <a:r>
              <a:rPr lang="sr-Latn-ME" dirty="0" smtClean="0"/>
              <a:t>aleografija ( antički i srednjovjekovni rukopis)</a:t>
            </a:r>
          </a:p>
          <a:p>
            <a:r>
              <a:rPr lang="sr-Latn-ME" dirty="0" smtClean="0"/>
              <a:t>kaligrafija( umjetnost lijepog pisanja, umjetničko pisanje)</a:t>
            </a:r>
          </a:p>
          <a:p>
            <a:r>
              <a:rPr lang="sr-Latn-ME" dirty="0"/>
              <a:t>k</a:t>
            </a:r>
            <a:r>
              <a:rPr lang="sr-Latn-ME" dirty="0" smtClean="0"/>
              <a:t>riptografija( tajna pisma, šifrovanje)</a:t>
            </a:r>
          </a:p>
          <a:p>
            <a:r>
              <a:rPr lang="sr-Latn-ME" dirty="0"/>
              <a:t>s</a:t>
            </a:r>
            <a:r>
              <a:rPr lang="sr-Latn-ME" dirty="0" smtClean="0"/>
              <a:t>tenografija ( brzo pisanje)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991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764704"/>
            <a:ext cx="8712968" cy="5760640"/>
          </a:xfrm>
        </p:spPr>
        <p:txBody>
          <a:bodyPr>
            <a:normAutofit fontScale="77500" lnSpcReduction="20000"/>
          </a:bodyPr>
          <a:lstStyle/>
          <a:p>
            <a:r>
              <a:rPr lang="sr-Latn-ME" dirty="0" smtClean="0"/>
              <a:t>Prve slovenske azbuke ( alfabete) izgradili su prema grčkom uzoru Ćirilo i Metodije i nihovi učenici u IX i X  vijeku.</a:t>
            </a:r>
          </a:p>
          <a:p>
            <a:endParaRPr lang="sr-Latn-ME" dirty="0" smtClean="0"/>
          </a:p>
          <a:p>
            <a:r>
              <a:rPr lang="sr-Latn-ME" dirty="0" smtClean="0"/>
              <a:t>Glagoljica ( glagolati-govoriti) prvo je s</a:t>
            </a:r>
            <a:r>
              <a:rPr lang="en-US" dirty="0" smtClean="0"/>
              <a:t>l</a:t>
            </a:r>
            <a:r>
              <a:rPr lang="sr-Latn-ME" dirty="0" smtClean="0"/>
              <a:t>ovensko pismo iz IX vijeka. Njen je autor Konstantin (Ćirirlo).</a:t>
            </a:r>
          </a:p>
          <a:p>
            <a:r>
              <a:rPr lang="sr-Latn-ME" dirty="0" smtClean="0"/>
              <a:t>Ćirilica  dobila ime po Ćirilu. Autor  je Kliment Ohridski  Nastala je krajem IX i početkom X vijeka.</a:t>
            </a:r>
          </a:p>
          <a:p>
            <a:r>
              <a:rPr lang="sr-Latn-ME" dirty="0" smtClean="0">
                <a:solidFill>
                  <a:srgbClr val="FF0000"/>
                </a:solidFill>
              </a:rPr>
              <a:t>Današnja ćirilica je nastala reformom Save Mrkalja koju je završio Vuk Karadžić, zvanična pobjeda reforme 1868. </a:t>
            </a:r>
            <a:r>
              <a:rPr lang="sr-Latn-ME" dirty="0">
                <a:solidFill>
                  <a:srgbClr val="FF0000"/>
                </a:solidFill>
              </a:rPr>
              <a:t>S</a:t>
            </a:r>
            <a:r>
              <a:rPr lang="sr-Latn-ME" dirty="0" smtClean="0">
                <a:solidFill>
                  <a:srgbClr val="FF0000"/>
                </a:solidFill>
              </a:rPr>
              <a:t>vaka grafema predtsavljena je jednim znakom.</a:t>
            </a:r>
          </a:p>
          <a:p>
            <a:r>
              <a:rPr lang="en-US" dirty="0" err="1"/>
              <a:t>Vuk</a:t>
            </a:r>
            <a:r>
              <a:rPr lang="en-US" dirty="0"/>
              <a:t> je u </a:t>
            </a:r>
            <a:r>
              <a:rPr lang="en-US" dirty="0" err="1"/>
              <a:t>azbuci</a:t>
            </a:r>
            <a:r>
              <a:rPr lang="en-US" dirty="0"/>
              <a:t> prim</a:t>
            </a:r>
            <a:r>
              <a:rPr lang="sr-Latn-ME" dirty="0"/>
              <a:t>ijenio </a:t>
            </a:r>
            <a:r>
              <a:rPr lang="en-US" dirty="0"/>
              <a:t> </a:t>
            </a:r>
            <a:r>
              <a:rPr lang="en-US" dirty="0" err="1"/>
              <a:t>fonetsko</a:t>
            </a:r>
            <a:r>
              <a:rPr lang="en-US" dirty="0"/>
              <a:t> </a:t>
            </a:r>
            <a:r>
              <a:rPr lang="en-US" dirty="0" err="1"/>
              <a:t>načelo</a:t>
            </a:r>
            <a:r>
              <a:rPr lang="en-US" dirty="0"/>
              <a:t> da </a:t>
            </a:r>
            <a:r>
              <a:rPr lang="en-US" dirty="0" err="1"/>
              <a:t>svaki</a:t>
            </a:r>
            <a:r>
              <a:rPr lang="en-US" dirty="0"/>
              <a:t> </a:t>
            </a:r>
            <a:r>
              <a:rPr lang="en-US" dirty="0" err="1"/>
              <a:t>glas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znak</a:t>
            </a:r>
            <a:r>
              <a:rPr lang="en-US" dirty="0"/>
              <a:t> (</a:t>
            </a:r>
            <a:r>
              <a:rPr lang="en-US" dirty="0" err="1"/>
              <a:t>slovo</a:t>
            </a:r>
            <a:r>
              <a:rPr lang="en-US" dirty="0"/>
              <a:t>). To je </a:t>
            </a:r>
            <a:r>
              <a:rPr lang="en-US" dirty="0" err="1"/>
              <a:t>formulisano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sledeći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: "</a:t>
            </a:r>
            <a:r>
              <a:rPr lang="en-US" dirty="0" err="1"/>
              <a:t>Piši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govoriš</a:t>
            </a:r>
            <a:r>
              <a:rPr lang="en-US" dirty="0"/>
              <a:t>,  </a:t>
            </a:r>
            <a:r>
              <a:rPr lang="en-US" dirty="0" err="1"/>
              <a:t>čitaj</a:t>
            </a:r>
            <a:r>
              <a:rPr lang="en-US" dirty="0"/>
              <a:t> </a:t>
            </a:r>
            <a:r>
              <a:rPr lang="en-US" dirty="0" err="1" smtClean="0"/>
              <a:t>ka</a:t>
            </a:r>
            <a:r>
              <a:rPr lang="sr-Latn-ME" dirty="0" smtClean="0"/>
              <a:t>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 smtClean="0"/>
              <a:t>napisano</a:t>
            </a:r>
            <a:r>
              <a:rPr lang="sr-Latn-ME" dirty="0" smtClean="0"/>
              <a:t>“.</a:t>
            </a:r>
            <a:endParaRPr lang="sr-Latn-ME" dirty="0"/>
          </a:p>
          <a:p>
            <a:endParaRPr lang="sr-Latn-ME" dirty="0" smtClean="0">
              <a:solidFill>
                <a:srgbClr val="FF0000"/>
              </a:solidFill>
            </a:endParaRPr>
          </a:p>
          <a:p>
            <a:r>
              <a:rPr lang="sr-Latn-ME" dirty="0" smtClean="0">
                <a:solidFill>
                  <a:srgbClr val="FF0000"/>
                </a:solidFill>
              </a:rPr>
              <a:t>Latinica, latinsko pismo, nastalo prema grčkom alfabetu, datira iz VI I V vijeka pr.n.e.</a:t>
            </a:r>
          </a:p>
          <a:p>
            <a:r>
              <a:rPr lang="sr-Latn-ME" dirty="0">
                <a:solidFill>
                  <a:srgbClr val="FF0000"/>
                </a:solidFill>
              </a:rPr>
              <a:t> </a:t>
            </a:r>
            <a:r>
              <a:rPr lang="sr-Latn-ME" dirty="0" smtClean="0">
                <a:solidFill>
                  <a:srgbClr val="FF0000"/>
                </a:solidFill>
              </a:rPr>
              <a:t>Pored glagoljice i  ćirilice na području današnje Bosne koristile su se bosnčica i arabica. Danas su u upotrebi ćirilica i latinica.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443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sr-Latn-ME" dirty="0" smtClean="0"/>
              <a:t>Podloge i sredstva za pisanje kroz vrijeme: </a:t>
            </a:r>
          </a:p>
          <a:p>
            <a:r>
              <a:rPr lang="sr-Latn-ME" dirty="0"/>
              <a:t>k</a:t>
            </a:r>
            <a:r>
              <a:rPr lang="sr-Latn-ME" dirty="0" smtClean="0"/>
              <a:t>osti velikih životinja</a:t>
            </a:r>
          </a:p>
          <a:p>
            <a:r>
              <a:rPr lang="sr-Latn-ME" dirty="0" smtClean="0"/>
              <a:t>kamen</a:t>
            </a:r>
          </a:p>
          <a:p>
            <a:r>
              <a:rPr lang="sr-Latn-ME" dirty="0"/>
              <a:t>g</a:t>
            </a:r>
            <a:r>
              <a:rPr lang="sr-Latn-ME" dirty="0" smtClean="0"/>
              <a:t>linene tablice</a:t>
            </a:r>
          </a:p>
          <a:p>
            <a:r>
              <a:rPr lang="sr-Latn-ME" dirty="0" smtClean="0"/>
              <a:t>voštane tablice</a:t>
            </a:r>
          </a:p>
          <a:p>
            <a:pPr marL="68580" indent="0">
              <a:buNone/>
            </a:pPr>
            <a:r>
              <a:rPr lang="sr-Latn-ME" dirty="0" smtClean="0"/>
              <a:t>Vlada mišljenje da od upotrebe </a:t>
            </a:r>
            <a:r>
              <a:rPr lang="sr-Latn-ME" dirty="0" smtClean="0">
                <a:solidFill>
                  <a:srgbClr val="FF0000"/>
                </a:solidFill>
              </a:rPr>
              <a:t>papirusa</a:t>
            </a:r>
            <a:r>
              <a:rPr lang="sr-Latn-ME" dirty="0" smtClean="0"/>
              <a:t> počinje istorija knjige. Papirus je biljka  iz Egipta . Srčika biljke koristila se kao sirovina od koje se pravio materijal za pisanje.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76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sr-Latn-ME" dirty="0" smtClean="0"/>
              <a:t>Filigrani – crteži na papirima</a:t>
            </a:r>
            <a:r>
              <a:rPr lang="en-US" dirty="0" smtClean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se,</a:t>
            </a:r>
            <a:r>
              <a:rPr lang="sr-Latn-ME" dirty="0" smtClean="0"/>
              <a:t> kada se papir okrene prema svijetlu , vide kao svjetliji ako se stave na tamniju podlogu onda i znaci pokazuju tamniji crtež.</a:t>
            </a:r>
          </a:p>
        </p:txBody>
      </p:sp>
    </p:spTree>
    <p:extLst>
      <p:ext uri="{BB962C8B-B14F-4D97-AF65-F5344CB8AC3E}">
        <p14:creationId xmlns:p14="http://schemas.microsoft.com/office/powerpoint/2010/main" val="33762816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ME" dirty="0" smtClean="0"/>
              <a:t>Grafologija  nauka koja se bavi proučavanjem rukopisa neke osobe, objašnjava ličnost, narav i ostale osobine.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6952"/>
            <a:ext cx="9144000" cy="3790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558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ME" dirty="0" smtClean="0"/>
              <a:t>Genealoška klasifikacija jezika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sr-Latn-ME" dirty="0" smtClean="0"/>
              <a:t>Prema genealoškoj klasifikaciji, jezike dijelimo na četiri grupe:</a:t>
            </a:r>
          </a:p>
          <a:p>
            <a:pPr marL="68580" indent="0">
              <a:buNone/>
            </a:pPr>
            <a:r>
              <a:rPr lang="sr-Latn-ME" dirty="0" smtClean="0">
                <a:solidFill>
                  <a:schemeClr val="accent3">
                    <a:lumMod val="75000"/>
                  </a:schemeClr>
                </a:solidFill>
              </a:rPr>
              <a:t>1.Indoevropska grupa </a:t>
            </a:r>
            <a:r>
              <a:rPr lang="sr-Latn-ME" dirty="0" smtClean="0"/>
              <a:t>sa sedam jezičkih porodica  (indijska, iranska, baltička, slovenska,germanska, keltska, romanska)</a:t>
            </a:r>
          </a:p>
          <a:p>
            <a:pPr marL="68580" indent="0">
              <a:buNone/>
            </a:pPr>
            <a:r>
              <a:rPr lang="sr-Latn-ME" dirty="0" smtClean="0"/>
              <a:t>2.</a:t>
            </a:r>
            <a:r>
              <a:rPr lang="sr-Latn-ME" dirty="0" smtClean="0">
                <a:solidFill>
                  <a:srgbClr val="00B050"/>
                </a:solidFill>
              </a:rPr>
              <a:t> Uralo-altajska</a:t>
            </a:r>
            <a:r>
              <a:rPr lang="sr-Latn-ME" dirty="0" smtClean="0"/>
              <a:t>: ugro-finski( mađarski, finski,estonski), turski, mongolski </a:t>
            </a:r>
          </a:p>
          <a:p>
            <a:pPr marL="68580" indent="0">
              <a:buNone/>
            </a:pPr>
            <a:r>
              <a:rPr lang="sr-Latn-ME" dirty="0" smtClean="0"/>
              <a:t>3.</a:t>
            </a:r>
            <a:r>
              <a:rPr lang="sr-Latn-ME" dirty="0" smtClean="0">
                <a:solidFill>
                  <a:srgbClr val="7030A0"/>
                </a:solidFill>
              </a:rPr>
              <a:t> Semitsko-hamitska </a:t>
            </a:r>
            <a:r>
              <a:rPr lang="sr-Latn-ME" dirty="0" smtClean="0"/>
              <a:t>grupa jezika:</a:t>
            </a:r>
          </a:p>
          <a:p>
            <a:pPr marL="68580" indent="0">
              <a:buNone/>
            </a:pPr>
            <a:r>
              <a:rPr lang="sr-Latn-ME" dirty="0" smtClean="0"/>
              <a:t>-semitski ( arapski, izumrli starojevrejski, asiro-vavilonski)</a:t>
            </a:r>
          </a:p>
          <a:p>
            <a:pPr marL="68580" indent="0">
              <a:buNone/>
            </a:pPr>
            <a:r>
              <a:rPr lang="sr-Latn-ME" dirty="0" smtClean="0"/>
              <a:t>-hamitski jezici ( berberski jezici i izumrli staroegipatski i koptski)</a:t>
            </a:r>
          </a:p>
          <a:p>
            <a:pPr marL="68580" indent="0">
              <a:buNone/>
            </a:pPr>
            <a:r>
              <a:rPr lang="sr-Latn-ME" dirty="0" smtClean="0"/>
              <a:t>4. </a:t>
            </a:r>
            <a:r>
              <a:rPr lang="sr-Latn-ME" dirty="0" smtClean="0">
                <a:solidFill>
                  <a:srgbClr val="C00000"/>
                </a:solidFill>
              </a:rPr>
              <a:t>Kavkaska grupa </a:t>
            </a:r>
            <a:r>
              <a:rPr lang="sr-Latn-ME" dirty="0" smtClean="0"/>
              <a:t>( gruzijski, čečenski, dagistanski i dr.)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2089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7240650" cy="1621984"/>
          </a:xfrm>
        </p:spPr>
        <p:txBody>
          <a:bodyPr>
            <a:normAutofit fontScale="90000"/>
          </a:bodyPr>
          <a:lstStyle/>
          <a:p>
            <a:r>
              <a:rPr lang="sr-Latn-ME" dirty="0"/>
              <a:t>Morfološka ili tipološka klasifikacija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endParaRPr lang="sr-Latn-ME" dirty="0" smtClean="0"/>
          </a:p>
          <a:p>
            <a:pPr marL="68580" indent="0">
              <a:buNone/>
            </a:pPr>
            <a:r>
              <a:rPr lang="sr-Latn-ME" dirty="0" smtClean="0"/>
              <a:t>Morfološka ili tipološka klasifikacija zasniva se na sličnosti u samoj jezičkoj strukturi.</a:t>
            </a:r>
          </a:p>
          <a:p>
            <a:pPr marL="68580" indent="0">
              <a:buNone/>
            </a:pPr>
            <a:r>
              <a:rPr lang="sr-Latn-ME" dirty="0" smtClean="0"/>
              <a:t>Za kriterijum razvrstavanja jezika uzimaju se morfološke-obličke karakteristike na osnovu kojih se jezici svrstavaju u četiri osnovna tipa:</a:t>
            </a:r>
          </a:p>
          <a:p>
            <a:r>
              <a:rPr lang="sr-Latn-ME" dirty="0" smtClean="0"/>
              <a:t>Fleksivni</a:t>
            </a:r>
          </a:p>
          <a:p>
            <a:r>
              <a:rPr lang="sr-Latn-ME" dirty="0" smtClean="0"/>
              <a:t>Aglutinativni</a:t>
            </a:r>
          </a:p>
          <a:p>
            <a:r>
              <a:rPr lang="sr-Latn-ME" dirty="0" smtClean="0"/>
              <a:t>Korijenski</a:t>
            </a:r>
          </a:p>
          <a:p>
            <a:r>
              <a:rPr lang="sr-Latn-ME" dirty="0" smtClean="0"/>
              <a:t>Polisintetički ili inkorporativni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94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Evolucija</a:t>
            </a:r>
            <a:r>
              <a:rPr lang="en-US" dirty="0" smtClean="0"/>
              <a:t> </a:t>
            </a:r>
            <a:r>
              <a:rPr lang="en-US" dirty="0" err="1" smtClean="0"/>
              <a:t>jezika</a:t>
            </a:r>
            <a:r>
              <a:rPr lang="en-US" dirty="0" smtClean="0"/>
              <a:t> </a:t>
            </a:r>
            <a:r>
              <a:rPr lang="en-US" dirty="0" err="1" smtClean="0"/>
              <a:t>tekla</a:t>
            </a:r>
            <a:r>
              <a:rPr lang="en-US" dirty="0" smtClean="0"/>
              <a:t> je </a:t>
            </a:r>
            <a:r>
              <a:rPr lang="sr-Latn-ME" dirty="0" smtClean="0"/>
              <a:t>uporedo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evolucijom</a:t>
            </a:r>
            <a:r>
              <a:rPr lang="en-US" dirty="0"/>
              <a:t> </a:t>
            </a:r>
            <a:r>
              <a:rPr lang="sr-Latn-ME" dirty="0" smtClean="0"/>
              <a:t>čovjeka</a:t>
            </a:r>
          </a:p>
          <a:p>
            <a:r>
              <a:rPr lang="sr-Latn-ME" dirty="0" smtClean="0"/>
              <a:t>Faze razvoja jezika bile su uslovljene društvenim i istorijskim okolnostima</a:t>
            </a:r>
          </a:p>
          <a:p>
            <a:r>
              <a:rPr lang="sr-Latn-ME" dirty="0" smtClean="0"/>
              <a:t>Značajna faza u razvoju jezika je nastanak pisma</a:t>
            </a:r>
          </a:p>
          <a:p>
            <a:r>
              <a:rPr lang="sr-Latn-ME" dirty="0" smtClean="0"/>
              <a:t>Početak civilizacije vezuje se za nastanak pisma.</a:t>
            </a:r>
          </a:p>
          <a:p>
            <a:endParaRPr lang="sr-Latn-M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1239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ME" dirty="0" smtClean="0"/>
              <a:t>Jezičke pojave  koje se javljaju u svim ili u većini jezika  nazivaju se </a:t>
            </a:r>
            <a:r>
              <a:rPr lang="sr-Latn-ME" dirty="0" smtClean="0">
                <a:solidFill>
                  <a:srgbClr val="00B050"/>
                </a:solidFill>
              </a:rPr>
              <a:t>jezičke univerzalije.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5703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Domaći zadatak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Latn-ME" dirty="0" smtClean="0"/>
              <a:t>Iz kakve potrebe nastaje pismo?</a:t>
            </a:r>
          </a:p>
          <a:p>
            <a:r>
              <a:rPr lang="sr-Latn-ME" dirty="0" smtClean="0"/>
              <a:t>Šta znaš o razvoju pisma?</a:t>
            </a:r>
          </a:p>
          <a:p>
            <a:r>
              <a:rPr lang="sr-Latn-ME" dirty="0" smtClean="0"/>
              <a:t>Na čemu je prvobitni čovjek pisao i kojim sredstvima?</a:t>
            </a:r>
            <a:endParaRPr lang="sr-Latn-ME" dirty="0"/>
          </a:p>
          <a:p>
            <a:r>
              <a:rPr lang="sr-Latn-ME" dirty="0" smtClean="0"/>
              <a:t>Koji su jezici među prvih deset prema broju govornika?</a:t>
            </a:r>
          </a:p>
          <a:p>
            <a:r>
              <a:rPr lang="sr-Latn-ME" dirty="0" smtClean="0"/>
              <a:t>Koji jezik ima najveći broj govornika i koliko?</a:t>
            </a:r>
          </a:p>
          <a:p>
            <a:r>
              <a:rPr lang="sr-Latn-ME" dirty="0" smtClean="0"/>
              <a:t>Kakav je značaj pisma u civilizovanom svijetu?</a:t>
            </a:r>
          </a:p>
          <a:p>
            <a:endParaRPr lang="sr-Latn-ME" dirty="0"/>
          </a:p>
          <a:p>
            <a:endParaRPr lang="sr-Latn-ME" dirty="0" smtClean="0"/>
          </a:p>
          <a:p>
            <a:endParaRPr lang="sr-Latn-ME" dirty="0"/>
          </a:p>
          <a:p>
            <a:endParaRPr lang="sr-Latn-M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962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ME" dirty="0" smtClean="0"/>
              <a:t>Pismo je nastalo iz želje da se nešto izgovoreno zabilježi, ono je dopuna usmenom govoru.</a:t>
            </a:r>
          </a:p>
          <a:p>
            <a:r>
              <a:rPr lang="sr-Latn-ME" dirty="0" smtClean="0"/>
              <a:t>Pismo je sistem simbola koji su smišljeni za jezičko sporazumijevanje.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573016"/>
            <a:ext cx="7048500" cy="3174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762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349080"/>
          </a:xfrm>
        </p:spPr>
        <p:txBody>
          <a:bodyPr>
            <a:normAutofit/>
          </a:bodyPr>
          <a:lstStyle/>
          <a:p>
            <a:r>
              <a:rPr lang="sr-Latn-ME" dirty="0" smtClean="0"/>
              <a:t>Grafologija proučava grafičke znake i sisteme u pismima.</a:t>
            </a:r>
          </a:p>
          <a:p>
            <a:r>
              <a:rPr lang="sr-Latn-ME" dirty="0" smtClean="0"/>
              <a:t>Grafija je sistem znakova kojima se bilježe jezički djelovi</a:t>
            </a:r>
          </a:p>
          <a:p>
            <a:r>
              <a:rPr lang="sr-Latn-ME" dirty="0" smtClean="0"/>
              <a:t>Grafeme  su apstraktne funkcionalne jedinice</a:t>
            </a:r>
            <a:r>
              <a:rPr lang="en-US" dirty="0" smtClean="0"/>
              <a:t>.</a:t>
            </a:r>
            <a:r>
              <a:rPr lang="sr-Latn-ME" dirty="0" smtClean="0"/>
              <a:t>  Foneme su predstavljene glasovima, grafeme su predstavljene slovima.</a:t>
            </a:r>
          </a:p>
          <a:p>
            <a:r>
              <a:rPr lang="sr-Latn-ME" dirty="0" smtClean="0"/>
              <a:t>Slovo je najmanji znak koji se piše samostalno.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7232"/>
            <a:ext cx="9144000" cy="1270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182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Vrste pisama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ME" dirty="0" smtClean="0"/>
              <a:t>Pism</a:t>
            </a:r>
            <a:r>
              <a:rPr lang="en-US" dirty="0"/>
              <a:t>a</a:t>
            </a:r>
            <a:r>
              <a:rPr lang="sr-Latn-ME" dirty="0" smtClean="0"/>
              <a:t> se dijele na : piktografsk</a:t>
            </a:r>
            <a:r>
              <a:rPr lang="en-US" dirty="0"/>
              <a:t>o</a:t>
            </a:r>
            <a:r>
              <a:rPr lang="sr-Latn-ME" dirty="0" smtClean="0"/>
              <a:t>, ideografsk</a:t>
            </a:r>
            <a:r>
              <a:rPr lang="en-US" dirty="0"/>
              <a:t>o</a:t>
            </a:r>
            <a:r>
              <a:rPr lang="sr-Latn-ME" dirty="0" smtClean="0"/>
              <a:t> i fonetsk</a:t>
            </a:r>
            <a:r>
              <a:rPr lang="en-US" dirty="0"/>
              <a:t>o</a:t>
            </a:r>
            <a:r>
              <a:rPr lang="sr-Latn-ME" dirty="0" smtClean="0"/>
              <a:t> pismo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726610"/>
            <a:ext cx="4429125" cy="18383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276872"/>
            <a:ext cx="2619375" cy="1743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705" y="4869160"/>
            <a:ext cx="2828925" cy="16192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4721074"/>
            <a:ext cx="1905000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152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Najstarija</a:t>
            </a:r>
            <a:r>
              <a:rPr lang="en-US" dirty="0" smtClean="0"/>
              <a:t> </a:t>
            </a:r>
            <a:r>
              <a:rPr lang="en-US" dirty="0" err="1" smtClean="0"/>
              <a:t>pisma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vi-VN" dirty="0"/>
              <a:t>SUMERSKO (KLINASTO) PISMO – javilo se oko 5000 godina p.n.e.</a:t>
            </a:r>
          </a:p>
          <a:p>
            <a:r>
              <a:rPr lang="vi-VN" dirty="0"/>
              <a:t>EGIPATSKO (HIJEROGLIFSKO) – 3100 godina p.n.e; urezane slike i fonetski dodaci)</a:t>
            </a:r>
          </a:p>
          <a:p>
            <a:r>
              <a:rPr lang="vi-VN" dirty="0"/>
              <a:t>KINESKO (PIKTOGRAFSKO) – 1500 god. p.n.e.</a:t>
            </a:r>
          </a:p>
          <a:p>
            <a:r>
              <a:rPr lang="vi-VN" dirty="0"/>
              <a:t>JAPANSKO (SILABIČKO)</a:t>
            </a:r>
          </a:p>
          <a:p>
            <a:r>
              <a:rPr lang="vi-VN" dirty="0"/>
              <a:t>ARAPSKO – prelazni oblik između silabičkog i alfabetskog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68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Latn-ME" dirty="0" smtClean="0"/>
              <a:t>Piktografsko ili slikovno pismo je najstarije, može se slobodno reći i najprimitivnije</a:t>
            </a:r>
            <a:r>
              <a:rPr lang="en-US" dirty="0" smtClean="0"/>
              <a:t> </a:t>
            </a:r>
            <a:r>
              <a:rPr lang="sr-Latn-ME" dirty="0" smtClean="0"/>
              <a:t>jer su</a:t>
            </a:r>
            <a:r>
              <a:rPr lang="en-US" dirty="0" smtClean="0"/>
              <a:t> </a:t>
            </a:r>
            <a:r>
              <a:rPr lang="en-US" dirty="0" err="1" smtClean="0"/>
              <a:t>njegovoj</a:t>
            </a:r>
            <a:r>
              <a:rPr lang="en-US" dirty="0" smtClean="0"/>
              <a:t> </a:t>
            </a:r>
            <a:r>
              <a:rPr lang="en-US" dirty="0" err="1" smtClean="0"/>
              <a:t>osnovi</a:t>
            </a:r>
            <a:r>
              <a:rPr lang="sr-Latn-ME" dirty="0" smtClean="0"/>
              <a:t> crteži. Čovjek je predavao čitavo saopštenje pomoću crteža koje se moglo tumačiti na više načina i tu je njegov glavni nedostatak.</a:t>
            </a:r>
          </a:p>
          <a:p>
            <a:pPr marL="0" indent="0">
              <a:buNone/>
            </a:pPr>
            <a:r>
              <a:rPr lang="sr-Latn-ME" dirty="0" smtClean="0"/>
              <a:t>Vremenom su crteži svođeni na označavanje predmeta i bića</a:t>
            </a:r>
            <a:r>
              <a:rPr lang="en-US" dirty="0" smtClean="0"/>
              <a:t>,</a:t>
            </a:r>
            <a:r>
              <a:rPr lang="sr-Latn-ME" dirty="0" smtClean="0"/>
              <a:t>  na osnovu najkarkterističnijeg elementa.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385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ME" dirty="0"/>
              <a:t>Iz slikovnog pisma razvili su se HIJEROGLIFI.</a:t>
            </a:r>
          </a:p>
          <a:p>
            <a:r>
              <a:rPr lang="sr-Latn-ME" dirty="0">
                <a:solidFill>
                  <a:srgbClr val="FF0000"/>
                </a:solidFill>
              </a:rPr>
              <a:t>HIJEROGLIFI –riječ  grčkog prijekla označ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sr-Latn-ME" dirty="0">
                <a:solidFill>
                  <a:srgbClr val="FF0000"/>
                </a:solidFill>
              </a:rPr>
              <a:t>va sveta slova uklesana u kamenu, sveti zapis.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11557"/>
            <a:ext cx="6156176" cy="27464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140968"/>
            <a:ext cx="2814960" cy="347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453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ME" dirty="0" smtClean="0"/>
              <a:t>Ideografsko ili logografsko (pojmovno) pismo je savršenije  od piktografskog.</a:t>
            </a:r>
          </a:p>
          <a:p>
            <a:pPr marL="0" indent="0">
              <a:buNone/>
            </a:pPr>
            <a:r>
              <a:rPr lang="sr-Latn-ME" dirty="0" smtClean="0"/>
              <a:t>Crtežom nije predavano saopštenje u cjelini  već  je u pojedinim nacrtanim simbolima  (ideogramima) označavan predmet, radnja, osobina... Njegova mana je veliki broj znakova, što je otežavalo funkcionalnost.</a:t>
            </a:r>
          </a:p>
          <a:p>
            <a:pPr marL="68580" indent="0">
              <a:buNone/>
            </a:pPr>
            <a:r>
              <a:rPr lang="sr-Latn-ME" dirty="0" smtClean="0"/>
              <a:t>Ideografska pisma su:</a:t>
            </a:r>
          </a:p>
          <a:p>
            <a:r>
              <a:rPr lang="sr-Latn-ME" dirty="0" smtClean="0"/>
              <a:t>pismo starih Egipćana –</a:t>
            </a:r>
            <a:r>
              <a:rPr lang="en-US" dirty="0" smtClean="0"/>
              <a:t> </a:t>
            </a:r>
            <a:r>
              <a:rPr lang="sr-Latn-ME" dirty="0" smtClean="0"/>
              <a:t>hijeroglifi</a:t>
            </a:r>
          </a:p>
          <a:p>
            <a:r>
              <a:rPr lang="sr-Latn-ME" dirty="0" smtClean="0"/>
              <a:t>pismo Asteka i drugih kultura Meksika</a:t>
            </a:r>
          </a:p>
          <a:p>
            <a:r>
              <a:rPr lang="en-US" dirty="0"/>
              <a:t>s</a:t>
            </a:r>
            <a:r>
              <a:rPr lang="sr-Latn-ME" dirty="0" smtClean="0"/>
              <a:t>umersko pismo( u dolini Tigra i Eufrata 4000 god. </a:t>
            </a:r>
            <a:r>
              <a:rPr lang="sr-Latn-ME" dirty="0"/>
              <a:t>p</a:t>
            </a:r>
            <a:r>
              <a:rPr lang="sr-Latn-ME" dirty="0" smtClean="0"/>
              <a:t>r.</a:t>
            </a:r>
            <a:r>
              <a:rPr lang="en-US" dirty="0" smtClean="0"/>
              <a:t> </a:t>
            </a:r>
            <a:r>
              <a:rPr lang="sr-Latn-ME" dirty="0" smtClean="0"/>
              <a:t>n.</a:t>
            </a:r>
            <a:r>
              <a:rPr lang="en-US" dirty="0" smtClean="0"/>
              <a:t> </a:t>
            </a:r>
            <a:r>
              <a:rPr lang="sr-Latn-ME" dirty="0" smtClean="0"/>
              <a:t>e.)</a:t>
            </a:r>
          </a:p>
          <a:p>
            <a:r>
              <a:rPr lang="en-US" dirty="0"/>
              <a:t>s</a:t>
            </a:r>
            <a:r>
              <a:rPr lang="sr-Latn-ME" dirty="0" smtClean="0"/>
              <a:t>taro kinesko pismo ...</a:t>
            </a:r>
          </a:p>
          <a:p>
            <a:endParaRPr lang="sr-Latn-ME" dirty="0" smtClean="0"/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357406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252</TotalTime>
  <Words>1072</Words>
  <Application>Microsoft Office PowerPoint</Application>
  <PresentationFormat>On-screen Show (4:3)</PresentationFormat>
  <Paragraphs>98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Evolucija jezika i razvoj pisma</vt:lpstr>
      <vt:lpstr>PowerPoint Presentation</vt:lpstr>
      <vt:lpstr>PowerPoint Presentation</vt:lpstr>
      <vt:lpstr>PowerPoint Presentation</vt:lpstr>
      <vt:lpstr>Vrste pisama</vt:lpstr>
      <vt:lpstr>Najstarija pisma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Genealoška klasifikacija jezika</vt:lpstr>
      <vt:lpstr>Morfološka ili tipološka klasifikacija </vt:lpstr>
      <vt:lpstr>PowerPoint Presentation</vt:lpstr>
      <vt:lpstr>Domaći zadatak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Evolucija jezika</dc:title>
  <dc:creator>Korisnik</dc:creator>
  <cp:lastModifiedBy>Korisnik</cp:lastModifiedBy>
  <cp:revision>29</cp:revision>
  <dcterms:created xsi:type="dcterms:W3CDTF">2020-08-25T11:29:26Z</dcterms:created>
  <dcterms:modified xsi:type="dcterms:W3CDTF">2020-10-04T15:17:05Z</dcterms:modified>
</cp:coreProperties>
</file>