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matic SC Bold" charset="-79"/>
      <p:regular r:id="rId19"/>
    </p:embeddedFont>
    <p:embeddedFont>
      <p:font typeface="Muli Bold" charset="-18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uli Regular" charset="-1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lvira\Downloads\Loom%20_%20Free%20Screen%20&amp;%20Video%20Recording%20Software.mp4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12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24723" y="3494052"/>
            <a:ext cx="9244458" cy="245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ENGLISH LESSON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884348" y="6903199"/>
            <a:ext cx="4525208" cy="5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>
                <a:solidFill>
                  <a:srgbClr val="000000"/>
                </a:solidFill>
                <a:latin typeface="Muli Bold"/>
              </a:rPr>
              <a:t>Teacher ELida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0171" y="661914"/>
            <a:ext cx="6128811" cy="2350171"/>
            <a:chOff x="0" y="0"/>
            <a:chExt cx="8171748" cy="31335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84765" y="300975"/>
              <a:ext cx="8002218" cy="253161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434776" y="344738"/>
              <a:ext cx="7302196" cy="2244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31"/>
                </a:lnSpc>
                <a:spcBef>
                  <a:spcPct val="0"/>
                </a:spcBef>
              </a:pPr>
              <a:r>
                <a:rPr lang="en-US" sz="10094">
                  <a:solidFill>
                    <a:srgbClr val="000000"/>
                  </a:solidFill>
                  <a:latin typeface="Amatic SC Bold"/>
                </a:rPr>
                <a:t>REMEMBER THIS!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/>
          <a:srcRect l="24766" t="26766" r="24062" b="18525"/>
          <a:stretch>
            <a:fillRect/>
          </a:stretch>
        </p:blipFill>
        <p:spPr>
          <a:xfrm>
            <a:off x="3416144" y="3012085"/>
            <a:ext cx="11662892" cy="70102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192640">
            <a:off x="16670561" y="7695388"/>
            <a:ext cx="1801962" cy="22666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67651">
            <a:off x="951848" y="1047928"/>
            <a:ext cx="513645" cy="49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3192" t="12762" r="14813" b="21407"/>
          <a:stretch>
            <a:fillRect/>
          </a:stretch>
        </p:blipFill>
        <p:spPr>
          <a:xfrm>
            <a:off x="1966788" y="1198105"/>
            <a:ext cx="16022099" cy="82367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640560" y="347126"/>
            <a:ext cx="4998955" cy="1894705"/>
            <a:chOff x="0" y="0"/>
            <a:chExt cx="6665273" cy="252627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244331">
              <a:off x="65158" y="229425"/>
              <a:ext cx="6534957" cy="206742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15136" y="557021"/>
              <a:ext cx="6450137" cy="1488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EXERCISE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4350" t="28817" r="13656" b="26759"/>
          <a:stretch>
            <a:fillRect/>
          </a:stretch>
        </p:blipFill>
        <p:spPr>
          <a:xfrm>
            <a:off x="1291273" y="3065300"/>
            <a:ext cx="16214415" cy="56249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56314" y="1104900"/>
            <a:ext cx="1077537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CHECK Y0UR ANSWERS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538563">
            <a:off x="16101088" y="7541937"/>
            <a:ext cx="1700776" cy="1847613"/>
            <a:chOff x="0" y="0"/>
            <a:chExt cx="2267701" cy="246348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5902287">
              <a:off x="33670" y="247581"/>
              <a:ext cx="2200360" cy="196832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24681" t="19957" r="25654" b="19187"/>
            <a:stretch>
              <a:fillRect/>
            </a:stretch>
          </p:blipFill>
          <p:spPr>
            <a:xfrm rot="489684">
              <a:off x="367052" y="406404"/>
              <a:ext cx="1347104" cy="165067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79915" y="4132512"/>
            <a:ext cx="1158212" cy="1258207"/>
            <a:chOff x="0" y="0"/>
            <a:chExt cx="1544282" cy="167760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5902287">
              <a:off x="22929" y="168600"/>
              <a:ext cx="1498424" cy="13404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/>
            <a:srcRect l="24681" t="19957" r="25654" b="19187"/>
            <a:stretch>
              <a:fillRect/>
            </a:stretch>
          </p:blipFill>
          <p:spPr>
            <a:xfrm rot="489684">
              <a:off x="249959" y="276757"/>
              <a:ext cx="917365" cy="112409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2131130" y="4132512"/>
            <a:ext cx="1158212" cy="1258207"/>
            <a:chOff x="0" y="0"/>
            <a:chExt cx="1544282" cy="167760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5902287">
              <a:off x="22929" y="168600"/>
              <a:ext cx="1498424" cy="134040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/>
            <a:srcRect l="24681" t="19957" r="25654" b="19187"/>
            <a:stretch>
              <a:fillRect/>
            </a:stretch>
          </p:blipFill>
          <p:spPr>
            <a:xfrm rot="489684">
              <a:off x="249959" y="276757"/>
              <a:ext cx="917365" cy="1124095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62007">
            <a:off x="5173432" y="73367"/>
            <a:ext cx="8561682" cy="270860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79915" y="185432"/>
            <a:ext cx="5748717" cy="187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6"/>
              </a:lnSpc>
              <a:spcBef>
                <a:spcPct val="0"/>
              </a:spcBef>
            </a:pPr>
            <a:r>
              <a:rPr lang="en-US" sz="10997">
                <a:solidFill>
                  <a:srgbClr val="000000"/>
                </a:solidFill>
                <a:latin typeface="Amatic SC Bold"/>
              </a:rPr>
              <a:t>ACTIVITY TIME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37957">
            <a:off x="5085015" y="614318"/>
            <a:ext cx="1321100" cy="11361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0359667">
            <a:off x="12437553" y="614318"/>
            <a:ext cx="1321100" cy="11361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/>
          <a:srcRect l="21332" t="8996" r="26476" b="17702"/>
          <a:stretch>
            <a:fillRect/>
          </a:stretch>
        </p:blipFill>
        <p:spPr>
          <a:xfrm>
            <a:off x="4911215" y="2542893"/>
            <a:ext cx="9807272" cy="77441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5400000">
            <a:off x="14445746" y="652916"/>
            <a:ext cx="3664124" cy="34376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902287">
            <a:off x="13903144" y="354073"/>
            <a:ext cx="1333688" cy="11930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33478" t="16622" r="27373" b="19508"/>
          <a:stretch>
            <a:fillRect/>
          </a:stretch>
        </p:blipFill>
        <p:spPr>
          <a:xfrm rot="917131">
            <a:off x="14310791" y="527718"/>
            <a:ext cx="518396" cy="845755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31500" y="1056576"/>
            <a:ext cx="2692617" cy="2630294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759" t="26" r="-44572" b="-17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 l="27775" t="7822" r="21757" b="25112"/>
          <a:stretch>
            <a:fillRect/>
          </a:stretch>
        </p:blipFill>
        <p:spPr>
          <a:xfrm>
            <a:off x="1227430" y="539661"/>
            <a:ext cx="11473544" cy="85722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 l="50524" t="19349" r="11241" b="10703"/>
          <a:stretch>
            <a:fillRect/>
          </a:stretch>
        </p:blipFill>
        <p:spPr>
          <a:xfrm>
            <a:off x="3945645" y="97060"/>
            <a:ext cx="9812565" cy="100928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 l="50000" t="20584" r="11241" b="11115"/>
          <a:stretch>
            <a:fillRect/>
          </a:stretch>
        </p:blipFill>
        <p:spPr>
          <a:xfrm>
            <a:off x="3901780" y="0"/>
            <a:ext cx="10163902" cy="100699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1474" y="2133653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7995" y="509483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THANK YOU!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l="24681" t="19957" r="25654" b="19187"/>
          <a:stretch>
            <a:fillRect/>
          </a:stretch>
        </p:blipFill>
        <p:spPr>
          <a:xfrm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697907" y="2554345"/>
            <a:ext cx="8752831" cy="52994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730735" y="4383011"/>
            <a:ext cx="6959783" cy="19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QUANTIFIERS!</a:t>
            </a:r>
          </a:p>
        </p:txBody>
      </p:sp>
      <p:sp>
        <p:nvSpPr>
          <p:cNvPr id="23" name="TextBox 23"/>
          <p:cNvSpPr txBox="1"/>
          <p:nvPr/>
        </p:nvSpPr>
        <p:spPr>
          <a:xfrm rot="-1517611">
            <a:off x="849206" y="2279039"/>
            <a:ext cx="4548626" cy="125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1"/>
              </a:lnSpc>
            </a:pPr>
            <a:r>
              <a:rPr lang="en-US" sz="9411">
                <a:solidFill>
                  <a:srgbClr val="000000"/>
                </a:solidFill>
                <a:latin typeface="Amatic SC Bold"/>
              </a:rPr>
              <a:t>MUCH </a:t>
            </a:r>
          </a:p>
        </p:txBody>
      </p:sp>
      <p:sp>
        <p:nvSpPr>
          <p:cNvPr id="24" name="TextBox 24"/>
          <p:cNvSpPr txBox="1"/>
          <p:nvPr/>
        </p:nvSpPr>
        <p:spPr>
          <a:xfrm rot="2436077">
            <a:off x="13619227" y="2495962"/>
            <a:ext cx="4548626" cy="125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1"/>
              </a:lnSpc>
            </a:pPr>
            <a:r>
              <a:rPr lang="en-US" sz="9411">
                <a:solidFill>
                  <a:srgbClr val="000000"/>
                </a:solidFill>
                <a:latin typeface="Amatic SC Bold"/>
              </a:rPr>
              <a:t>MANY</a:t>
            </a:r>
          </a:p>
        </p:txBody>
      </p:sp>
      <p:sp>
        <p:nvSpPr>
          <p:cNvPr id="25" name="TextBox 25"/>
          <p:cNvSpPr txBox="1"/>
          <p:nvPr/>
        </p:nvSpPr>
        <p:spPr>
          <a:xfrm rot="88970">
            <a:off x="988875" y="8613796"/>
            <a:ext cx="4548626" cy="125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1"/>
              </a:lnSpc>
            </a:pPr>
            <a:r>
              <a:rPr lang="en-US" sz="9411">
                <a:solidFill>
                  <a:srgbClr val="000000"/>
                </a:solidFill>
                <a:latin typeface="Amatic SC Bold"/>
              </a:rPr>
              <a:t>FEW</a:t>
            </a:r>
          </a:p>
        </p:txBody>
      </p:sp>
      <p:sp>
        <p:nvSpPr>
          <p:cNvPr id="26" name="TextBox 26"/>
          <p:cNvSpPr txBox="1"/>
          <p:nvPr/>
        </p:nvSpPr>
        <p:spPr>
          <a:xfrm rot="-412715">
            <a:off x="12367564" y="8093274"/>
            <a:ext cx="4548626" cy="125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1"/>
              </a:lnSpc>
            </a:pPr>
            <a:r>
              <a:rPr lang="en-US" sz="9411">
                <a:solidFill>
                  <a:srgbClr val="000000"/>
                </a:solidFill>
                <a:latin typeface="Amatic SC Bold"/>
              </a:rPr>
              <a:t>A LOT OF</a:t>
            </a:r>
          </a:p>
        </p:txBody>
      </p:sp>
      <p:sp>
        <p:nvSpPr>
          <p:cNvPr id="27" name="TextBox 27"/>
          <p:cNvSpPr txBox="1"/>
          <p:nvPr/>
        </p:nvSpPr>
        <p:spPr>
          <a:xfrm rot="63620">
            <a:off x="7595798" y="689321"/>
            <a:ext cx="3227496" cy="89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000000"/>
                </a:solidFill>
                <a:latin typeface="Amatic SC Bold"/>
              </a:rPr>
              <a:t>LITTLE</a:t>
            </a:r>
          </a:p>
        </p:txBody>
      </p:sp>
      <p:sp>
        <p:nvSpPr>
          <p:cNvPr id="28" name="TextBox 28"/>
          <p:cNvSpPr txBox="1"/>
          <p:nvPr/>
        </p:nvSpPr>
        <p:spPr>
          <a:xfrm rot="63620">
            <a:off x="15659074" y="5683880"/>
            <a:ext cx="2632524" cy="72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6"/>
              </a:lnSpc>
            </a:pPr>
            <a:r>
              <a:rPr lang="en-US" sz="5446">
                <a:solidFill>
                  <a:srgbClr val="000000"/>
                </a:solidFill>
                <a:latin typeface="Amatic SC Bold"/>
              </a:rPr>
              <a:t>SOME</a:t>
            </a:r>
          </a:p>
        </p:txBody>
      </p:sp>
      <p:sp>
        <p:nvSpPr>
          <p:cNvPr id="29" name="TextBox 29"/>
          <p:cNvSpPr txBox="1"/>
          <p:nvPr/>
        </p:nvSpPr>
        <p:spPr>
          <a:xfrm rot="63620">
            <a:off x="7961955" y="8319654"/>
            <a:ext cx="2632524" cy="72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6"/>
              </a:lnSpc>
            </a:pPr>
            <a:r>
              <a:rPr lang="en-US" sz="5446">
                <a:solidFill>
                  <a:srgbClr val="000000"/>
                </a:solidFill>
                <a:latin typeface="Amatic SC Bold"/>
              </a:rPr>
              <a:t>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383" y="827688"/>
            <a:ext cx="8115300" cy="7250674"/>
            <a:chOff x="0" y="0"/>
            <a:chExt cx="10820400" cy="9667565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8220101" cy="303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COUNTABLE AND UNCOUNTABLE NOUNS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6788"/>
              <a:ext cx="10820400" cy="5790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Jingleberry"/>
                </a:rPr>
                <a:t>First, do you remember difference between </a:t>
              </a:r>
              <a:r>
                <a:rPr lang="en-US" sz="3200">
                  <a:solidFill>
                    <a:srgbClr val="000000"/>
                  </a:solidFill>
                  <a:latin typeface="Jingleberry Italics"/>
                </a:rPr>
                <a:t>countable</a:t>
              </a:r>
              <a:r>
                <a:rPr lang="en-US" sz="3200">
                  <a:solidFill>
                    <a:srgbClr val="000000"/>
                  </a:solidFill>
                  <a:latin typeface="Jingleberry"/>
                </a:rPr>
                <a:t> and uncountable nouns?</a:t>
              </a: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Jingleberry"/>
                </a:rPr>
                <a:t>Most nouns in English are countable. They have singular (</a:t>
              </a:r>
              <a:r>
                <a:rPr lang="en-US" sz="3200">
                  <a:solidFill>
                    <a:srgbClr val="166AB8"/>
                  </a:solidFill>
                  <a:latin typeface="Jingleberry"/>
                </a:rPr>
                <a:t>an onion</a:t>
              </a:r>
              <a:r>
                <a:rPr lang="en-US" sz="3200">
                  <a:solidFill>
                    <a:srgbClr val="000000"/>
                  </a:solidFill>
                  <a:latin typeface="Jingleberry"/>
                </a:rPr>
                <a:t>) and plural form (</a:t>
              </a:r>
              <a:r>
                <a:rPr lang="en-US" sz="3200">
                  <a:solidFill>
                    <a:srgbClr val="166AB8"/>
                  </a:solidFill>
                  <a:latin typeface="Jingleberry"/>
                </a:rPr>
                <a:t>2 onions</a:t>
              </a:r>
              <a:r>
                <a:rPr lang="en-US" sz="3200">
                  <a:solidFill>
                    <a:srgbClr val="000000"/>
                  </a:solidFill>
                  <a:latin typeface="Jingleberry"/>
                </a:rPr>
                <a:t>). </a:t>
              </a: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Jingleberry"/>
                </a:rPr>
                <a:t>A few nouns are uncountable. They only have one form </a:t>
              </a:r>
              <a:r>
                <a:rPr lang="en-US" sz="3200">
                  <a:solidFill>
                    <a:srgbClr val="166AB8"/>
                  </a:solidFill>
                  <a:latin typeface="Jingleberry"/>
                </a:rPr>
                <a:t>BREAD</a:t>
              </a:r>
              <a:r>
                <a:rPr lang="en-US" sz="3200">
                  <a:solidFill>
                    <a:srgbClr val="000000"/>
                  </a:solidFill>
                  <a:latin typeface="Jingleberry"/>
                </a:rPr>
                <a:t> (you can't use a, an or put a number in front of them) 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 l="12160" t="17796" r="14927" b="21823"/>
          <a:stretch>
            <a:fillRect/>
          </a:stretch>
        </p:blipFill>
        <p:spPr>
          <a:xfrm rot="-311875">
            <a:off x="11747706" y="2933480"/>
            <a:ext cx="1108364" cy="9178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780778" y="3588354"/>
            <a:ext cx="1324190" cy="13241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2233273" y="5453476"/>
            <a:ext cx="1324190" cy="1324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53196" y="1159414"/>
            <a:ext cx="14181609" cy="85863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34838">
            <a:off x="3848543" y="679393"/>
            <a:ext cx="10590914" cy="21181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91627" y="1216564"/>
            <a:ext cx="9504745" cy="97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1"/>
              </a:lnSpc>
            </a:pPr>
            <a:r>
              <a:rPr lang="en-US" sz="6847">
                <a:solidFill>
                  <a:srgbClr val="000000"/>
                </a:solidFill>
                <a:latin typeface="Amatic SC Bold"/>
              </a:rPr>
              <a:t>TAKE A LOOK AT THE FOLLOWING VIDEO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6" name="Loom _ Free Screen &amp; Video Recording Softwar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953000" y="2705100"/>
            <a:ext cx="84582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724555">
            <a:off x="14846317" y="7019792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37957">
            <a:off x="13957203" y="7446108"/>
            <a:ext cx="1321100" cy="11361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359667">
            <a:off x="17318466" y="7934103"/>
            <a:ext cx="1321100" cy="11361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24681" t="19957" r="25654" b="19187"/>
          <a:stretch>
            <a:fillRect/>
          </a:stretch>
        </p:blipFill>
        <p:spPr>
          <a:xfrm rot="489684">
            <a:off x="15526803" y="7389019"/>
            <a:ext cx="1419676" cy="17396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3703">
            <a:off x="1941960" y="3328155"/>
            <a:ext cx="437368" cy="4198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0084657">
            <a:off x="3143985" y="421335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460983">
            <a:off x="713144" y="6687404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/>
          <a:srcRect t="12840" b="7293"/>
          <a:stretch>
            <a:fillRect/>
          </a:stretch>
        </p:blipFill>
        <p:spPr>
          <a:xfrm>
            <a:off x="4516231" y="486717"/>
            <a:ext cx="8242375" cy="9540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5667835">
            <a:off x="1708372" y="1689907"/>
            <a:ext cx="2258787" cy="7145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1575200">
            <a:off x="2346309" y="3476326"/>
            <a:ext cx="932015" cy="833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785387" y="-494236"/>
            <a:ext cx="5818721" cy="14036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33821">
            <a:off x="1367869" y="1389373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110382" y="1619319"/>
            <a:ext cx="4844147" cy="704836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68224" y="2250591"/>
            <a:ext cx="3948829" cy="5603739"/>
            <a:chOff x="0" y="0"/>
            <a:chExt cx="3539490" cy="5022850"/>
          </a:xfrm>
        </p:grpSpPr>
        <p:sp>
          <p:nvSpPr>
            <p:cNvPr id="7" name="Freeform 7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l="l" t="t" r="r" b="b"/>
              <a:pathLst>
                <a:path w="3550920" h="50241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6301" r="-56349" b="-25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/>
          <a:srcRect l="15391" t="11346" r="16433" b="15644"/>
          <a:stretch>
            <a:fillRect/>
          </a:stretch>
        </p:blipFill>
        <p:spPr>
          <a:xfrm>
            <a:off x="2455298" y="4049524"/>
            <a:ext cx="8522184" cy="513116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653500" y="5672700"/>
            <a:ext cx="706023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7243" y="1816107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EXAMPLES FROM THE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252589">
            <a:off x="11046612" y="2680649"/>
            <a:ext cx="516571" cy="49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2003300" y="8937345"/>
            <a:ext cx="513645" cy="49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154087">
            <a:off x="974625" y="4276046"/>
            <a:ext cx="489149" cy="8290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 l="12961" t="20926" r="13361" b="14408"/>
          <a:stretch>
            <a:fillRect/>
          </a:stretch>
        </p:blipFill>
        <p:spPr>
          <a:xfrm>
            <a:off x="2006859" y="2486483"/>
            <a:ext cx="13723362" cy="67718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6676" y="1104900"/>
            <a:ext cx="1188758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UNCAOUNTABLE NOUNS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559285">
            <a:off x="11894846" y="43363"/>
            <a:ext cx="6258881" cy="5120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307577" y="302021"/>
            <a:ext cx="5433419" cy="460358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667801" y="791431"/>
            <a:ext cx="4253809" cy="3087412"/>
            <a:chOff x="0" y="0"/>
            <a:chExt cx="2899410" cy="2104390"/>
          </a:xfrm>
        </p:grpSpPr>
        <p:sp>
          <p:nvSpPr>
            <p:cNvPr id="5" name="Freeform 5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l="l" t="t" r="r" b="b"/>
              <a:pathLst>
                <a:path w="2903220" h="21158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43" t="-12" r="-4997" b="-83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252589">
            <a:off x="16778295" y="2087183"/>
            <a:ext cx="516571" cy="495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6383107">
            <a:off x="9419052" y="8116410"/>
            <a:ext cx="513645" cy="493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 l="12961" t="28820" r="17230" b="17702"/>
          <a:stretch>
            <a:fillRect/>
          </a:stretch>
        </p:blipFill>
        <p:spPr>
          <a:xfrm>
            <a:off x="0" y="3109111"/>
            <a:ext cx="12932001" cy="55697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923504" y="3109111"/>
            <a:ext cx="3008497" cy="631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 l="6209" t="10703" r="7312" b="14204"/>
          <a:stretch>
            <a:fillRect/>
          </a:stretch>
        </p:blipFill>
        <p:spPr>
          <a:xfrm>
            <a:off x="1774415" y="2112904"/>
            <a:ext cx="14414515" cy="7037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</Words>
  <Application>Microsoft Office PowerPoint</Application>
  <PresentationFormat>Custom</PresentationFormat>
  <Paragraphs>23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Amatic SC Bold</vt:lpstr>
      <vt:lpstr>Muli Bold</vt:lpstr>
      <vt:lpstr>Jingleberry</vt:lpstr>
      <vt:lpstr>Jingleberry Italics</vt:lpstr>
      <vt:lpstr>Calibri</vt:lpstr>
      <vt:lpstr>Muli Regular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ELida</dc:title>
  <dc:creator>Elvira</dc:creator>
  <cp:lastModifiedBy>Elvira</cp:lastModifiedBy>
  <cp:revision>2</cp:revision>
  <dcterms:created xsi:type="dcterms:W3CDTF">2006-08-16T00:00:00Z</dcterms:created>
  <dcterms:modified xsi:type="dcterms:W3CDTF">2020-09-23T11:29:06Z</dcterms:modified>
  <dc:identifier>DAEIl-Az79U</dc:identifier>
</cp:coreProperties>
</file>