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073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45FA-2D68-4470-BB64-5851C6F2BB8E}" type="datetimeFigureOut">
              <a:rPr lang="en-US" smtClean="0"/>
              <a:t>1/20/2020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B9EBF-D3A4-433A-9D54-67BD562BFC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3792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45FA-2D68-4470-BB64-5851C6F2BB8E}" type="datetimeFigureOut">
              <a:rPr lang="en-US" smtClean="0"/>
              <a:t>1/20/2020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B9EBF-D3A4-433A-9D54-67BD562BFC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7584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45FA-2D68-4470-BB64-5851C6F2BB8E}" type="datetimeFigureOut">
              <a:rPr lang="en-US" smtClean="0"/>
              <a:t>1/20/2020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B9EBF-D3A4-433A-9D54-67BD562BFC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897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45FA-2D68-4470-BB64-5851C6F2BB8E}" type="datetimeFigureOut">
              <a:rPr lang="en-US" smtClean="0"/>
              <a:t>1/20/2020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B9EBF-D3A4-433A-9D54-67BD562BFC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539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45FA-2D68-4470-BB64-5851C6F2BB8E}" type="datetimeFigureOut">
              <a:rPr lang="en-US" smtClean="0"/>
              <a:t>1/20/2020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B9EBF-D3A4-433A-9D54-67BD562BFC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52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45FA-2D68-4470-BB64-5851C6F2BB8E}" type="datetimeFigureOut">
              <a:rPr lang="en-US" smtClean="0"/>
              <a:t>1/20/2020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B9EBF-D3A4-433A-9D54-67BD562BFC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17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45FA-2D68-4470-BB64-5851C6F2BB8E}" type="datetimeFigureOut">
              <a:rPr lang="en-US" smtClean="0"/>
              <a:t>1/20/2020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B9EBF-D3A4-433A-9D54-67BD562BFC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504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45FA-2D68-4470-BB64-5851C6F2BB8E}" type="datetimeFigureOut">
              <a:rPr lang="en-US" smtClean="0"/>
              <a:t>1/20/2020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B9EBF-D3A4-433A-9D54-67BD562BFC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282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45FA-2D68-4470-BB64-5851C6F2BB8E}" type="datetimeFigureOut">
              <a:rPr lang="en-US" smtClean="0"/>
              <a:t>1/20/2020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B9EBF-D3A4-433A-9D54-67BD562BFC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0203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45FA-2D68-4470-BB64-5851C6F2BB8E}" type="datetimeFigureOut">
              <a:rPr lang="en-US" smtClean="0"/>
              <a:t>1/20/2020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B9EBF-D3A4-433A-9D54-67BD562BFC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8689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45FA-2D68-4470-BB64-5851C6F2BB8E}" type="datetimeFigureOut">
              <a:rPr lang="en-US" smtClean="0"/>
              <a:t>1/20/2020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B9EBF-D3A4-433A-9D54-67BD562BFC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59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9F45FA-2D68-4470-BB64-5851C6F2BB8E}" type="datetimeFigureOut">
              <a:rPr lang="en-US" smtClean="0"/>
              <a:t>1/20/2020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0B9EBF-D3A4-433A-9D54-67BD562BFC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6546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emf"/><Relationship Id="rId4" Type="http://schemas.openxmlformats.org/officeDocument/2006/relationships/image" Target="../media/image7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zultat slika za exce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147" y="1256938"/>
            <a:ext cx="4651556" cy="46515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4650377" y="1256938"/>
            <a:ext cx="7067006" cy="4651556"/>
          </a:xfrm>
          <a:prstGeom prst="rect">
            <a:avLst/>
          </a:prstGeom>
          <a:solidFill>
            <a:srgbClr val="2073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0573" y="194193"/>
            <a:ext cx="901553" cy="949508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596351" y="474592"/>
            <a:ext cx="4770409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sr-Latn-ME" sz="2500" dirty="0">
                <a:solidFill>
                  <a:srgbClr val="002060"/>
                </a:solidFill>
                <a:latin typeface="Impact" panose="020B0806030902050204" pitchFamily="34" charset="0"/>
              </a:rPr>
              <a:t>JU ETŠ „VASO ALIGRUDIĆ“, Podgorica</a:t>
            </a:r>
          </a:p>
        </p:txBody>
      </p:sp>
      <p:sp>
        <p:nvSpPr>
          <p:cNvPr id="7" name="Rectangle 6"/>
          <p:cNvSpPr/>
          <p:nvPr/>
        </p:nvSpPr>
        <p:spPr>
          <a:xfrm>
            <a:off x="8002905" y="5908494"/>
            <a:ext cx="37144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sr-Latn-ME" dirty="0">
                <a:solidFill>
                  <a:srgbClr val="002060"/>
                </a:solidFill>
                <a:latin typeface="Impact" panose="020B0806030902050204" pitchFamily="34" charset="0"/>
              </a:rPr>
              <a:t>PREDMETNI NASTAVNIK : SPASOJE PAPIĆ</a:t>
            </a:r>
            <a:endParaRPr lang="en-US" dirty="0">
              <a:solidFill>
                <a:srgbClr val="002060"/>
              </a:solidFill>
              <a:latin typeface="Impact" panose="020B080603090205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983480" y="2844052"/>
            <a:ext cx="6400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dirty="0" smtClean="0">
                <a:solidFill>
                  <a:schemeClr val="bg1"/>
                </a:solidFill>
                <a:latin typeface="Impact" panose="020B0806030902050204" pitchFamily="34" charset="0"/>
              </a:rPr>
              <a:t>FORMATIRANJE </a:t>
            </a:r>
            <a:r>
              <a:rPr lang="sr-Latn-ME" sz="4500" dirty="0" smtClean="0">
                <a:solidFill>
                  <a:schemeClr val="bg1"/>
                </a:solidFill>
                <a:latin typeface="Impact" panose="020B0806030902050204" pitchFamily="34" charset="0"/>
              </a:rPr>
              <a:t>ĆELIJA I ELEMENATA RADNOG LISTA</a:t>
            </a:r>
            <a:endParaRPr lang="en-US" sz="4500" dirty="0">
              <a:solidFill>
                <a:schemeClr val="bg1"/>
              </a:solidFill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76905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349931" y="6348549"/>
            <a:ext cx="329184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 err="1" smtClean="0">
                <a:solidFill>
                  <a:srgbClr val="002060"/>
                </a:solidFill>
                <a:latin typeface="Bradley Hand ITC" panose="03070402050302030203" pitchFamily="66" charset="0"/>
              </a:rPr>
              <a:t>Informatika</a:t>
            </a:r>
            <a:endParaRPr lang="en-US" sz="2200" b="1" i="1" dirty="0">
              <a:solidFill>
                <a:srgbClr val="002060"/>
              </a:solidFill>
              <a:latin typeface="Bradley Hand ITC" panose="03070402050302030203" pitchFamily="66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96834" y="1541417"/>
            <a:ext cx="10593977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200" dirty="0" err="1"/>
              <a:t>Prilikom</a:t>
            </a:r>
            <a:r>
              <a:rPr lang="en-US" sz="2200" dirty="0"/>
              <a:t> </a:t>
            </a:r>
            <a:r>
              <a:rPr lang="en-US" sz="2200" dirty="0" err="1"/>
              <a:t>rada</a:t>
            </a:r>
            <a:r>
              <a:rPr lang="en-US" sz="2200" dirty="0"/>
              <a:t> u </a:t>
            </a:r>
            <a:r>
              <a:rPr lang="en-US" sz="2200" dirty="0" err="1"/>
              <a:t>Excelu</a:t>
            </a:r>
            <a:r>
              <a:rPr lang="en-US" sz="2200" dirty="0"/>
              <a:t>, </a:t>
            </a:r>
            <a:r>
              <a:rPr lang="en-US" sz="2200" dirty="0" err="1"/>
              <a:t>trebamo</a:t>
            </a:r>
            <a:r>
              <a:rPr lang="en-US" sz="2200" dirty="0"/>
              <a:t> </a:t>
            </a:r>
            <a:r>
              <a:rPr lang="en-US" sz="2200" dirty="0" err="1"/>
              <a:t>imati</a:t>
            </a:r>
            <a:r>
              <a:rPr lang="en-US" sz="2200" dirty="0"/>
              <a:t> </a:t>
            </a:r>
            <a:r>
              <a:rPr lang="en-US" sz="2200" dirty="0" err="1"/>
              <a:t>na</a:t>
            </a:r>
            <a:r>
              <a:rPr lang="en-US" sz="2200" dirty="0"/>
              <a:t> </a:t>
            </a:r>
            <a:r>
              <a:rPr lang="sr-Latn-ME" sz="2200" dirty="0" smtClean="0"/>
              <a:t>umu</a:t>
            </a:r>
            <a:r>
              <a:rPr lang="en-US" sz="2200" dirty="0" smtClean="0"/>
              <a:t> </a:t>
            </a:r>
            <a:r>
              <a:rPr lang="en-US" sz="2200" dirty="0"/>
              <a:t>tri </a:t>
            </a:r>
            <a:r>
              <a:rPr lang="en-US" sz="2200" dirty="0" err="1"/>
              <a:t>osnovna</a:t>
            </a:r>
            <a:r>
              <a:rPr lang="en-US" sz="2200" dirty="0"/>
              <a:t> </a:t>
            </a:r>
            <a:r>
              <a:rPr lang="en-US" sz="2200" dirty="0" err="1"/>
              <a:t>elementa</a:t>
            </a:r>
            <a:r>
              <a:rPr lang="en-US" sz="2200" dirty="0"/>
              <a:t>: red, </a:t>
            </a:r>
            <a:r>
              <a:rPr lang="en-US" sz="2200" dirty="0" err="1"/>
              <a:t>kolonu</a:t>
            </a:r>
            <a:r>
              <a:rPr lang="en-US" sz="2200" dirty="0"/>
              <a:t> </a:t>
            </a:r>
            <a:r>
              <a:rPr lang="en-US" sz="2200" dirty="0" err="1"/>
              <a:t>i</a:t>
            </a:r>
            <a:r>
              <a:rPr lang="en-US" sz="2200" dirty="0"/>
              <a:t> </a:t>
            </a:r>
            <a:r>
              <a:rPr lang="en-US" sz="2200" dirty="0" err="1"/>
              <a:t>ćeliju</a:t>
            </a:r>
            <a:r>
              <a:rPr lang="en-US" sz="2200" dirty="0"/>
              <a:t>. Da </a:t>
            </a:r>
            <a:r>
              <a:rPr lang="en-US" sz="2200" dirty="0" err="1"/>
              <a:t>napomenem</a:t>
            </a:r>
            <a:r>
              <a:rPr lang="en-US" sz="2200" dirty="0"/>
              <a:t>, </a:t>
            </a:r>
            <a:r>
              <a:rPr lang="en-US" sz="2200" dirty="0" err="1"/>
              <a:t>redovi</a:t>
            </a:r>
            <a:r>
              <a:rPr lang="en-US" sz="2200" dirty="0"/>
              <a:t> u Excel-u </a:t>
            </a:r>
            <a:r>
              <a:rPr lang="en-US" sz="2200" dirty="0" err="1"/>
              <a:t>su</a:t>
            </a:r>
            <a:r>
              <a:rPr lang="en-US" sz="2200" dirty="0"/>
              <a:t> </a:t>
            </a:r>
            <a:r>
              <a:rPr lang="en-US" sz="2200" dirty="0" err="1" smtClean="0"/>
              <a:t>ozna</a:t>
            </a:r>
            <a:r>
              <a:rPr lang="sr-Latn-ME" sz="2200" dirty="0" smtClean="0"/>
              <a:t>č</a:t>
            </a:r>
            <a:r>
              <a:rPr lang="en-US" sz="2200" dirty="0" err="1" smtClean="0"/>
              <a:t>eni</a:t>
            </a:r>
            <a:r>
              <a:rPr lang="en-US" sz="2200" dirty="0" smtClean="0"/>
              <a:t> </a:t>
            </a:r>
            <a:r>
              <a:rPr lang="en-US" sz="2200" dirty="0" err="1"/>
              <a:t>brojevima</a:t>
            </a:r>
            <a:r>
              <a:rPr lang="en-US" sz="2200" dirty="0"/>
              <a:t> (1, 2</a:t>
            </a:r>
            <a:r>
              <a:rPr lang="en-US" sz="2200" dirty="0" smtClean="0"/>
              <a:t>,</a:t>
            </a:r>
            <a:r>
              <a:rPr lang="sr-Latn-ME" sz="2200" dirty="0" smtClean="0"/>
              <a:t> </a:t>
            </a:r>
            <a:r>
              <a:rPr lang="en-US" sz="2200" dirty="0" smtClean="0"/>
              <a:t>3…), </a:t>
            </a:r>
            <a:r>
              <a:rPr lang="en-US" sz="2200" dirty="0"/>
              <a:t>a </a:t>
            </a:r>
            <a:r>
              <a:rPr lang="en-US" sz="2200" dirty="0" err="1"/>
              <a:t>kolone</a:t>
            </a:r>
            <a:r>
              <a:rPr lang="en-US" sz="2200" dirty="0"/>
              <a:t> </a:t>
            </a:r>
            <a:r>
              <a:rPr lang="en-US" sz="2200" dirty="0" err="1"/>
              <a:t>velikim</a:t>
            </a:r>
            <a:r>
              <a:rPr lang="en-US" sz="2200" dirty="0"/>
              <a:t> </a:t>
            </a:r>
            <a:r>
              <a:rPr lang="en-US" sz="2200" dirty="0" err="1"/>
              <a:t>štampanim</a:t>
            </a:r>
            <a:r>
              <a:rPr lang="en-US" sz="2200" dirty="0"/>
              <a:t> </a:t>
            </a:r>
            <a:r>
              <a:rPr lang="en-US" sz="2200" dirty="0" err="1"/>
              <a:t>slovima</a:t>
            </a:r>
            <a:r>
              <a:rPr lang="en-US" sz="2200" dirty="0"/>
              <a:t> (A, B, C …). Na </a:t>
            </a:r>
            <a:r>
              <a:rPr lang="en-US" sz="2200" dirty="0" err="1"/>
              <a:t>mjestima</a:t>
            </a:r>
            <a:r>
              <a:rPr lang="en-US" sz="2200" dirty="0"/>
              <a:t> </a:t>
            </a:r>
            <a:r>
              <a:rPr lang="en-US" sz="2200" dirty="0" err="1"/>
              <a:t>gdje</a:t>
            </a:r>
            <a:r>
              <a:rPr lang="en-US" sz="2200" dirty="0"/>
              <a:t> se </a:t>
            </a:r>
            <a:r>
              <a:rPr lang="en-US" sz="2200" dirty="0" err="1"/>
              <a:t>ukrštaju</a:t>
            </a:r>
            <a:r>
              <a:rPr lang="en-US" sz="2200" dirty="0"/>
              <a:t> </a:t>
            </a:r>
            <a:r>
              <a:rPr lang="en-US" sz="2200" dirty="0" err="1"/>
              <a:t>redovi</a:t>
            </a:r>
            <a:r>
              <a:rPr lang="en-US" sz="2200" dirty="0"/>
              <a:t> </a:t>
            </a:r>
            <a:r>
              <a:rPr lang="en-US" sz="2200" dirty="0" err="1"/>
              <a:t>i</a:t>
            </a:r>
            <a:r>
              <a:rPr lang="en-US" sz="2200" dirty="0"/>
              <a:t> </a:t>
            </a:r>
            <a:r>
              <a:rPr lang="en-US" sz="2200" dirty="0" err="1"/>
              <a:t>kolone</a:t>
            </a:r>
            <a:r>
              <a:rPr lang="en-US" sz="2200" dirty="0"/>
              <a:t> </a:t>
            </a:r>
            <a:r>
              <a:rPr lang="en-US" sz="2200" dirty="0" err="1"/>
              <a:t>nastaju</a:t>
            </a:r>
            <a:r>
              <a:rPr lang="en-US" sz="2200" dirty="0"/>
              <a:t> </a:t>
            </a:r>
            <a:r>
              <a:rPr lang="en-US" sz="2200" dirty="0" err="1"/>
              <a:t>ćelije</a:t>
            </a:r>
            <a:r>
              <a:rPr lang="en-US" sz="2200" dirty="0"/>
              <a:t>. </a:t>
            </a:r>
            <a:r>
              <a:rPr lang="en-US" sz="2200" dirty="0" err="1"/>
              <a:t>Formatiranje</a:t>
            </a:r>
            <a:r>
              <a:rPr lang="en-US" sz="2200" dirty="0"/>
              <a:t> </a:t>
            </a:r>
            <a:r>
              <a:rPr lang="en-US" sz="2200" dirty="0" err="1"/>
              <a:t>i</a:t>
            </a:r>
            <a:r>
              <a:rPr lang="en-US" sz="2200" dirty="0"/>
              <a:t> </a:t>
            </a:r>
            <a:r>
              <a:rPr lang="en-US" sz="2200" dirty="0" err="1" smtClean="0"/>
              <a:t>ure</a:t>
            </a:r>
            <a:r>
              <a:rPr lang="sr-Latn-ME" sz="2200" dirty="0" smtClean="0"/>
              <a:t>đ</a:t>
            </a:r>
            <a:r>
              <a:rPr lang="en-US" sz="2200" dirty="0" err="1" smtClean="0"/>
              <a:t>ivanje</a:t>
            </a:r>
            <a:r>
              <a:rPr lang="en-US" sz="2200" dirty="0" smtClean="0"/>
              <a:t> </a:t>
            </a:r>
            <a:r>
              <a:rPr lang="en-US" sz="2200" dirty="0" err="1"/>
              <a:t>redova</a:t>
            </a:r>
            <a:r>
              <a:rPr lang="en-US" sz="2200" dirty="0"/>
              <a:t>, </a:t>
            </a:r>
            <a:r>
              <a:rPr lang="en-US" sz="2200" dirty="0" err="1"/>
              <a:t>kolona</a:t>
            </a:r>
            <a:r>
              <a:rPr lang="en-US" sz="2200" dirty="0"/>
              <a:t> </a:t>
            </a:r>
            <a:r>
              <a:rPr lang="en-US" sz="2200" dirty="0" err="1"/>
              <a:t>i</a:t>
            </a:r>
            <a:r>
              <a:rPr lang="en-US" sz="2200" dirty="0"/>
              <a:t> </a:t>
            </a:r>
            <a:r>
              <a:rPr lang="en-US" sz="2200" dirty="0" err="1"/>
              <a:t>ćelija</a:t>
            </a:r>
            <a:r>
              <a:rPr lang="en-US" sz="2200" dirty="0"/>
              <a:t> </a:t>
            </a:r>
            <a:r>
              <a:rPr lang="en-US" sz="2200" dirty="0" err="1"/>
              <a:t>vršimo</a:t>
            </a:r>
            <a:r>
              <a:rPr lang="en-US" sz="2200" dirty="0"/>
              <a:t> u </a:t>
            </a:r>
            <a:r>
              <a:rPr lang="en-US" sz="2200" dirty="0" err="1"/>
              <a:t>meniju</a:t>
            </a:r>
            <a:r>
              <a:rPr lang="en-US" sz="2200" dirty="0"/>
              <a:t> </a:t>
            </a:r>
            <a:r>
              <a:rPr lang="en-US" sz="2200" b="1" dirty="0"/>
              <a:t>Home – Cells – Format</a:t>
            </a:r>
            <a:r>
              <a:rPr lang="en-US" sz="2200" dirty="0"/>
              <a:t>. Pod </a:t>
            </a:r>
            <a:r>
              <a:rPr lang="en-US" sz="2200" dirty="0" err="1"/>
              <a:t>formatiranjem</a:t>
            </a:r>
            <a:r>
              <a:rPr lang="en-US" sz="2200" dirty="0"/>
              <a:t> </a:t>
            </a:r>
            <a:r>
              <a:rPr lang="en-US" sz="2200" dirty="0" err="1"/>
              <a:t>ovih</a:t>
            </a:r>
            <a:r>
              <a:rPr lang="en-US" sz="2200" dirty="0"/>
              <a:t> </a:t>
            </a:r>
            <a:r>
              <a:rPr lang="en-US" sz="2200" dirty="0" err="1"/>
              <a:t>elemenata</a:t>
            </a:r>
            <a:r>
              <a:rPr lang="en-US" sz="2200" dirty="0"/>
              <a:t> </a:t>
            </a:r>
            <a:r>
              <a:rPr lang="en-US" sz="2200" dirty="0" err="1" smtClean="0"/>
              <a:t>podrazum</a:t>
            </a:r>
            <a:r>
              <a:rPr lang="sr-Latn-ME" sz="2200" dirty="0" smtClean="0"/>
              <a:t>i</a:t>
            </a:r>
            <a:r>
              <a:rPr lang="en-US" sz="2200" dirty="0" err="1" smtClean="0"/>
              <a:t>jevamo</a:t>
            </a:r>
            <a:r>
              <a:rPr lang="en-US" sz="2200" dirty="0" smtClean="0"/>
              <a:t> </a:t>
            </a:r>
            <a:r>
              <a:rPr lang="en-US" sz="2200" dirty="0" err="1"/>
              <a:t>podešavanje</a:t>
            </a:r>
            <a:r>
              <a:rPr lang="en-US" sz="2200" dirty="0"/>
              <a:t> </a:t>
            </a:r>
            <a:r>
              <a:rPr lang="en-US" sz="2200" dirty="0" err="1"/>
              <a:t>visine</a:t>
            </a:r>
            <a:r>
              <a:rPr lang="en-US" sz="2200" dirty="0"/>
              <a:t> </a:t>
            </a:r>
            <a:r>
              <a:rPr lang="en-US" sz="2200" dirty="0" err="1"/>
              <a:t>reda</a:t>
            </a:r>
            <a:r>
              <a:rPr lang="en-US" sz="2200" dirty="0"/>
              <a:t>, </a:t>
            </a:r>
            <a:r>
              <a:rPr lang="en-US" sz="2200" dirty="0" err="1"/>
              <a:t>širine</a:t>
            </a:r>
            <a:r>
              <a:rPr lang="en-US" sz="2200" dirty="0"/>
              <a:t> </a:t>
            </a:r>
            <a:r>
              <a:rPr lang="en-US" sz="2200" dirty="0" err="1"/>
              <a:t>kolone</a:t>
            </a:r>
            <a:r>
              <a:rPr lang="en-US" sz="2200" dirty="0"/>
              <a:t>, </a:t>
            </a:r>
            <a:r>
              <a:rPr lang="en-US" sz="2200" dirty="0" err="1"/>
              <a:t>boja</a:t>
            </a:r>
            <a:r>
              <a:rPr lang="en-US" sz="2200" dirty="0"/>
              <a:t> </a:t>
            </a:r>
            <a:r>
              <a:rPr lang="en-US" sz="2200" dirty="0" err="1"/>
              <a:t>ćelije</a:t>
            </a:r>
            <a:r>
              <a:rPr lang="en-US" sz="2200" dirty="0"/>
              <a:t>, </a:t>
            </a:r>
            <a:r>
              <a:rPr lang="en-US" sz="2200" dirty="0" err="1"/>
              <a:t>poravnanje</a:t>
            </a:r>
            <a:r>
              <a:rPr lang="en-US" sz="2200" dirty="0"/>
              <a:t>, </a:t>
            </a:r>
            <a:r>
              <a:rPr lang="en-US" sz="2200" dirty="0" err="1"/>
              <a:t>zaštita</a:t>
            </a:r>
            <a:r>
              <a:rPr lang="en-US" sz="2200" dirty="0"/>
              <a:t> </a:t>
            </a:r>
            <a:r>
              <a:rPr lang="en-US" sz="2200" dirty="0" err="1"/>
              <a:t>ćelije</a:t>
            </a:r>
            <a:r>
              <a:rPr lang="en-US" sz="2200" dirty="0"/>
              <a:t>.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79474" y="3889642"/>
            <a:ext cx="3994953" cy="206702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883527" y="595533"/>
            <a:ext cx="578684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err="1">
                <a:solidFill>
                  <a:srgbClr val="0070C0"/>
                </a:solidFill>
                <a:latin typeface="Impact" panose="020B0806030902050204" pitchFamily="34" charset="0"/>
              </a:rPr>
              <a:t>Formatiranje</a:t>
            </a:r>
            <a:r>
              <a:rPr lang="en-US" sz="3000" dirty="0">
                <a:solidFill>
                  <a:srgbClr val="0070C0"/>
                </a:solidFill>
                <a:latin typeface="Impact" panose="020B0806030902050204" pitchFamily="34" charset="0"/>
              </a:rPr>
              <a:t> </a:t>
            </a:r>
            <a:r>
              <a:rPr lang="en-US" sz="3000" dirty="0" err="1">
                <a:solidFill>
                  <a:srgbClr val="0070C0"/>
                </a:solidFill>
                <a:latin typeface="Impact" panose="020B0806030902050204" pitchFamily="34" charset="0"/>
              </a:rPr>
              <a:t>redova</a:t>
            </a:r>
            <a:r>
              <a:rPr lang="en-US" sz="3000" dirty="0">
                <a:solidFill>
                  <a:srgbClr val="0070C0"/>
                </a:solidFill>
                <a:latin typeface="Impact" panose="020B0806030902050204" pitchFamily="34" charset="0"/>
              </a:rPr>
              <a:t>, </a:t>
            </a:r>
            <a:r>
              <a:rPr lang="en-US" sz="3000" dirty="0" err="1">
                <a:solidFill>
                  <a:srgbClr val="0070C0"/>
                </a:solidFill>
                <a:latin typeface="Impact" panose="020B0806030902050204" pitchFamily="34" charset="0"/>
              </a:rPr>
              <a:t>kolona</a:t>
            </a:r>
            <a:r>
              <a:rPr lang="en-US" sz="3000" dirty="0">
                <a:solidFill>
                  <a:srgbClr val="0070C0"/>
                </a:solidFill>
                <a:latin typeface="Impact" panose="020B0806030902050204" pitchFamily="34" charset="0"/>
              </a:rPr>
              <a:t> </a:t>
            </a:r>
            <a:r>
              <a:rPr lang="en-US" sz="3000" dirty="0" err="1">
                <a:solidFill>
                  <a:srgbClr val="0070C0"/>
                </a:solidFill>
                <a:latin typeface="Impact" panose="020B0806030902050204" pitchFamily="34" charset="0"/>
              </a:rPr>
              <a:t>i</a:t>
            </a:r>
            <a:r>
              <a:rPr lang="en-US" sz="3000" dirty="0">
                <a:solidFill>
                  <a:srgbClr val="0070C0"/>
                </a:solidFill>
                <a:latin typeface="Impact" panose="020B0806030902050204" pitchFamily="34" charset="0"/>
              </a:rPr>
              <a:t> </a:t>
            </a:r>
            <a:r>
              <a:rPr lang="en-US" sz="3000" dirty="0" err="1">
                <a:solidFill>
                  <a:srgbClr val="0070C0"/>
                </a:solidFill>
                <a:latin typeface="Impact" panose="020B0806030902050204" pitchFamily="34" charset="0"/>
              </a:rPr>
              <a:t>ćelija</a:t>
            </a:r>
            <a:r>
              <a:rPr lang="en-US" sz="3000" dirty="0">
                <a:solidFill>
                  <a:srgbClr val="0070C0"/>
                </a:solidFill>
                <a:latin typeface="Impact" panose="020B080603090205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033710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349931" y="6348549"/>
            <a:ext cx="329184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 err="1" smtClean="0">
                <a:solidFill>
                  <a:srgbClr val="002060"/>
                </a:solidFill>
                <a:latin typeface="Bradley Hand ITC" panose="03070402050302030203" pitchFamily="66" charset="0"/>
              </a:rPr>
              <a:t>Informatika</a:t>
            </a:r>
            <a:endParaRPr lang="en-US" sz="2200" b="1" i="1" dirty="0">
              <a:solidFill>
                <a:srgbClr val="002060"/>
              </a:solidFill>
              <a:latin typeface="Bradley Hand ITC" panose="03070402050302030203" pitchFamily="66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96834" y="1541417"/>
            <a:ext cx="1059397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200" dirty="0" err="1"/>
              <a:t>Podešavanje</a:t>
            </a:r>
            <a:r>
              <a:rPr lang="en-US" sz="2200" dirty="0"/>
              <a:t> </a:t>
            </a:r>
            <a:r>
              <a:rPr lang="en-US" sz="2200" dirty="0" err="1"/>
              <a:t>visine</a:t>
            </a:r>
            <a:r>
              <a:rPr lang="en-US" sz="2200" dirty="0"/>
              <a:t> </a:t>
            </a:r>
            <a:r>
              <a:rPr lang="en-US" sz="2200" dirty="0" err="1"/>
              <a:t>reda</a:t>
            </a:r>
            <a:r>
              <a:rPr lang="en-US" sz="2200" dirty="0"/>
              <a:t> </a:t>
            </a:r>
            <a:r>
              <a:rPr lang="en-US" sz="2200" dirty="0" err="1" smtClean="0"/>
              <a:t>mo</a:t>
            </a:r>
            <a:r>
              <a:rPr lang="sr-Latn-ME" sz="2200" dirty="0" smtClean="0"/>
              <a:t>ž</a:t>
            </a:r>
            <a:r>
              <a:rPr lang="en-US" sz="2200" dirty="0" smtClean="0"/>
              <a:t>emo </a:t>
            </a:r>
            <a:r>
              <a:rPr lang="en-US" sz="2200" dirty="0" err="1"/>
              <a:t>uraditi</a:t>
            </a:r>
            <a:r>
              <a:rPr lang="en-US" sz="2200" dirty="0"/>
              <a:t> </a:t>
            </a:r>
            <a:r>
              <a:rPr lang="en-US" sz="2200" dirty="0" err="1"/>
              <a:t>na</a:t>
            </a:r>
            <a:r>
              <a:rPr lang="en-US" sz="2200" dirty="0"/>
              <a:t> </a:t>
            </a:r>
            <a:r>
              <a:rPr lang="en-US" sz="2200" dirty="0" err="1"/>
              <a:t>dva</a:t>
            </a:r>
            <a:r>
              <a:rPr lang="en-US" sz="2200" dirty="0"/>
              <a:t> </a:t>
            </a:r>
            <a:r>
              <a:rPr lang="en-US" sz="2200" dirty="0" err="1" smtClean="0"/>
              <a:t>na</a:t>
            </a:r>
            <a:r>
              <a:rPr lang="sr-Latn-ME" sz="2200" dirty="0"/>
              <a:t>č</a:t>
            </a:r>
            <a:r>
              <a:rPr lang="en-US" sz="2200" dirty="0" err="1" smtClean="0"/>
              <a:t>ina</a:t>
            </a:r>
            <a:r>
              <a:rPr lang="en-US" sz="2200" dirty="0"/>
              <a:t>. </a:t>
            </a:r>
            <a:r>
              <a:rPr lang="en-US" sz="2200" dirty="0" err="1"/>
              <a:t>Prvi</a:t>
            </a:r>
            <a:r>
              <a:rPr lang="en-US" sz="2200" dirty="0"/>
              <a:t> </a:t>
            </a:r>
            <a:r>
              <a:rPr lang="en-US" sz="2200" dirty="0" err="1" smtClean="0"/>
              <a:t>na</a:t>
            </a:r>
            <a:r>
              <a:rPr lang="sr-Latn-ME" sz="2200" dirty="0" smtClean="0"/>
              <a:t>č</a:t>
            </a:r>
            <a:r>
              <a:rPr lang="en-US" sz="2200" dirty="0" smtClean="0"/>
              <a:t>in </a:t>
            </a:r>
            <a:r>
              <a:rPr lang="en-US" sz="2200" dirty="0"/>
              <a:t>je da </a:t>
            </a:r>
            <a:r>
              <a:rPr lang="en-US" sz="2200" dirty="0" err="1" smtClean="0"/>
              <a:t>ru</a:t>
            </a:r>
            <a:r>
              <a:rPr lang="sr-Latn-ME" sz="2200" dirty="0" smtClean="0"/>
              <a:t>č</a:t>
            </a:r>
            <a:r>
              <a:rPr lang="en-US" sz="2200" dirty="0" smtClean="0"/>
              <a:t>no </a:t>
            </a:r>
            <a:r>
              <a:rPr lang="en-US" sz="2200" dirty="0" err="1"/>
              <a:t>podesimo</a:t>
            </a:r>
            <a:r>
              <a:rPr lang="en-US" sz="2200" dirty="0"/>
              <a:t> </a:t>
            </a:r>
            <a:r>
              <a:rPr lang="en-US" sz="2200" dirty="0" err="1"/>
              <a:t>visinu</a:t>
            </a:r>
            <a:r>
              <a:rPr lang="en-US" sz="2200" dirty="0"/>
              <a:t> </a:t>
            </a:r>
            <a:r>
              <a:rPr lang="en-US" sz="2200" dirty="0" err="1"/>
              <a:t>reda</a:t>
            </a:r>
            <a:r>
              <a:rPr lang="en-US" sz="2200" dirty="0"/>
              <a:t>, </a:t>
            </a:r>
            <a:r>
              <a:rPr lang="en-US" sz="2200" dirty="0" err="1"/>
              <a:t>i</a:t>
            </a:r>
            <a:r>
              <a:rPr lang="en-US" sz="2200" dirty="0"/>
              <a:t> to </a:t>
            </a:r>
            <a:r>
              <a:rPr lang="en-US" sz="2200" dirty="0" err="1"/>
              <a:t>tako</a:t>
            </a:r>
            <a:r>
              <a:rPr lang="en-US" sz="2200" dirty="0"/>
              <a:t> </a:t>
            </a:r>
            <a:r>
              <a:rPr lang="en-US" sz="2200" dirty="0" err="1"/>
              <a:t>što</a:t>
            </a:r>
            <a:r>
              <a:rPr lang="en-US" sz="2200" dirty="0"/>
              <a:t> </a:t>
            </a:r>
            <a:r>
              <a:rPr lang="en-US" sz="2200" dirty="0" err="1"/>
              <a:t>ćemo</a:t>
            </a:r>
            <a:r>
              <a:rPr lang="en-US" sz="2200" dirty="0"/>
              <a:t> </a:t>
            </a:r>
            <a:r>
              <a:rPr lang="en-US" sz="2200" dirty="0" err="1"/>
              <a:t>kursor</a:t>
            </a:r>
            <a:r>
              <a:rPr lang="en-US" sz="2200" dirty="0"/>
              <a:t> </a:t>
            </a:r>
            <a:r>
              <a:rPr lang="en-US" sz="2200" dirty="0" err="1"/>
              <a:t>miša</a:t>
            </a:r>
            <a:r>
              <a:rPr lang="en-US" sz="2200" dirty="0"/>
              <a:t> </a:t>
            </a:r>
            <a:r>
              <a:rPr lang="en-US" sz="2200" dirty="0" err="1"/>
              <a:t>staviti</a:t>
            </a:r>
            <a:r>
              <a:rPr lang="en-US" sz="2200" dirty="0"/>
              <a:t> </a:t>
            </a:r>
            <a:r>
              <a:rPr lang="en-US" sz="2200" dirty="0" err="1"/>
              <a:t>na</a:t>
            </a:r>
            <a:r>
              <a:rPr lang="en-US" sz="2200" dirty="0"/>
              <a:t> </a:t>
            </a:r>
            <a:r>
              <a:rPr lang="en-US" sz="2200" dirty="0" err="1"/>
              <a:t>ivicu</a:t>
            </a:r>
            <a:r>
              <a:rPr lang="en-US" sz="2200" dirty="0"/>
              <a:t> </a:t>
            </a:r>
            <a:r>
              <a:rPr lang="en-US" sz="2200" dirty="0" err="1" smtClean="0"/>
              <a:t>izme</a:t>
            </a:r>
            <a:r>
              <a:rPr lang="sr-Latn-ME" sz="2200" dirty="0" smtClean="0"/>
              <a:t>đ</a:t>
            </a:r>
            <a:r>
              <a:rPr lang="en-US" sz="2200" dirty="0" smtClean="0"/>
              <a:t>u </a:t>
            </a:r>
            <a:r>
              <a:rPr lang="sr-Latn-ME" sz="2200" dirty="0" err="1"/>
              <a:t>ž</a:t>
            </a:r>
            <a:r>
              <a:rPr lang="en-US" sz="2200" dirty="0" err="1" smtClean="0"/>
              <a:t>eljenih</a:t>
            </a:r>
            <a:r>
              <a:rPr lang="en-US" sz="2200" dirty="0" smtClean="0"/>
              <a:t> </a:t>
            </a:r>
            <a:r>
              <a:rPr lang="en-US" sz="2200" dirty="0" err="1"/>
              <a:t>redova</a:t>
            </a:r>
            <a:r>
              <a:rPr lang="en-US" sz="2200" dirty="0"/>
              <a:t> </a:t>
            </a:r>
            <a:r>
              <a:rPr lang="en-US" sz="2200" dirty="0" err="1"/>
              <a:t>i</a:t>
            </a:r>
            <a:r>
              <a:rPr lang="en-US" sz="2200" dirty="0"/>
              <a:t> </a:t>
            </a:r>
            <a:r>
              <a:rPr lang="en-US" sz="2200" dirty="0" err="1"/>
              <a:t>lijevim</a:t>
            </a:r>
            <a:r>
              <a:rPr lang="en-US" sz="2200" dirty="0"/>
              <a:t> </a:t>
            </a:r>
            <a:r>
              <a:rPr lang="en-US" sz="2200" dirty="0" err="1"/>
              <a:t>klikom</a:t>
            </a:r>
            <a:r>
              <a:rPr lang="en-US" sz="2200" dirty="0"/>
              <a:t> </a:t>
            </a:r>
            <a:r>
              <a:rPr lang="en-US" sz="2200" dirty="0" err="1"/>
              <a:t>miša</a:t>
            </a:r>
            <a:r>
              <a:rPr lang="en-US" sz="2200" dirty="0"/>
              <a:t> </a:t>
            </a:r>
            <a:r>
              <a:rPr lang="en-US" sz="2200" dirty="0" err="1"/>
              <a:t>odrediti</a:t>
            </a:r>
            <a:r>
              <a:rPr lang="en-US" sz="2200" dirty="0"/>
              <a:t> </a:t>
            </a:r>
            <a:r>
              <a:rPr lang="sr-Latn-ME" sz="2200" dirty="0" err="1"/>
              <a:t>ž</a:t>
            </a:r>
            <a:r>
              <a:rPr lang="en-US" sz="2200" dirty="0" err="1" smtClean="0"/>
              <a:t>eljenu</a:t>
            </a:r>
            <a:r>
              <a:rPr lang="en-US" sz="2200" dirty="0" smtClean="0"/>
              <a:t> </a:t>
            </a:r>
            <a:r>
              <a:rPr lang="en-US" sz="2200" dirty="0" err="1"/>
              <a:t>visinu</a:t>
            </a:r>
            <a:r>
              <a:rPr lang="en-US" sz="2200" dirty="0"/>
              <a:t>.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883527" y="595533"/>
            <a:ext cx="578684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 err="1">
                <a:solidFill>
                  <a:srgbClr val="0070C0"/>
                </a:solidFill>
                <a:latin typeface="Impact" panose="020B0806030902050204" pitchFamily="34" charset="0"/>
              </a:rPr>
              <a:t>Formatiranje</a:t>
            </a:r>
            <a:r>
              <a:rPr lang="en-US" sz="3000" dirty="0">
                <a:solidFill>
                  <a:srgbClr val="0070C0"/>
                </a:solidFill>
                <a:latin typeface="Impact" panose="020B0806030902050204" pitchFamily="34" charset="0"/>
              </a:rPr>
              <a:t> </a:t>
            </a:r>
            <a:r>
              <a:rPr lang="en-US" sz="3000" dirty="0" err="1" smtClean="0">
                <a:solidFill>
                  <a:srgbClr val="0070C0"/>
                </a:solidFill>
                <a:latin typeface="Impact" panose="020B0806030902050204" pitchFamily="34" charset="0"/>
              </a:rPr>
              <a:t>redova</a:t>
            </a:r>
            <a:r>
              <a:rPr lang="en-US" sz="3000" dirty="0" smtClean="0">
                <a:solidFill>
                  <a:srgbClr val="0070C0"/>
                </a:solidFill>
                <a:latin typeface="Impact" panose="020B0806030902050204" pitchFamily="34" charset="0"/>
              </a:rPr>
              <a:t> </a:t>
            </a:r>
            <a:endParaRPr lang="en-US" sz="3000" dirty="0">
              <a:solidFill>
                <a:srgbClr val="0070C0"/>
              </a:solidFill>
              <a:latin typeface="Impact" panose="020B080603090205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3526" y="2649413"/>
            <a:ext cx="4684649" cy="214016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796834" y="4901999"/>
            <a:ext cx="105939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200" dirty="0" err="1"/>
              <a:t>Drugi</a:t>
            </a:r>
            <a:r>
              <a:rPr lang="en-US" sz="2200" dirty="0"/>
              <a:t> </a:t>
            </a:r>
            <a:r>
              <a:rPr lang="en-US" sz="2200" dirty="0" err="1" smtClean="0"/>
              <a:t>na</a:t>
            </a:r>
            <a:r>
              <a:rPr lang="sr-Latn-ME" sz="2200" dirty="0" smtClean="0"/>
              <a:t>č</a:t>
            </a:r>
            <a:r>
              <a:rPr lang="en-US" sz="2200" dirty="0" smtClean="0"/>
              <a:t>in </a:t>
            </a:r>
            <a:r>
              <a:rPr lang="en-US" sz="2200" dirty="0" err="1"/>
              <a:t>podešavanja</a:t>
            </a:r>
            <a:r>
              <a:rPr lang="en-US" sz="2200" dirty="0"/>
              <a:t> </a:t>
            </a:r>
            <a:r>
              <a:rPr lang="en-US" sz="2200" dirty="0" err="1"/>
              <a:t>visine</a:t>
            </a:r>
            <a:r>
              <a:rPr lang="en-US" sz="2200" dirty="0"/>
              <a:t> </a:t>
            </a:r>
            <a:r>
              <a:rPr lang="en-US" sz="2200" dirty="0" err="1"/>
              <a:t>reda</a:t>
            </a:r>
            <a:r>
              <a:rPr lang="en-US" sz="2200" dirty="0"/>
              <a:t> je </a:t>
            </a:r>
            <a:r>
              <a:rPr lang="en-US" sz="2200" dirty="0" err="1"/>
              <a:t>kroz</a:t>
            </a:r>
            <a:r>
              <a:rPr lang="en-US" sz="2200" dirty="0"/>
              <a:t> </a:t>
            </a:r>
            <a:r>
              <a:rPr lang="en-US" sz="2200" dirty="0" err="1"/>
              <a:t>meni</a:t>
            </a:r>
            <a:r>
              <a:rPr lang="en-US" sz="2200" dirty="0"/>
              <a:t> </a:t>
            </a:r>
            <a:r>
              <a:rPr lang="en-US" sz="2200" b="1" dirty="0"/>
              <a:t>Home – </a:t>
            </a:r>
            <a:r>
              <a:rPr lang="en-US" sz="2200" b="1" dirty="0" err="1" smtClean="0"/>
              <a:t>Cel</a:t>
            </a:r>
            <a:r>
              <a:rPr lang="sr-Latn-ME" sz="2200" b="1" dirty="0" smtClean="0"/>
              <a:t>l</a:t>
            </a:r>
            <a:r>
              <a:rPr lang="en-US" sz="2200" b="1" dirty="0" smtClean="0"/>
              <a:t>s </a:t>
            </a:r>
            <a:r>
              <a:rPr lang="en-US" sz="2200" b="1" dirty="0"/>
              <a:t>– Format – Row Height</a:t>
            </a:r>
            <a:r>
              <a:rPr lang="en-US" sz="2200" dirty="0"/>
              <a:t>, </a:t>
            </a:r>
            <a:r>
              <a:rPr lang="en-US" sz="2200" dirty="0" err="1"/>
              <a:t>gdje</a:t>
            </a:r>
            <a:r>
              <a:rPr lang="en-US" sz="2200" dirty="0"/>
              <a:t> </a:t>
            </a:r>
            <a:r>
              <a:rPr lang="en-US" sz="2200" dirty="0" err="1"/>
              <a:t>ukucamo</a:t>
            </a:r>
            <a:r>
              <a:rPr lang="en-US" sz="2200" dirty="0"/>
              <a:t> </a:t>
            </a:r>
            <a:r>
              <a:rPr lang="sr-Latn-ME" sz="2200" dirty="0" err="1"/>
              <a:t>ž</a:t>
            </a:r>
            <a:r>
              <a:rPr lang="en-US" sz="2200" dirty="0" err="1" smtClean="0"/>
              <a:t>eljenu</a:t>
            </a:r>
            <a:r>
              <a:rPr lang="en-US" sz="2200" dirty="0" smtClean="0"/>
              <a:t> numeri</a:t>
            </a:r>
            <a:r>
              <a:rPr lang="sr-Latn-ME" sz="2200" dirty="0" smtClean="0"/>
              <a:t>č</a:t>
            </a:r>
            <a:r>
              <a:rPr lang="en-US" sz="2200" dirty="0" err="1" smtClean="0"/>
              <a:t>ku</a:t>
            </a:r>
            <a:r>
              <a:rPr lang="en-US" sz="2200" dirty="0" smtClean="0"/>
              <a:t> </a:t>
            </a:r>
            <a:r>
              <a:rPr lang="en-US" sz="2200" dirty="0" err="1"/>
              <a:t>vrijednost</a:t>
            </a:r>
            <a:r>
              <a:rPr lang="en-US" sz="2200" dirty="0"/>
              <a:t> </a:t>
            </a:r>
            <a:r>
              <a:rPr lang="en-US" sz="2200" dirty="0" err="1"/>
              <a:t>reda</a:t>
            </a:r>
            <a:r>
              <a:rPr lang="en-US" sz="2200" dirty="0"/>
              <a:t>. Pored </a:t>
            </a:r>
            <a:r>
              <a:rPr lang="en-US" sz="2200" dirty="0" err="1"/>
              <a:t>opcije</a:t>
            </a:r>
            <a:r>
              <a:rPr lang="en-US" sz="2200" dirty="0"/>
              <a:t> </a:t>
            </a:r>
            <a:r>
              <a:rPr lang="en-US" sz="2200" b="1" dirty="0"/>
              <a:t>Row Height, </a:t>
            </a:r>
            <a:r>
              <a:rPr lang="en-US" sz="2200" dirty="0" err="1"/>
              <a:t>na</a:t>
            </a:r>
            <a:r>
              <a:rPr lang="en-US" sz="2200" dirty="0"/>
              <a:t> </a:t>
            </a:r>
            <a:r>
              <a:rPr lang="en-US" sz="2200" dirty="0" err="1"/>
              <a:t>raspolaganju</a:t>
            </a:r>
            <a:r>
              <a:rPr lang="en-US" sz="2200" dirty="0"/>
              <a:t> </a:t>
            </a:r>
            <a:r>
              <a:rPr lang="en-US" sz="2200" dirty="0" err="1"/>
              <a:t>imamo</a:t>
            </a:r>
            <a:r>
              <a:rPr lang="en-US" sz="2200" dirty="0"/>
              <a:t> </a:t>
            </a:r>
            <a:r>
              <a:rPr lang="en-US" sz="2200" dirty="0" err="1"/>
              <a:t>i</a:t>
            </a:r>
            <a:r>
              <a:rPr lang="en-US" sz="2200" dirty="0"/>
              <a:t> </a:t>
            </a:r>
            <a:r>
              <a:rPr lang="en-US" sz="2200" dirty="0" err="1"/>
              <a:t>opciju</a:t>
            </a:r>
            <a:r>
              <a:rPr lang="en-US" sz="2200" dirty="0"/>
              <a:t> </a:t>
            </a:r>
            <a:r>
              <a:rPr lang="en-US" sz="2200" b="1" dirty="0"/>
              <a:t>AutoFit Row Height </a:t>
            </a:r>
            <a:r>
              <a:rPr lang="en-US" sz="2200" dirty="0" err="1"/>
              <a:t>gdje</a:t>
            </a:r>
            <a:r>
              <a:rPr lang="en-US" sz="2200" dirty="0"/>
              <a:t> se </a:t>
            </a:r>
            <a:r>
              <a:rPr lang="en-US" sz="2200" dirty="0" err="1"/>
              <a:t>visina</a:t>
            </a:r>
            <a:r>
              <a:rPr lang="en-US" sz="2200" dirty="0"/>
              <a:t> </a:t>
            </a:r>
            <a:r>
              <a:rPr lang="en-US" sz="2200" dirty="0" err="1"/>
              <a:t>reda</a:t>
            </a:r>
            <a:r>
              <a:rPr lang="en-US" sz="2200" dirty="0"/>
              <a:t> </a:t>
            </a:r>
            <a:r>
              <a:rPr lang="en-US" sz="2200" dirty="0" err="1"/>
              <a:t>automatski</a:t>
            </a:r>
            <a:r>
              <a:rPr lang="en-US" sz="2200" dirty="0"/>
              <a:t> </a:t>
            </a:r>
            <a:r>
              <a:rPr lang="en-US" sz="2200" dirty="0" err="1" smtClean="0"/>
              <a:t>prilago</a:t>
            </a:r>
            <a:r>
              <a:rPr lang="sr-Latn-ME" sz="2200" dirty="0" smtClean="0"/>
              <a:t>đ</a:t>
            </a:r>
            <a:r>
              <a:rPr lang="en-US" sz="2200" dirty="0" smtClean="0"/>
              <a:t>ava </a:t>
            </a:r>
            <a:r>
              <a:rPr lang="en-US" sz="2200" dirty="0" err="1" smtClean="0"/>
              <a:t>sadr</a:t>
            </a:r>
            <a:r>
              <a:rPr lang="sr-Latn-ME" sz="2200" dirty="0" smtClean="0"/>
              <a:t>ž</a:t>
            </a:r>
            <a:r>
              <a:rPr lang="en-US" sz="2200" dirty="0" err="1" smtClean="0"/>
              <a:t>aju</a:t>
            </a:r>
            <a:r>
              <a:rPr lang="en-US" sz="2200" dirty="0" smtClean="0"/>
              <a:t> </a:t>
            </a:r>
            <a:r>
              <a:rPr lang="en-US" sz="2200" dirty="0" err="1"/>
              <a:t>ćelije</a:t>
            </a:r>
            <a:r>
              <a:rPr lang="en-US" sz="22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8645477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349931" y="6348549"/>
            <a:ext cx="329184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 err="1" smtClean="0">
                <a:solidFill>
                  <a:srgbClr val="002060"/>
                </a:solidFill>
                <a:latin typeface="Bradley Hand ITC" panose="03070402050302030203" pitchFamily="66" charset="0"/>
              </a:rPr>
              <a:t>Informatika</a:t>
            </a:r>
            <a:endParaRPr lang="en-US" sz="2200" b="1" i="1" dirty="0">
              <a:solidFill>
                <a:srgbClr val="002060"/>
              </a:solidFill>
              <a:latin typeface="Bradley Hand ITC" panose="03070402050302030203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83527" y="595533"/>
            <a:ext cx="578684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 err="1">
                <a:solidFill>
                  <a:srgbClr val="0070C0"/>
                </a:solidFill>
                <a:latin typeface="Impact" panose="020B0806030902050204" pitchFamily="34" charset="0"/>
              </a:rPr>
              <a:t>Formatiranje</a:t>
            </a:r>
            <a:r>
              <a:rPr lang="en-US" sz="3000" dirty="0">
                <a:solidFill>
                  <a:srgbClr val="0070C0"/>
                </a:solidFill>
                <a:latin typeface="Impact" panose="020B0806030902050204" pitchFamily="34" charset="0"/>
              </a:rPr>
              <a:t> </a:t>
            </a:r>
            <a:r>
              <a:rPr lang="en-US" sz="3000" dirty="0" err="1" smtClean="0">
                <a:solidFill>
                  <a:srgbClr val="0070C0"/>
                </a:solidFill>
                <a:latin typeface="Impact" panose="020B0806030902050204" pitchFamily="34" charset="0"/>
              </a:rPr>
              <a:t>redova</a:t>
            </a:r>
            <a:r>
              <a:rPr lang="en-US" sz="3000" dirty="0" smtClean="0">
                <a:solidFill>
                  <a:srgbClr val="0070C0"/>
                </a:solidFill>
                <a:latin typeface="Impact" panose="020B0806030902050204" pitchFamily="34" charset="0"/>
              </a:rPr>
              <a:t> </a:t>
            </a:r>
            <a:endParaRPr lang="en-US" sz="3000" dirty="0">
              <a:solidFill>
                <a:srgbClr val="0070C0"/>
              </a:solidFill>
              <a:latin typeface="Impact" panose="020B080603090205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77789" y="1509183"/>
            <a:ext cx="2496684" cy="189218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52114" y="1874599"/>
            <a:ext cx="2650965" cy="146251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32412" y="4126431"/>
            <a:ext cx="2864820" cy="160959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26725" y="4126431"/>
            <a:ext cx="3995207" cy="1497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95633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349931" y="6348549"/>
            <a:ext cx="329184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 err="1" smtClean="0">
                <a:solidFill>
                  <a:srgbClr val="002060"/>
                </a:solidFill>
                <a:latin typeface="Bradley Hand ITC" panose="03070402050302030203" pitchFamily="66" charset="0"/>
              </a:rPr>
              <a:t>Informatika</a:t>
            </a:r>
            <a:endParaRPr lang="en-US" sz="2200" b="1" i="1" dirty="0">
              <a:solidFill>
                <a:srgbClr val="002060"/>
              </a:solidFill>
              <a:latin typeface="Bradley Hand ITC" panose="03070402050302030203" pitchFamily="66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96834" y="1541417"/>
            <a:ext cx="10593977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200" dirty="0" err="1"/>
              <a:t>Podešavanje</a:t>
            </a:r>
            <a:r>
              <a:rPr lang="en-US" sz="2200" dirty="0"/>
              <a:t> </a:t>
            </a:r>
            <a:r>
              <a:rPr lang="en-US" sz="2200" dirty="0" err="1"/>
              <a:t>širine</a:t>
            </a:r>
            <a:r>
              <a:rPr lang="en-US" sz="2200" dirty="0"/>
              <a:t> </a:t>
            </a:r>
            <a:r>
              <a:rPr lang="en-US" sz="2200" dirty="0" err="1"/>
              <a:t>kolone</a:t>
            </a:r>
            <a:r>
              <a:rPr lang="en-US" sz="2200" dirty="0"/>
              <a:t> </a:t>
            </a:r>
            <a:r>
              <a:rPr lang="en-US" sz="2200" dirty="0" err="1"/>
              <a:t>radimo</a:t>
            </a:r>
            <a:r>
              <a:rPr lang="en-US" sz="2200" dirty="0"/>
              <a:t> </a:t>
            </a:r>
            <a:r>
              <a:rPr lang="en-US" sz="2200" dirty="0" err="1"/>
              <a:t>na</a:t>
            </a:r>
            <a:r>
              <a:rPr lang="en-US" sz="2200" dirty="0"/>
              <a:t> </a:t>
            </a:r>
            <a:r>
              <a:rPr lang="en-US" sz="2200" dirty="0" err="1"/>
              <a:t>isti</a:t>
            </a:r>
            <a:r>
              <a:rPr lang="en-US" sz="2200" dirty="0"/>
              <a:t> </a:t>
            </a:r>
            <a:r>
              <a:rPr lang="en-US" sz="2200" dirty="0" err="1" smtClean="0"/>
              <a:t>na</a:t>
            </a:r>
            <a:r>
              <a:rPr lang="sr-Latn-ME" sz="2200" dirty="0"/>
              <a:t>č</a:t>
            </a:r>
            <a:r>
              <a:rPr lang="en-US" sz="2200" dirty="0" smtClean="0"/>
              <a:t>in </a:t>
            </a:r>
            <a:r>
              <a:rPr lang="en-US" sz="2200" dirty="0" err="1"/>
              <a:t>kao</a:t>
            </a:r>
            <a:r>
              <a:rPr lang="en-US" sz="2200" dirty="0"/>
              <a:t> </a:t>
            </a:r>
            <a:r>
              <a:rPr lang="en-US" sz="2200" dirty="0" err="1"/>
              <a:t>sa</a:t>
            </a:r>
            <a:r>
              <a:rPr lang="en-US" sz="2200" dirty="0"/>
              <a:t> </a:t>
            </a:r>
            <a:r>
              <a:rPr lang="en-US" sz="2200" dirty="0" err="1"/>
              <a:t>redom</a:t>
            </a:r>
            <a:r>
              <a:rPr lang="en-US" sz="2200" dirty="0"/>
              <a:t>. </a:t>
            </a:r>
            <a:r>
              <a:rPr lang="en-US" sz="2200" dirty="0" err="1" smtClean="0"/>
              <a:t>Zna</a:t>
            </a:r>
            <a:r>
              <a:rPr lang="sr-Latn-ME" sz="2200" dirty="0" smtClean="0"/>
              <a:t>ć</a:t>
            </a:r>
            <a:r>
              <a:rPr lang="en-US" sz="2200" dirty="0" err="1" smtClean="0"/>
              <a:t>i</a:t>
            </a:r>
            <a:r>
              <a:rPr lang="en-US" sz="2200" dirty="0"/>
              <a:t>, </a:t>
            </a:r>
            <a:r>
              <a:rPr lang="en-US" sz="2200" dirty="0" err="1" smtClean="0"/>
              <a:t>mo</a:t>
            </a:r>
            <a:r>
              <a:rPr lang="sr-Latn-ME" sz="2200" dirty="0" smtClean="0"/>
              <a:t>ž</a:t>
            </a:r>
            <a:r>
              <a:rPr lang="en-US" sz="2200" dirty="0" smtClean="0"/>
              <a:t>emo </a:t>
            </a:r>
            <a:r>
              <a:rPr lang="en-US" sz="2200" dirty="0" err="1" smtClean="0"/>
              <a:t>ru</a:t>
            </a:r>
            <a:r>
              <a:rPr lang="sr-Latn-ME" sz="2200" dirty="0" smtClean="0"/>
              <a:t>ć</a:t>
            </a:r>
            <a:r>
              <a:rPr lang="en-US" sz="2200" dirty="0" smtClean="0"/>
              <a:t>no </a:t>
            </a:r>
            <a:r>
              <a:rPr lang="en-US" sz="2200" dirty="0"/>
              <a:t>da </a:t>
            </a:r>
            <a:r>
              <a:rPr lang="en-US" sz="2200" dirty="0" err="1"/>
              <a:t>odredimo</a:t>
            </a:r>
            <a:r>
              <a:rPr lang="en-US" sz="2200" dirty="0"/>
              <a:t> </a:t>
            </a:r>
            <a:r>
              <a:rPr lang="en-US" sz="2200" dirty="0" err="1"/>
              <a:t>širinu</a:t>
            </a:r>
            <a:r>
              <a:rPr lang="en-US" sz="2200" dirty="0"/>
              <a:t> </a:t>
            </a:r>
            <a:r>
              <a:rPr lang="en-US" sz="2200" dirty="0" err="1"/>
              <a:t>samog</a:t>
            </a:r>
            <a:r>
              <a:rPr lang="en-US" sz="2200" dirty="0"/>
              <a:t> </a:t>
            </a:r>
            <a:r>
              <a:rPr lang="en-US" sz="2200" dirty="0" err="1"/>
              <a:t>reda</a:t>
            </a:r>
            <a:r>
              <a:rPr lang="en-US" sz="2200" dirty="0"/>
              <a:t> </a:t>
            </a:r>
            <a:r>
              <a:rPr lang="en-US" sz="2200" dirty="0" err="1" smtClean="0"/>
              <a:t>povla</a:t>
            </a:r>
            <a:r>
              <a:rPr lang="sr-Latn-ME" sz="2200" dirty="0" smtClean="0"/>
              <a:t>č</a:t>
            </a:r>
            <a:r>
              <a:rPr lang="en-US" sz="2200" dirty="0" err="1" smtClean="0"/>
              <a:t>enjem</a:t>
            </a:r>
            <a:r>
              <a:rPr lang="en-US" sz="2200" dirty="0" smtClean="0"/>
              <a:t> </a:t>
            </a:r>
            <a:r>
              <a:rPr lang="en-US" sz="2200" dirty="0" err="1"/>
              <a:t>miša</a:t>
            </a:r>
            <a:r>
              <a:rPr lang="en-US" sz="2200" dirty="0"/>
              <a:t> </a:t>
            </a:r>
            <a:r>
              <a:rPr lang="en-US" sz="2200" dirty="0" err="1"/>
              <a:t>ili</a:t>
            </a:r>
            <a:r>
              <a:rPr lang="en-US" sz="2200" dirty="0"/>
              <a:t> da to </a:t>
            </a:r>
            <a:r>
              <a:rPr lang="en-US" sz="2200" dirty="0" err="1"/>
              <a:t>uradimo</a:t>
            </a:r>
            <a:r>
              <a:rPr lang="en-US" sz="2200" dirty="0"/>
              <a:t> u </a:t>
            </a:r>
            <a:r>
              <a:rPr lang="en-US" sz="2200" dirty="0" err="1"/>
              <a:t>meniju</a:t>
            </a:r>
            <a:r>
              <a:rPr lang="en-US" sz="2200" dirty="0"/>
              <a:t> </a:t>
            </a:r>
            <a:r>
              <a:rPr lang="en-US" sz="2200" b="1" dirty="0"/>
              <a:t>Home – Cells – Format – Column </a:t>
            </a:r>
            <a:r>
              <a:rPr lang="en-US" sz="2200" b="1" dirty="0" smtClean="0"/>
              <a:t>Width</a:t>
            </a:r>
            <a:r>
              <a:rPr lang="en-US" sz="2200" b="1" dirty="0"/>
              <a:t>. </a:t>
            </a:r>
            <a:r>
              <a:rPr lang="en-US" sz="2200" dirty="0"/>
              <a:t>Pored </a:t>
            </a:r>
            <a:r>
              <a:rPr lang="en-US" sz="2200" dirty="0" err="1"/>
              <a:t>te</a:t>
            </a:r>
            <a:r>
              <a:rPr lang="en-US" sz="2200" dirty="0"/>
              <a:t> </a:t>
            </a:r>
            <a:r>
              <a:rPr lang="en-US" sz="2200" dirty="0" err="1"/>
              <a:t>opcije</a:t>
            </a:r>
            <a:r>
              <a:rPr lang="en-US" sz="2200" dirty="0"/>
              <a:t> </a:t>
            </a:r>
            <a:r>
              <a:rPr lang="en-US" sz="2200" dirty="0" err="1"/>
              <a:t>imamo</a:t>
            </a:r>
            <a:r>
              <a:rPr lang="en-US" sz="2200" dirty="0"/>
              <a:t> </a:t>
            </a:r>
            <a:r>
              <a:rPr lang="en-US" sz="2200" dirty="0" err="1"/>
              <a:t>i</a:t>
            </a:r>
            <a:r>
              <a:rPr lang="en-US" sz="2200" dirty="0"/>
              <a:t> </a:t>
            </a:r>
            <a:r>
              <a:rPr lang="en-US" sz="2200" dirty="0" err="1"/>
              <a:t>opciju</a:t>
            </a:r>
            <a:r>
              <a:rPr lang="en-US" sz="2200" dirty="0"/>
              <a:t> </a:t>
            </a:r>
            <a:r>
              <a:rPr lang="en-US" sz="2200" b="1" dirty="0"/>
              <a:t>AutoFit Column </a:t>
            </a:r>
            <a:r>
              <a:rPr lang="en-US" sz="2200" b="1" dirty="0" smtClean="0"/>
              <a:t>Width </a:t>
            </a:r>
            <a:r>
              <a:rPr lang="en-US" sz="2200" dirty="0" err="1"/>
              <a:t>gdje</a:t>
            </a:r>
            <a:r>
              <a:rPr lang="en-US" sz="2200" dirty="0"/>
              <a:t> se </a:t>
            </a:r>
            <a:r>
              <a:rPr lang="en-US" sz="2200" dirty="0" err="1"/>
              <a:t>širina</a:t>
            </a:r>
            <a:r>
              <a:rPr lang="en-US" sz="2200" dirty="0"/>
              <a:t> </a:t>
            </a:r>
            <a:r>
              <a:rPr lang="en-US" sz="2200" dirty="0" err="1"/>
              <a:t>kolone</a:t>
            </a:r>
            <a:r>
              <a:rPr lang="en-US" sz="2200" dirty="0"/>
              <a:t> </a:t>
            </a:r>
            <a:r>
              <a:rPr lang="en-US" sz="2200" dirty="0" err="1" smtClean="0"/>
              <a:t>prilago</a:t>
            </a:r>
            <a:r>
              <a:rPr lang="sr-Latn-ME" sz="2200" dirty="0" smtClean="0"/>
              <a:t>đ</a:t>
            </a:r>
            <a:r>
              <a:rPr lang="en-US" sz="2200" dirty="0" smtClean="0"/>
              <a:t>ava </a:t>
            </a:r>
            <a:r>
              <a:rPr lang="en-US" sz="2200" dirty="0" err="1" smtClean="0"/>
              <a:t>sadr</a:t>
            </a:r>
            <a:r>
              <a:rPr lang="sr-Latn-ME" sz="2200" dirty="0" smtClean="0"/>
              <a:t>ž</a:t>
            </a:r>
            <a:r>
              <a:rPr lang="en-US" sz="2200" dirty="0" err="1" smtClean="0"/>
              <a:t>aju</a:t>
            </a:r>
            <a:r>
              <a:rPr lang="en-US" sz="2200" dirty="0" smtClean="0"/>
              <a:t> </a:t>
            </a:r>
            <a:r>
              <a:rPr lang="en-US" sz="2200" dirty="0" err="1"/>
              <a:t>ćelije</a:t>
            </a:r>
            <a:r>
              <a:rPr lang="en-US" sz="2200" dirty="0"/>
              <a:t>, </a:t>
            </a:r>
            <a:r>
              <a:rPr lang="en-US" sz="2200" dirty="0" err="1"/>
              <a:t>kao</a:t>
            </a:r>
            <a:r>
              <a:rPr lang="en-US" sz="2200" dirty="0"/>
              <a:t> </a:t>
            </a:r>
            <a:r>
              <a:rPr lang="en-US" sz="2200" dirty="0" err="1"/>
              <a:t>i</a:t>
            </a:r>
            <a:r>
              <a:rPr lang="en-US" sz="2200" dirty="0"/>
              <a:t> </a:t>
            </a:r>
            <a:r>
              <a:rPr lang="en-US" sz="2200" dirty="0" err="1"/>
              <a:t>opciju</a:t>
            </a:r>
            <a:r>
              <a:rPr lang="en-US" sz="2200" dirty="0"/>
              <a:t> </a:t>
            </a:r>
            <a:r>
              <a:rPr lang="en-US" sz="2200" b="1" dirty="0"/>
              <a:t>Default </a:t>
            </a:r>
            <a:r>
              <a:rPr lang="en-US" sz="2200" b="1" dirty="0" smtClean="0"/>
              <a:t>Width</a:t>
            </a:r>
            <a:r>
              <a:rPr lang="en-US" sz="2200" b="1" dirty="0"/>
              <a:t>, </a:t>
            </a:r>
            <a:r>
              <a:rPr lang="en-US" sz="2200" dirty="0" err="1"/>
              <a:t>koja</a:t>
            </a:r>
            <a:r>
              <a:rPr lang="en-US" sz="2200" dirty="0"/>
              <a:t> </a:t>
            </a:r>
            <a:r>
              <a:rPr lang="en-US" sz="2200" dirty="0" err="1"/>
              <a:t>nam</a:t>
            </a:r>
            <a:r>
              <a:rPr lang="en-US" sz="2200" dirty="0"/>
              <a:t> </a:t>
            </a:r>
            <a:r>
              <a:rPr lang="en-US" sz="2200" dirty="0" err="1"/>
              <a:t>pokazuje</a:t>
            </a:r>
            <a:r>
              <a:rPr lang="en-US" sz="2200" dirty="0"/>
              <a:t> </a:t>
            </a:r>
            <a:r>
              <a:rPr lang="en-US" sz="2200" dirty="0" err="1"/>
              <a:t>standardnu</a:t>
            </a:r>
            <a:r>
              <a:rPr lang="en-US" sz="2200" dirty="0"/>
              <a:t> </a:t>
            </a:r>
            <a:r>
              <a:rPr lang="en-US" sz="2200" dirty="0" err="1"/>
              <a:t>širinu</a:t>
            </a:r>
            <a:r>
              <a:rPr lang="en-US" sz="2200" dirty="0"/>
              <a:t> </a:t>
            </a:r>
            <a:r>
              <a:rPr lang="en-US" sz="2200" dirty="0" err="1"/>
              <a:t>kolone</a:t>
            </a:r>
            <a:r>
              <a:rPr lang="en-US" sz="2200" dirty="0"/>
              <a:t>.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883527" y="595533"/>
            <a:ext cx="578684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 err="1">
                <a:solidFill>
                  <a:srgbClr val="0070C0"/>
                </a:solidFill>
                <a:latin typeface="Impact" panose="020B0806030902050204" pitchFamily="34" charset="0"/>
              </a:rPr>
              <a:t>Formatiranje</a:t>
            </a:r>
            <a:r>
              <a:rPr lang="en-US" sz="3000" dirty="0">
                <a:solidFill>
                  <a:srgbClr val="0070C0"/>
                </a:solidFill>
                <a:latin typeface="Impact" panose="020B0806030902050204" pitchFamily="34" charset="0"/>
              </a:rPr>
              <a:t> </a:t>
            </a:r>
            <a:r>
              <a:rPr lang="sr-Latn-ME" sz="3000" dirty="0" smtClean="0">
                <a:solidFill>
                  <a:srgbClr val="0070C0"/>
                </a:solidFill>
                <a:latin typeface="Impact" panose="020B0806030902050204" pitchFamily="34" charset="0"/>
              </a:rPr>
              <a:t>kolona</a:t>
            </a:r>
            <a:r>
              <a:rPr lang="en-US" sz="3000" dirty="0" smtClean="0">
                <a:solidFill>
                  <a:srgbClr val="0070C0"/>
                </a:solidFill>
                <a:latin typeface="Impact" panose="020B0806030902050204" pitchFamily="34" charset="0"/>
              </a:rPr>
              <a:t> </a:t>
            </a:r>
            <a:endParaRPr lang="en-US" sz="3000" dirty="0">
              <a:solidFill>
                <a:srgbClr val="0070C0"/>
              </a:solidFill>
              <a:latin typeface="Impact" panose="020B080603090205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8106" y="3718407"/>
            <a:ext cx="2931825" cy="147041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54955" y="3348139"/>
            <a:ext cx="2330507" cy="28025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5910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349931" y="6348549"/>
            <a:ext cx="329184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 err="1" smtClean="0">
                <a:solidFill>
                  <a:srgbClr val="002060"/>
                </a:solidFill>
                <a:latin typeface="Bradley Hand ITC" panose="03070402050302030203" pitchFamily="66" charset="0"/>
              </a:rPr>
              <a:t>Informatika</a:t>
            </a:r>
            <a:endParaRPr lang="en-US" sz="2200" b="1" i="1" dirty="0">
              <a:solidFill>
                <a:srgbClr val="002060"/>
              </a:solidFill>
              <a:latin typeface="Bradley Hand ITC" panose="03070402050302030203" pitchFamily="66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83527" y="1541417"/>
            <a:ext cx="850728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200" dirty="0" err="1"/>
              <a:t>Formatiranje</a:t>
            </a:r>
            <a:r>
              <a:rPr lang="en-US" sz="2200" dirty="0"/>
              <a:t> </a:t>
            </a:r>
            <a:r>
              <a:rPr lang="en-US" sz="2200" dirty="0" err="1"/>
              <a:t>ćelije</a:t>
            </a:r>
            <a:r>
              <a:rPr lang="en-US" sz="2200" dirty="0"/>
              <a:t> </a:t>
            </a:r>
            <a:r>
              <a:rPr lang="en-US" sz="2200" dirty="0" err="1" smtClean="0"/>
              <a:t>podrazum</a:t>
            </a:r>
            <a:r>
              <a:rPr lang="sr-Latn-ME" sz="2200" dirty="0" smtClean="0"/>
              <a:t>i</a:t>
            </a:r>
            <a:r>
              <a:rPr lang="en-US" sz="2200" dirty="0" err="1" smtClean="0"/>
              <a:t>jeva</a:t>
            </a:r>
            <a:r>
              <a:rPr lang="en-US" sz="2200" dirty="0" smtClean="0"/>
              <a:t> </a:t>
            </a:r>
            <a:r>
              <a:rPr lang="sr-Latn-ME" sz="2200" dirty="0" err="1"/>
              <a:t>č</a:t>
            </a:r>
            <a:r>
              <a:rPr lang="en-US" sz="2200" dirty="0" err="1" smtClean="0"/>
              <a:t>itav</a:t>
            </a:r>
            <a:r>
              <a:rPr lang="en-US" sz="2200" dirty="0" smtClean="0"/>
              <a:t> </a:t>
            </a:r>
            <a:r>
              <a:rPr lang="en-US" sz="2200" dirty="0"/>
              <a:t>set </a:t>
            </a:r>
            <a:r>
              <a:rPr lang="en-US" sz="2200" dirty="0" smtClean="0"/>
              <a:t>prom</a:t>
            </a:r>
            <a:r>
              <a:rPr lang="sr-Latn-ME" sz="2200" dirty="0" smtClean="0"/>
              <a:t>j</a:t>
            </a:r>
            <a:r>
              <a:rPr lang="en-US" sz="2200" dirty="0" err="1" smtClean="0"/>
              <a:t>ena</a:t>
            </a:r>
            <a:r>
              <a:rPr lang="en-US" sz="2200" dirty="0"/>
              <a:t>. </a:t>
            </a:r>
            <a:r>
              <a:rPr lang="en-US" sz="2200" dirty="0" err="1"/>
              <a:t>Te</a:t>
            </a:r>
            <a:r>
              <a:rPr lang="en-US" sz="2200" dirty="0"/>
              <a:t> </a:t>
            </a:r>
            <a:r>
              <a:rPr lang="en-US" sz="2200" dirty="0" err="1"/>
              <a:t>promjene</a:t>
            </a:r>
            <a:r>
              <a:rPr lang="en-US" sz="2200" dirty="0"/>
              <a:t> se </a:t>
            </a:r>
            <a:r>
              <a:rPr lang="en-US" sz="2200" dirty="0" err="1"/>
              <a:t>mogu</a:t>
            </a:r>
            <a:r>
              <a:rPr lang="en-US" sz="2200" dirty="0"/>
              <a:t> </a:t>
            </a:r>
            <a:r>
              <a:rPr lang="en-US" sz="2200" dirty="0" err="1"/>
              <a:t>odnositi</a:t>
            </a:r>
            <a:r>
              <a:rPr lang="en-US" sz="2200" dirty="0"/>
              <a:t> </a:t>
            </a:r>
            <a:r>
              <a:rPr lang="en-US" sz="2200" dirty="0" err="1"/>
              <a:t>na</a:t>
            </a:r>
            <a:r>
              <a:rPr lang="en-US" sz="2200" dirty="0"/>
              <a:t> </a:t>
            </a:r>
            <a:r>
              <a:rPr lang="en-US" sz="2200" dirty="0" smtClean="0"/>
              <a:t>prom</a:t>
            </a:r>
            <a:r>
              <a:rPr lang="sr-Latn-ME" sz="2200" dirty="0" smtClean="0"/>
              <a:t>j</a:t>
            </a:r>
            <a:r>
              <a:rPr lang="en-US" sz="2200" dirty="0" err="1" smtClean="0"/>
              <a:t>enu</a:t>
            </a:r>
            <a:r>
              <a:rPr lang="en-US" sz="2200" dirty="0" smtClean="0"/>
              <a:t> </a:t>
            </a:r>
            <a:r>
              <a:rPr lang="en-US" sz="2200" dirty="0" err="1"/>
              <a:t>oblika</a:t>
            </a:r>
            <a:r>
              <a:rPr lang="en-US" sz="2200" dirty="0"/>
              <a:t>, </a:t>
            </a:r>
            <a:r>
              <a:rPr lang="en-US" sz="2200" dirty="0" err="1" smtClean="0"/>
              <a:t>veli</a:t>
            </a:r>
            <a:r>
              <a:rPr lang="sr-Latn-ME" sz="2200" dirty="0" smtClean="0"/>
              <a:t>č</a:t>
            </a:r>
            <a:r>
              <a:rPr lang="en-US" sz="2200" dirty="0" err="1" smtClean="0"/>
              <a:t>ine</a:t>
            </a:r>
            <a:r>
              <a:rPr lang="en-US" sz="2200" dirty="0" smtClean="0"/>
              <a:t> </a:t>
            </a:r>
            <a:r>
              <a:rPr lang="en-US" sz="2200" dirty="0" err="1"/>
              <a:t>i</a:t>
            </a:r>
            <a:r>
              <a:rPr lang="en-US" sz="2200" dirty="0"/>
              <a:t> </a:t>
            </a:r>
            <a:r>
              <a:rPr lang="en-US" sz="2200" dirty="0" err="1"/>
              <a:t>boju</a:t>
            </a:r>
            <a:r>
              <a:rPr lang="en-US" sz="2200" dirty="0"/>
              <a:t> </a:t>
            </a:r>
            <a:r>
              <a:rPr lang="en-US" sz="2200" dirty="0" err="1"/>
              <a:t>fonta</a:t>
            </a:r>
            <a:r>
              <a:rPr lang="en-US" sz="2200" dirty="0"/>
              <a:t>, </a:t>
            </a:r>
            <a:r>
              <a:rPr lang="en-US" sz="2200" dirty="0" err="1"/>
              <a:t>boju</a:t>
            </a:r>
            <a:r>
              <a:rPr lang="en-US" sz="2200" dirty="0"/>
              <a:t> </a:t>
            </a:r>
            <a:r>
              <a:rPr lang="en-US" sz="2200" dirty="0" err="1"/>
              <a:t>i</a:t>
            </a:r>
            <a:r>
              <a:rPr lang="en-US" sz="2200" dirty="0"/>
              <a:t> </a:t>
            </a:r>
            <a:r>
              <a:rPr lang="en-US" sz="2200" dirty="0" err="1"/>
              <a:t>teksturu</a:t>
            </a:r>
            <a:r>
              <a:rPr lang="en-US" sz="2200" dirty="0"/>
              <a:t> </a:t>
            </a:r>
            <a:r>
              <a:rPr lang="en-US" sz="2200" dirty="0" err="1"/>
              <a:t>podloge</a:t>
            </a:r>
            <a:r>
              <a:rPr lang="en-US" sz="2200" dirty="0"/>
              <a:t>, </a:t>
            </a:r>
            <a:r>
              <a:rPr lang="en-US" sz="2200" dirty="0" err="1"/>
              <a:t>postavljati</a:t>
            </a:r>
            <a:r>
              <a:rPr lang="en-US" sz="2200" dirty="0"/>
              <a:t> </a:t>
            </a:r>
            <a:r>
              <a:rPr lang="en-US" sz="2200" dirty="0" err="1"/>
              <a:t>razne</a:t>
            </a:r>
            <a:r>
              <a:rPr lang="en-US" sz="2200" dirty="0"/>
              <a:t> </a:t>
            </a:r>
            <a:r>
              <a:rPr lang="en-US" sz="2200" dirty="0" err="1"/>
              <a:t>linije</a:t>
            </a:r>
            <a:r>
              <a:rPr lang="en-US" sz="2200" dirty="0"/>
              <a:t>, </a:t>
            </a:r>
            <a:r>
              <a:rPr lang="en-US" sz="2200" dirty="0" err="1"/>
              <a:t>poravnjavanje</a:t>
            </a:r>
            <a:r>
              <a:rPr lang="en-US" sz="2200" dirty="0"/>
              <a:t> </a:t>
            </a:r>
            <a:r>
              <a:rPr lang="en-US" sz="2200" dirty="0" err="1" smtClean="0"/>
              <a:t>sadr</a:t>
            </a:r>
            <a:r>
              <a:rPr lang="sr-Latn-ME" sz="2200" dirty="0" smtClean="0"/>
              <a:t>ž</a:t>
            </a:r>
            <a:r>
              <a:rPr lang="en-US" sz="2200" dirty="0" err="1" smtClean="0"/>
              <a:t>aja</a:t>
            </a:r>
            <a:r>
              <a:rPr lang="en-US" sz="2200" dirty="0" smtClean="0"/>
              <a:t> </a:t>
            </a:r>
            <a:r>
              <a:rPr lang="en-US" sz="2200" dirty="0" err="1"/>
              <a:t>na</a:t>
            </a:r>
            <a:r>
              <a:rPr lang="en-US" sz="2200" dirty="0"/>
              <a:t> </a:t>
            </a:r>
            <a:r>
              <a:rPr lang="en-US" sz="2200" dirty="0" err="1"/>
              <a:t>razne</a:t>
            </a:r>
            <a:r>
              <a:rPr lang="en-US" sz="2200" dirty="0"/>
              <a:t> </a:t>
            </a:r>
            <a:r>
              <a:rPr lang="en-US" sz="2200" dirty="0" err="1" smtClean="0"/>
              <a:t>na</a:t>
            </a:r>
            <a:r>
              <a:rPr lang="sr-Latn-ME" sz="2200" dirty="0" smtClean="0"/>
              <a:t>č</a:t>
            </a:r>
            <a:r>
              <a:rPr lang="en-US" sz="2200" dirty="0" err="1" smtClean="0"/>
              <a:t>ine</a:t>
            </a:r>
            <a:r>
              <a:rPr lang="en-US" sz="2200" dirty="0"/>
              <a:t>, </a:t>
            </a:r>
            <a:r>
              <a:rPr lang="en-US" sz="2200" dirty="0" err="1"/>
              <a:t>mijenjati</a:t>
            </a:r>
            <a:r>
              <a:rPr lang="en-US" sz="2200" dirty="0"/>
              <a:t> </a:t>
            </a:r>
            <a:r>
              <a:rPr lang="en-US" sz="2200" dirty="0" err="1"/>
              <a:t>ugao</a:t>
            </a:r>
            <a:r>
              <a:rPr lang="en-US" sz="2200" dirty="0"/>
              <a:t> </a:t>
            </a:r>
            <a:r>
              <a:rPr lang="en-US" sz="2200" dirty="0" err="1"/>
              <a:t>unesenog</a:t>
            </a:r>
            <a:r>
              <a:rPr lang="en-US" sz="2200" dirty="0"/>
              <a:t> </a:t>
            </a:r>
            <a:r>
              <a:rPr lang="en-US" sz="2200" dirty="0" err="1"/>
              <a:t>teksta</a:t>
            </a:r>
            <a:r>
              <a:rPr lang="en-US" sz="2200" dirty="0"/>
              <a:t> </a:t>
            </a:r>
            <a:r>
              <a:rPr lang="en-US" sz="2200" dirty="0" err="1"/>
              <a:t>itd</a:t>
            </a:r>
            <a:r>
              <a:rPr lang="en-US" sz="2200" dirty="0"/>
              <a:t>. </a:t>
            </a:r>
            <a:r>
              <a:rPr lang="en-US" sz="2200" dirty="0" err="1" smtClean="0"/>
              <a:t>Sve</a:t>
            </a:r>
            <a:r>
              <a:rPr lang="sr-Latn-ME" sz="2200" dirty="0"/>
              <a:t> </a:t>
            </a:r>
            <a:r>
              <a:rPr lang="sr-Latn-ME" sz="2200" dirty="0" smtClean="0"/>
              <a:t>naprijed </a:t>
            </a:r>
            <a:r>
              <a:rPr lang="en-US" sz="2200" dirty="0" err="1" smtClean="0"/>
              <a:t>navedene</a:t>
            </a:r>
            <a:r>
              <a:rPr lang="en-US" sz="2200" dirty="0" smtClean="0"/>
              <a:t> </a:t>
            </a:r>
            <a:r>
              <a:rPr lang="en-US" sz="2200" dirty="0" err="1"/>
              <a:t>opcije</a:t>
            </a:r>
            <a:r>
              <a:rPr lang="en-US" sz="2200" dirty="0"/>
              <a:t> </a:t>
            </a:r>
            <a:r>
              <a:rPr lang="en-US" sz="2200" dirty="0" err="1" smtClean="0"/>
              <a:t>mo</a:t>
            </a:r>
            <a:r>
              <a:rPr lang="sr-Latn-ME" sz="2200" dirty="0" smtClean="0"/>
              <a:t>ž</a:t>
            </a:r>
            <a:r>
              <a:rPr lang="en-US" sz="2200" dirty="0" smtClean="0"/>
              <a:t>emo </a:t>
            </a:r>
            <a:r>
              <a:rPr lang="en-US" sz="2200" dirty="0" err="1"/>
              <a:t>pozvati</a:t>
            </a:r>
            <a:r>
              <a:rPr lang="en-US" sz="2200" dirty="0"/>
              <a:t> </a:t>
            </a:r>
            <a:r>
              <a:rPr lang="en-US" sz="2200" dirty="0" err="1"/>
              <a:t>iz</a:t>
            </a:r>
            <a:r>
              <a:rPr lang="en-US" sz="2200" dirty="0"/>
              <a:t> </a:t>
            </a:r>
            <a:r>
              <a:rPr lang="en-US" sz="2200" dirty="0" err="1"/>
              <a:t>osnovnog</a:t>
            </a:r>
            <a:r>
              <a:rPr lang="en-US" sz="2200" dirty="0"/>
              <a:t> </a:t>
            </a:r>
            <a:r>
              <a:rPr lang="en-US" sz="2200" dirty="0" err="1"/>
              <a:t>menija</a:t>
            </a:r>
            <a:r>
              <a:rPr lang="en-US" sz="2200" dirty="0"/>
              <a:t> </a:t>
            </a:r>
            <a:r>
              <a:rPr lang="en-US" sz="2200" b="1" dirty="0"/>
              <a:t>Home - Format</a:t>
            </a:r>
            <a:r>
              <a:rPr lang="en-US" sz="2200" dirty="0"/>
              <a:t>, </a:t>
            </a:r>
            <a:r>
              <a:rPr lang="en-US" sz="2200" dirty="0" err="1"/>
              <a:t>ili</a:t>
            </a:r>
            <a:r>
              <a:rPr lang="en-US" sz="2200" dirty="0"/>
              <a:t> </a:t>
            </a:r>
            <a:r>
              <a:rPr lang="en-US" sz="2200" dirty="0" err="1"/>
              <a:t>drugi</a:t>
            </a:r>
            <a:r>
              <a:rPr lang="en-US" sz="2200" dirty="0"/>
              <a:t> </a:t>
            </a:r>
            <a:r>
              <a:rPr lang="en-US" sz="2200" dirty="0" err="1" smtClean="0"/>
              <a:t>na</a:t>
            </a:r>
            <a:r>
              <a:rPr lang="sr-Latn-ME" sz="2200" dirty="0" smtClean="0"/>
              <a:t>č</a:t>
            </a:r>
            <a:r>
              <a:rPr lang="en-US" sz="2200" dirty="0" smtClean="0"/>
              <a:t>in </a:t>
            </a:r>
            <a:r>
              <a:rPr lang="en-US" sz="2200" dirty="0"/>
              <a:t>je </a:t>
            </a:r>
            <a:r>
              <a:rPr lang="en-US" sz="2200" dirty="0" err="1"/>
              <a:t>tako</a:t>
            </a:r>
            <a:r>
              <a:rPr lang="en-US" sz="2200" dirty="0"/>
              <a:t> </a:t>
            </a:r>
            <a:r>
              <a:rPr lang="en-US" sz="2200" dirty="0" err="1"/>
              <a:t>što</a:t>
            </a:r>
            <a:r>
              <a:rPr lang="en-US" sz="2200" dirty="0"/>
              <a:t> </a:t>
            </a:r>
            <a:r>
              <a:rPr lang="en-US" sz="2200" dirty="0" err="1"/>
              <a:t>kliknemo</a:t>
            </a:r>
            <a:r>
              <a:rPr lang="en-US" sz="2200" dirty="0"/>
              <a:t> </a:t>
            </a:r>
            <a:r>
              <a:rPr lang="en-US" sz="2200" dirty="0" err="1"/>
              <a:t>na</a:t>
            </a:r>
            <a:r>
              <a:rPr lang="en-US" sz="2200" dirty="0"/>
              <a:t> </a:t>
            </a:r>
            <a:r>
              <a:rPr lang="en-US" sz="2200" dirty="0" err="1"/>
              <a:t>ćeliju</a:t>
            </a:r>
            <a:r>
              <a:rPr lang="en-US" sz="2200" dirty="0"/>
              <a:t> </a:t>
            </a:r>
            <a:r>
              <a:rPr lang="en-US" sz="2200" dirty="0" err="1"/>
              <a:t>desnim</a:t>
            </a:r>
            <a:r>
              <a:rPr lang="en-US" sz="2200" dirty="0"/>
              <a:t> </a:t>
            </a:r>
            <a:r>
              <a:rPr lang="en-US" sz="2200" dirty="0" err="1"/>
              <a:t>klikom</a:t>
            </a:r>
            <a:r>
              <a:rPr lang="en-US" sz="2200" dirty="0"/>
              <a:t> </a:t>
            </a:r>
            <a:r>
              <a:rPr lang="en-US" sz="2200" dirty="0" err="1"/>
              <a:t>i</a:t>
            </a:r>
            <a:r>
              <a:rPr lang="en-US" sz="2200" dirty="0"/>
              <a:t> </a:t>
            </a:r>
            <a:r>
              <a:rPr lang="en-US" sz="2200" dirty="0" err="1"/>
              <a:t>odaberemo</a:t>
            </a:r>
            <a:r>
              <a:rPr lang="en-US" sz="2200" dirty="0"/>
              <a:t> </a:t>
            </a:r>
            <a:r>
              <a:rPr lang="en-US" sz="2200" b="1" dirty="0"/>
              <a:t>Format Cells</a:t>
            </a:r>
            <a:r>
              <a:rPr lang="en-US" sz="2200" dirty="0"/>
              <a:t>.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883527" y="595533"/>
            <a:ext cx="578684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 err="1">
                <a:solidFill>
                  <a:srgbClr val="0070C0"/>
                </a:solidFill>
                <a:latin typeface="Impact" panose="020B0806030902050204" pitchFamily="34" charset="0"/>
              </a:rPr>
              <a:t>Formatiranje</a:t>
            </a:r>
            <a:r>
              <a:rPr lang="en-US" sz="3000" dirty="0">
                <a:solidFill>
                  <a:srgbClr val="0070C0"/>
                </a:solidFill>
                <a:latin typeface="Impact" panose="020B0806030902050204" pitchFamily="34" charset="0"/>
              </a:rPr>
              <a:t> </a:t>
            </a:r>
            <a:r>
              <a:rPr lang="sr-Latn-ME" sz="3000" dirty="0" smtClean="0">
                <a:solidFill>
                  <a:srgbClr val="0070C0"/>
                </a:solidFill>
                <a:latin typeface="Impact" panose="020B0806030902050204" pitchFamily="34" charset="0"/>
              </a:rPr>
              <a:t>ćelija</a:t>
            </a:r>
            <a:r>
              <a:rPr lang="en-US" sz="3000" dirty="0" smtClean="0">
                <a:solidFill>
                  <a:srgbClr val="0070C0"/>
                </a:solidFill>
                <a:latin typeface="Impact" panose="020B0806030902050204" pitchFamily="34" charset="0"/>
              </a:rPr>
              <a:t> </a:t>
            </a:r>
            <a:endParaRPr lang="en-US" sz="3000" dirty="0">
              <a:solidFill>
                <a:srgbClr val="0070C0"/>
              </a:solidFill>
              <a:latin typeface="Impact" panose="020B080603090205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lum bright="-20000" contrast="40000"/>
          </a:blip>
          <a:stretch>
            <a:fillRect/>
          </a:stretch>
        </p:blipFill>
        <p:spPr>
          <a:xfrm>
            <a:off x="587579" y="820342"/>
            <a:ext cx="2204508" cy="55282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24852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349931" y="6348549"/>
            <a:ext cx="329184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 err="1" smtClean="0">
                <a:solidFill>
                  <a:srgbClr val="002060"/>
                </a:solidFill>
                <a:latin typeface="Bradley Hand ITC" panose="03070402050302030203" pitchFamily="66" charset="0"/>
              </a:rPr>
              <a:t>Informatika</a:t>
            </a:r>
            <a:endParaRPr lang="en-US" sz="2200" b="1" i="1" dirty="0">
              <a:solidFill>
                <a:srgbClr val="002060"/>
              </a:solidFill>
              <a:latin typeface="Bradley Hand ITC" panose="03070402050302030203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83527" y="595533"/>
            <a:ext cx="578684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 err="1">
                <a:solidFill>
                  <a:srgbClr val="0070C0"/>
                </a:solidFill>
                <a:latin typeface="Impact" panose="020B0806030902050204" pitchFamily="34" charset="0"/>
              </a:rPr>
              <a:t>Formatiranje</a:t>
            </a:r>
            <a:r>
              <a:rPr lang="en-US" sz="3000" dirty="0">
                <a:solidFill>
                  <a:srgbClr val="0070C0"/>
                </a:solidFill>
                <a:latin typeface="Impact" panose="020B0806030902050204" pitchFamily="34" charset="0"/>
              </a:rPr>
              <a:t> </a:t>
            </a:r>
            <a:r>
              <a:rPr lang="sr-Latn-ME" sz="3000" dirty="0" smtClean="0">
                <a:solidFill>
                  <a:srgbClr val="0070C0"/>
                </a:solidFill>
                <a:latin typeface="Impact" panose="020B0806030902050204" pitchFamily="34" charset="0"/>
              </a:rPr>
              <a:t>ćelija</a:t>
            </a:r>
            <a:r>
              <a:rPr lang="en-US" sz="3000" dirty="0" smtClean="0">
                <a:solidFill>
                  <a:srgbClr val="0070C0"/>
                </a:solidFill>
                <a:latin typeface="Impact" panose="020B0806030902050204" pitchFamily="34" charset="0"/>
              </a:rPr>
              <a:t> </a:t>
            </a:r>
            <a:endParaRPr lang="en-US" sz="3000" dirty="0">
              <a:solidFill>
                <a:srgbClr val="0070C0"/>
              </a:solidFill>
              <a:latin typeface="Impact" panose="020B080603090205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7934" y="1339975"/>
            <a:ext cx="3490558" cy="376760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6350" y="1339974"/>
            <a:ext cx="4929799" cy="376760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58091" y="5368834"/>
            <a:ext cx="973182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200" dirty="0"/>
              <a:t>U </a:t>
            </a:r>
            <a:r>
              <a:rPr lang="en-US" sz="2200" dirty="0" err="1"/>
              <a:t>samom</a:t>
            </a:r>
            <a:r>
              <a:rPr lang="en-US" sz="2200" dirty="0"/>
              <a:t> Format Cells </a:t>
            </a:r>
            <a:r>
              <a:rPr lang="en-US" sz="2200" dirty="0" err="1"/>
              <a:t>prozoru</a:t>
            </a:r>
            <a:r>
              <a:rPr lang="en-US" sz="2200" dirty="0"/>
              <a:t> </a:t>
            </a:r>
            <a:r>
              <a:rPr lang="en-US" sz="2200" dirty="0" err="1"/>
              <a:t>dobijemo</a:t>
            </a:r>
            <a:r>
              <a:rPr lang="en-US" sz="2200" dirty="0"/>
              <a:t> </a:t>
            </a:r>
            <a:r>
              <a:rPr lang="en-US" sz="2200" dirty="0" err="1"/>
              <a:t>nekoliko</a:t>
            </a:r>
            <a:r>
              <a:rPr lang="en-US" sz="2200" dirty="0"/>
              <a:t> </a:t>
            </a:r>
            <a:r>
              <a:rPr lang="en-US" sz="2200" dirty="0" err="1"/>
              <a:t>tabova</a:t>
            </a:r>
            <a:r>
              <a:rPr lang="en-US" sz="2200" dirty="0"/>
              <a:t> </a:t>
            </a:r>
            <a:r>
              <a:rPr lang="en-US" sz="2200" dirty="0" err="1"/>
              <a:t>za</a:t>
            </a:r>
            <a:r>
              <a:rPr lang="en-US" sz="2200" dirty="0"/>
              <a:t> </a:t>
            </a:r>
            <a:r>
              <a:rPr lang="en-US" sz="2200" dirty="0" err="1"/>
              <a:t>formatiranje</a:t>
            </a:r>
            <a:r>
              <a:rPr lang="en-US" sz="2200" dirty="0"/>
              <a:t> </a:t>
            </a:r>
            <a:r>
              <a:rPr lang="en-US" sz="2200" dirty="0" err="1"/>
              <a:t>ćelije</a:t>
            </a:r>
            <a:r>
              <a:rPr lang="en-US" sz="2200" dirty="0"/>
              <a:t>: Number </a:t>
            </a:r>
            <a:r>
              <a:rPr lang="en-US" sz="2200" b="1" dirty="0"/>
              <a:t>(</a:t>
            </a:r>
            <a:r>
              <a:rPr lang="en-US" sz="2200" b="1" dirty="0" err="1"/>
              <a:t>brojevi</a:t>
            </a:r>
            <a:r>
              <a:rPr lang="en-US" sz="2200" b="1" dirty="0"/>
              <a:t>), </a:t>
            </a:r>
            <a:r>
              <a:rPr lang="en-US" sz="2200" dirty="0"/>
              <a:t>Alignment </a:t>
            </a:r>
            <a:r>
              <a:rPr lang="en-US" sz="2200" b="1" dirty="0"/>
              <a:t>(</a:t>
            </a:r>
            <a:r>
              <a:rPr lang="en-US" sz="2200" b="1" dirty="0" err="1"/>
              <a:t>poravnanje</a:t>
            </a:r>
            <a:r>
              <a:rPr lang="en-US" sz="2200" b="1" dirty="0"/>
              <a:t>), </a:t>
            </a:r>
            <a:r>
              <a:rPr lang="en-US" sz="2200" dirty="0"/>
              <a:t>Font </a:t>
            </a:r>
            <a:r>
              <a:rPr lang="en-US" sz="2200" b="1" dirty="0"/>
              <a:t>(</a:t>
            </a:r>
            <a:r>
              <a:rPr lang="en-US" sz="2200" b="1" dirty="0" err="1"/>
              <a:t>vrsta</a:t>
            </a:r>
            <a:r>
              <a:rPr lang="en-US" sz="2200" b="1" dirty="0"/>
              <a:t> </a:t>
            </a:r>
            <a:r>
              <a:rPr lang="en-US" sz="2200" b="1" dirty="0" err="1"/>
              <a:t>slova</a:t>
            </a:r>
            <a:r>
              <a:rPr lang="en-US" sz="2200" b="1" dirty="0"/>
              <a:t>), </a:t>
            </a:r>
            <a:r>
              <a:rPr lang="en-US" sz="2200" dirty="0"/>
              <a:t>Border </a:t>
            </a:r>
            <a:r>
              <a:rPr lang="en-US" sz="2200" b="1" dirty="0"/>
              <a:t>(</a:t>
            </a:r>
            <a:r>
              <a:rPr lang="en-US" sz="2200" b="1" dirty="0" err="1"/>
              <a:t>ivice</a:t>
            </a:r>
            <a:r>
              <a:rPr lang="en-US" sz="2200" b="1" dirty="0"/>
              <a:t>), </a:t>
            </a:r>
            <a:r>
              <a:rPr lang="en-US" sz="2200" dirty="0"/>
              <a:t>Fill </a:t>
            </a:r>
            <a:r>
              <a:rPr lang="en-US" sz="2200" b="1" dirty="0"/>
              <a:t>(</a:t>
            </a:r>
            <a:r>
              <a:rPr lang="en-US" sz="2200" b="1" dirty="0" err="1"/>
              <a:t>podloga</a:t>
            </a:r>
            <a:r>
              <a:rPr lang="en-US" sz="2200" b="1" dirty="0"/>
              <a:t>), </a:t>
            </a:r>
            <a:r>
              <a:rPr lang="en-US" sz="2200" dirty="0"/>
              <a:t>Protection </a:t>
            </a:r>
            <a:r>
              <a:rPr lang="en-US" sz="2200" b="1" dirty="0"/>
              <a:t>(</a:t>
            </a:r>
            <a:r>
              <a:rPr lang="en-US" sz="2200" b="1" dirty="0" err="1"/>
              <a:t>zaštita</a:t>
            </a:r>
            <a:r>
              <a:rPr lang="en-US" sz="2200" b="1" dirty="0"/>
              <a:t>). 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7396630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zultat slika za exce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147" y="1256938"/>
            <a:ext cx="4651556" cy="46515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4650377" y="1256938"/>
            <a:ext cx="7067006" cy="4651556"/>
          </a:xfrm>
          <a:prstGeom prst="rect">
            <a:avLst/>
          </a:prstGeom>
          <a:solidFill>
            <a:srgbClr val="2073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983480" y="2844052"/>
            <a:ext cx="6400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ME" sz="6000" dirty="0" smtClean="0">
                <a:solidFill>
                  <a:schemeClr val="bg1"/>
                </a:solidFill>
                <a:latin typeface="Impact" panose="020B0806030902050204" pitchFamily="34" charset="0"/>
              </a:rPr>
              <a:t>HVALA NA PAŽNJI !</a:t>
            </a:r>
            <a:endParaRPr lang="en-US" sz="6000" dirty="0">
              <a:solidFill>
                <a:schemeClr val="bg1"/>
              </a:solidFill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97229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4300</TotalTime>
  <Words>459</Words>
  <Application>Microsoft Office PowerPoint</Application>
  <PresentationFormat>Widescreen</PresentationFormat>
  <Paragraphs>22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Bradley Hand ITC</vt:lpstr>
      <vt:lpstr>Calibri</vt:lpstr>
      <vt:lpstr>Calibri Light</vt:lpstr>
      <vt:lpstr>Impact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10</cp:revision>
  <dcterms:created xsi:type="dcterms:W3CDTF">2020-01-12T17:46:46Z</dcterms:created>
  <dcterms:modified xsi:type="dcterms:W3CDTF">2020-01-20T17:13:01Z</dcterms:modified>
</cp:coreProperties>
</file>