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5" d="100"/>
          <a:sy n="95" d="100"/>
        </p:scale>
        <p:origin x="-1248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0AD939-A855-4AC2-B51E-1AA4B85D0E66}" type="datetimeFigureOut">
              <a:rPr lang="fr-FR"/>
              <a:pPr>
                <a:defRPr/>
              </a:pPr>
              <a:t>23/12/2021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2FF79-4C01-4570-82BD-9702C17931E4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DFFC2-DDB7-4DF3-B6CF-77906ADD5F7E}" type="datetimeFigureOut">
              <a:rPr lang="fr-FR"/>
              <a:pPr>
                <a:defRPr/>
              </a:pPr>
              <a:t>23/12/2021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E5364-6F1D-4590-93B4-1B4FC3D3903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616B34-6CA2-4E81-AF10-BAA9C91B6E91}" type="datetimeFigureOut">
              <a:rPr lang="fr-FR"/>
              <a:pPr>
                <a:defRPr/>
              </a:pPr>
              <a:t>23/12/2021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67564-4A01-402E-8586-FF09F3C80137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3A32F-4A6F-4CE6-948D-A4267A54A3A7}" type="datetimeFigureOut">
              <a:rPr lang="fr-FR"/>
              <a:pPr>
                <a:defRPr/>
              </a:pPr>
              <a:t>23/12/2021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07022-8575-43F9-BF16-A229ACB9921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760DE-10C7-4845-9AEB-ABB57C2049BE}" type="datetimeFigureOut">
              <a:rPr lang="fr-FR"/>
              <a:pPr>
                <a:defRPr/>
              </a:pPr>
              <a:t>23/12/2021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51C1E-B823-4C42-9EF9-C6DEBDB7EFC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AA38D-B967-4E01-8B72-E70A913EDD84}" type="datetimeFigureOut">
              <a:rPr lang="fr-FR"/>
              <a:pPr>
                <a:defRPr/>
              </a:pPr>
              <a:t>23/12/2021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17DDA6-AC0B-40A8-8B15-EBBEA0729AB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894E12-CC8E-4BB0-BF94-2181D52B65E6}" type="datetimeFigureOut">
              <a:rPr lang="fr-FR"/>
              <a:pPr>
                <a:defRPr/>
              </a:pPr>
              <a:t>23/12/2021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2EC924-17A2-4802-A5D6-18CDF0CB78D3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B41F4D-BAF6-40C4-9D8C-193CA6A41AB1}" type="datetimeFigureOut">
              <a:rPr lang="fr-FR"/>
              <a:pPr>
                <a:defRPr/>
              </a:pPr>
              <a:t>23/12/2021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954DA0-E4D0-4988-9C3B-94FACAF8331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F5CE1-0B2C-48AA-AA38-FF6D4C2B6993}" type="datetimeFigureOut">
              <a:rPr lang="fr-FR"/>
              <a:pPr>
                <a:defRPr/>
              </a:pPr>
              <a:t>23/12/2021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98ECAE-937E-40EA-9CAD-839747638D8B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E88DD3-6ADC-40F2-8AD2-01E8AB09387B}" type="datetimeFigureOut">
              <a:rPr lang="fr-FR"/>
              <a:pPr>
                <a:defRPr/>
              </a:pPr>
              <a:t>23/12/2021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068A14-06BB-41D2-9505-599F000CD84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C49208-B8BF-4BFA-849B-62D99EDCE7A0}" type="datetimeFigureOut">
              <a:rPr lang="fr-FR"/>
              <a:pPr>
                <a:defRPr/>
              </a:pPr>
              <a:t>23/12/2021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AB9759-0E8E-416A-89A9-F9ACE52AF66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C46CCBE-012F-48E6-9BD7-FFF8FE97E698}" type="datetimeFigureOut">
              <a:rPr lang="fr-FR"/>
              <a:pPr>
                <a:defRPr/>
              </a:pPr>
              <a:t>23/12/2021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848B410-A3BC-4B6C-AE6B-4B5BA4FC20CA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188640"/>
            <a:ext cx="8400953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nap ITC" pitchFamily="82" charset="0"/>
              </a:rPr>
              <a:t>second conditional for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>
                <a:solidFill>
                  <a:schemeClr val="accent3">
                    <a:lumMod val="50000"/>
                  </a:schemeClr>
                </a:solidFill>
                <a:latin typeface="Snap ITC" pitchFamily="82" charset="0"/>
              </a:rPr>
              <a:t>unreal situations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>
                <a:solidFill>
                  <a:schemeClr val="accent3">
                    <a:lumMod val="50000"/>
                  </a:schemeClr>
                </a:solidFill>
                <a:latin typeface="Snap ITC" pitchFamily="82" charset="0"/>
              </a:rPr>
              <a:t>in the present or in the future</a:t>
            </a:r>
            <a:endParaRPr lang="fr-FR" sz="3600" b="1" dirty="0">
              <a:ln w="1905"/>
              <a:solidFill>
                <a:schemeClr val="accent3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nap ITC" pitchFamily="82" charset="0"/>
            </a:endParaRPr>
          </a:p>
        </p:txBody>
      </p:sp>
      <p:sp>
        <p:nvSpPr>
          <p:cNvPr id="2051" name="ZoneTexte 5"/>
          <p:cNvSpPr txBox="1">
            <a:spLocks noChangeArrowheads="1"/>
          </p:cNvSpPr>
          <p:nvPr/>
        </p:nvSpPr>
        <p:spPr bwMode="auto">
          <a:xfrm>
            <a:off x="323850" y="4149725"/>
            <a:ext cx="84248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If 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we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 ______ (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be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) 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rich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, 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we</a:t>
            </a:r>
            <a:endParaRPr lang="fr-FR" sz="2800" dirty="0">
              <a:solidFill>
                <a:schemeClr val="accent3">
                  <a:lumMod val="50000"/>
                </a:schemeClr>
              </a:solidFill>
              <a:latin typeface="Ravie" pitchFamily="82" charset="0"/>
            </a:endParaRPr>
          </a:p>
          <a:p>
            <a:pPr algn="ctr">
              <a:defRPr/>
            </a:pP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___________ (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buy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) a yacht.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2916238" y="4076700"/>
            <a:ext cx="16557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00B050"/>
                </a:solidFill>
                <a:latin typeface="Ravie" pitchFamily="82" charset="0"/>
              </a:rPr>
              <a:t>were</a:t>
            </a: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971550" y="4581525"/>
            <a:ext cx="3744913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00B050"/>
                </a:solidFill>
                <a:latin typeface="Ravie" pitchFamily="82" charset="0"/>
              </a:rPr>
              <a:t>‘d (would) buy</a:t>
            </a:r>
          </a:p>
        </p:txBody>
      </p:sp>
      <p:pic>
        <p:nvPicPr>
          <p:cNvPr id="2054" name="Picture 7" descr="C:\Documents and Settings\JANET\Local Settings\Temporary Internet Files\Content.IE5\7MPFNW3E\MC90035046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4438" y="2205038"/>
            <a:ext cx="4333875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188640"/>
            <a:ext cx="8400953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nap ITC" pitchFamily="82" charset="0"/>
              </a:rPr>
              <a:t>second conditional for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>
                <a:solidFill>
                  <a:schemeClr val="accent3">
                    <a:lumMod val="50000"/>
                  </a:schemeClr>
                </a:solidFill>
                <a:latin typeface="Snap ITC" pitchFamily="82" charset="0"/>
              </a:rPr>
              <a:t>unreal situations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>
                <a:solidFill>
                  <a:schemeClr val="accent3">
                    <a:lumMod val="50000"/>
                  </a:schemeClr>
                </a:solidFill>
                <a:latin typeface="Snap ITC" pitchFamily="82" charset="0"/>
              </a:rPr>
              <a:t>in the present or in the future</a:t>
            </a:r>
            <a:endParaRPr lang="fr-FR" sz="3600" b="1" dirty="0">
              <a:ln w="1905"/>
              <a:solidFill>
                <a:schemeClr val="accent3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nap ITC" pitchFamily="82" charset="0"/>
            </a:endParaRPr>
          </a:p>
        </p:txBody>
      </p:sp>
      <p:sp>
        <p:nvSpPr>
          <p:cNvPr id="2051" name="ZoneTexte 5"/>
          <p:cNvSpPr txBox="1">
            <a:spLocks noChangeArrowheads="1"/>
          </p:cNvSpPr>
          <p:nvPr/>
        </p:nvSpPr>
        <p:spPr bwMode="auto">
          <a:xfrm>
            <a:off x="323850" y="4076700"/>
            <a:ext cx="8424863" cy="138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She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 __________ (not/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be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) 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looking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 for a new job if 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she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 ______(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be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) happy in 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her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 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present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 one.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1619250" y="4005263"/>
            <a:ext cx="30241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00B050"/>
                </a:solidFill>
                <a:latin typeface="Ravie" pitchFamily="82" charset="0"/>
              </a:rPr>
              <a:t>wouldn’t be</a:t>
            </a: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5651500" y="4437063"/>
            <a:ext cx="16573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00B050"/>
                </a:solidFill>
                <a:latin typeface="Ravie" pitchFamily="82" charset="0"/>
              </a:rPr>
              <a:t>were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188640"/>
            <a:ext cx="8400953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nap ITC" pitchFamily="82" charset="0"/>
              </a:rPr>
              <a:t>second conditional for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>
                <a:solidFill>
                  <a:schemeClr val="accent3">
                    <a:lumMod val="50000"/>
                  </a:schemeClr>
                </a:solidFill>
                <a:latin typeface="Snap ITC" pitchFamily="82" charset="0"/>
              </a:rPr>
              <a:t>unreal situations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>
                <a:solidFill>
                  <a:schemeClr val="accent3">
                    <a:lumMod val="50000"/>
                  </a:schemeClr>
                </a:solidFill>
                <a:latin typeface="Snap ITC" pitchFamily="82" charset="0"/>
              </a:rPr>
              <a:t>in the present or in the future</a:t>
            </a:r>
            <a:endParaRPr lang="fr-FR" sz="3600" b="1" dirty="0">
              <a:ln w="1905"/>
              <a:solidFill>
                <a:schemeClr val="accent3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nap ITC" pitchFamily="82" charset="0"/>
            </a:endParaRPr>
          </a:p>
        </p:txBody>
      </p:sp>
      <p:sp>
        <p:nvSpPr>
          <p:cNvPr id="2051" name="ZoneTexte 5"/>
          <p:cNvSpPr txBox="1">
            <a:spLocks noChangeArrowheads="1"/>
          </p:cNvSpPr>
          <p:nvPr/>
        </p:nvSpPr>
        <p:spPr bwMode="auto">
          <a:xfrm>
            <a:off x="323850" y="4149725"/>
            <a:ext cx="84248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What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 ___________ (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you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/do) if 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you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 _____ (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lose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) 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your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 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wallet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?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1835150" y="4076700"/>
            <a:ext cx="32416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00B050"/>
                </a:solidFill>
                <a:latin typeface="Ravie" pitchFamily="82" charset="0"/>
              </a:rPr>
              <a:t>would you do</a:t>
            </a: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1476375" y="4581525"/>
            <a:ext cx="1582738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00B050"/>
                </a:solidFill>
                <a:latin typeface="Ravie" pitchFamily="82" charset="0"/>
              </a:rPr>
              <a:t>lost</a:t>
            </a:r>
          </a:p>
        </p:txBody>
      </p:sp>
      <p:pic>
        <p:nvPicPr>
          <p:cNvPr id="3078" name="Picture 2" descr="C:\Documents and Settings\JANET\Local Settings\Temporary Internet Files\Content.IE5\LLDLLTPX\MC90025065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475" y="2276475"/>
            <a:ext cx="2230438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188640"/>
            <a:ext cx="8400953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nap ITC" pitchFamily="82" charset="0"/>
              </a:rPr>
              <a:t>second conditional for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>
                <a:solidFill>
                  <a:schemeClr val="accent3">
                    <a:lumMod val="50000"/>
                  </a:schemeClr>
                </a:solidFill>
                <a:latin typeface="Snap ITC" pitchFamily="82" charset="0"/>
              </a:rPr>
              <a:t>unreal situations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>
                <a:solidFill>
                  <a:schemeClr val="accent3">
                    <a:lumMod val="50000"/>
                  </a:schemeClr>
                </a:solidFill>
                <a:latin typeface="Snap ITC" pitchFamily="82" charset="0"/>
              </a:rPr>
              <a:t>in the present or in the future</a:t>
            </a:r>
            <a:endParaRPr lang="fr-FR" sz="3600" b="1" dirty="0">
              <a:ln w="1905"/>
              <a:solidFill>
                <a:schemeClr val="accent3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nap ITC" pitchFamily="82" charset="0"/>
            </a:endParaRPr>
          </a:p>
        </p:txBody>
      </p:sp>
      <p:sp>
        <p:nvSpPr>
          <p:cNvPr id="2051" name="ZoneTexte 5"/>
          <p:cNvSpPr txBox="1">
            <a:spLocks noChangeArrowheads="1"/>
          </p:cNvSpPr>
          <p:nvPr/>
        </p:nvSpPr>
        <p:spPr bwMode="auto">
          <a:xfrm>
            <a:off x="323850" y="4149725"/>
            <a:ext cx="84248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If I _______ (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be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) 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you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 I ________ (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take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) an 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aspirin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 and lie down.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1763713" y="4076700"/>
            <a:ext cx="18002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00B050"/>
                </a:solidFill>
                <a:latin typeface="Ravie" pitchFamily="82" charset="0"/>
              </a:rPr>
              <a:t>were</a:t>
            </a: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6156325" y="4149725"/>
            <a:ext cx="1871663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00B050"/>
                </a:solidFill>
                <a:latin typeface="Ravie" pitchFamily="82" charset="0"/>
              </a:rPr>
              <a:t>‘d take</a:t>
            </a:r>
          </a:p>
        </p:txBody>
      </p:sp>
      <p:pic>
        <p:nvPicPr>
          <p:cNvPr id="4102" name="Picture 2" descr="C:\Documents and Settings\JANET\Local Settings\Temporary Internet Files\Content.IE5\7MPFNW3E\MC90033257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51263" y="2497138"/>
            <a:ext cx="1641475" cy="186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188640"/>
            <a:ext cx="8400953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nap ITC" pitchFamily="82" charset="0"/>
              </a:rPr>
              <a:t>second conditional for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>
                <a:solidFill>
                  <a:schemeClr val="accent3">
                    <a:lumMod val="50000"/>
                  </a:schemeClr>
                </a:solidFill>
                <a:latin typeface="Snap ITC" pitchFamily="82" charset="0"/>
              </a:rPr>
              <a:t>unreal situations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>
                <a:solidFill>
                  <a:schemeClr val="accent3">
                    <a:lumMod val="50000"/>
                  </a:schemeClr>
                </a:solidFill>
                <a:latin typeface="Snap ITC" pitchFamily="82" charset="0"/>
              </a:rPr>
              <a:t>in the present or in the future</a:t>
            </a:r>
            <a:endParaRPr lang="fr-FR" sz="3600" b="1" dirty="0">
              <a:ln w="1905"/>
              <a:solidFill>
                <a:schemeClr val="accent3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nap ITC" pitchFamily="82" charset="0"/>
            </a:endParaRPr>
          </a:p>
        </p:txBody>
      </p:sp>
      <p:sp>
        <p:nvSpPr>
          <p:cNvPr id="2051" name="ZoneTexte 5"/>
          <p:cNvSpPr txBox="1">
            <a:spLocks noChangeArrowheads="1"/>
          </p:cNvSpPr>
          <p:nvPr/>
        </p:nvSpPr>
        <p:spPr bwMode="auto">
          <a:xfrm>
            <a:off x="323850" y="4149725"/>
            <a:ext cx="8424863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If I ________ (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be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) single, I</a:t>
            </a:r>
          </a:p>
          <a:p>
            <a:pPr algn="ctr">
              <a:defRPr/>
            </a:pP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________ (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travel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) 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around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 the world.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2555875" y="4076700"/>
            <a:ext cx="18716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00B050"/>
                </a:solidFill>
                <a:latin typeface="Ravie" pitchFamily="82" charset="0"/>
              </a:rPr>
              <a:t>were</a:t>
            </a: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971550" y="4581525"/>
            <a:ext cx="2735263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00B050"/>
                </a:solidFill>
                <a:latin typeface="Ravie" pitchFamily="82" charset="0"/>
              </a:rPr>
              <a:t>‘d travel</a:t>
            </a:r>
          </a:p>
        </p:txBody>
      </p:sp>
      <p:pic>
        <p:nvPicPr>
          <p:cNvPr id="5126" name="Picture 6" descr="C:\Documents and Settings\JANET\Local Settings\Temporary Internet Files\Content.IE5\U9EBNB5T\MC90041196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575" y="1989138"/>
            <a:ext cx="2635250" cy="207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188640"/>
            <a:ext cx="8400953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nap ITC" pitchFamily="82" charset="0"/>
              </a:rPr>
              <a:t>second conditional for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>
                <a:solidFill>
                  <a:schemeClr val="accent3">
                    <a:lumMod val="50000"/>
                  </a:schemeClr>
                </a:solidFill>
                <a:latin typeface="Snap ITC" pitchFamily="82" charset="0"/>
              </a:rPr>
              <a:t>unreal situations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>
                <a:solidFill>
                  <a:schemeClr val="accent3">
                    <a:lumMod val="50000"/>
                  </a:schemeClr>
                </a:solidFill>
                <a:latin typeface="Snap ITC" pitchFamily="82" charset="0"/>
              </a:rPr>
              <a:t>in the present or in the future</a:t>
            </a:r>
            <a:endParaRPr lang="fr-FR" sz="3600" b="1" dirty="0">
              <a:ln w="1905"/>
              <a:solidFill>
                <a:schemeClr val="accent3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nap ITC" pitchFamily="82" charset="0"/>
            </a:endParaRPr>
          </a:p>
        </p:txBody>
      </p:sp>
      <p:sp>
        <p:nvSpPr>
          <p:cNvPr id="2051" name="ZoneTexte 5"/>
          <p:cNvSpPr txBox="1">
            <a:spLocks noChangeArrowheads="1"/>
          </p:cNvSpPr>
          <p:nvPr/>
        </p:nvSpPr>
        <p:spPr bwMode="auto">
          <a:xfrm>
            <a:off x="323850" y="4149725"/>
            <a:ext cx="84248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If men _____ (have) 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wings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, 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they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 _________ (to 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be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 able) to 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fly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.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2411413" y="4076700"/>
            <a:ext cx="15128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00B050"/>
                </a:solidFill>
                <a:latin typeface="Ravie" pitchFamily="82" charset="0"/>
              </a:rPr>
              <a:t>had</a:t>
            </a: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900113" y="4508500"/>
            <a:ext cx="2735262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00B050"/>
                </a:solidFill>
                <a:latin typeface="Ravie" pitchFamily="82" charset="0"/>
              </a:rPr>
              <a:t>‘d be able</a:t>
            </a:r>
          </a:p>
        </p:txBody>
      </p:sp>
      <p:pic>
        <p:nvPicPr>
          <p:cNvPr id="6150" name="Picture 2" descr="C:\Documents and Settings\JANET\Local Settings\Temporary Internet Files\Content.IE5\BJPFUE46\MC90038334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938" y="2205038"/>
            <a:ext cx="1827212" cy="151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188640"/>
            <a:ext cx="8400953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nap ITC" pitchFamily="82" charset="0"/>
              </a:rPr>
              <a:t>second conditional for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>
                <a:solidFill>
                  <a:schemeClr val="accent3">
                    <a:lumMod val="50000"/>
                  </a:schemeClr>
                </a:solidFill>
                <a:latin typeface="Snap ITC" pitchFamily="82" charset="0"/>
              </a:rPr>
              <a:t>unreal situations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>
                <a:solidFill>
                  <a:schemeClr val="accent3">
                    <a:lumMod val="50000"/>
                  </a:schemeClr>
                </a:solidFill>
                <a:latin typeface="Snap ITC" pitchFamily="82" charset="0"/>
              </a:rPr>
              <a:t>in the present or in the future</a:t>
            </a:r>
            <a:endParaRPr lang="fr-FR" sz="3600" b="1" dirty="0">
              <a:ln w="1905"/>
              <a:solidFill>
                <a:schemeClr val="accent3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nap ITC" pitchFamily="82" charset="0"/>
            </a:endParaRPr>
          </a:p>
        </p:txBody>
      </p:sp>
      <p:sp>
        <p:nvSpPr>
          <p:cNvPr id="2051" name="ZoneTexte 5"/>
          <p:cNvSpPr txBox="1">
            <a:spLocks noChangeArrowheads="1"/>
          </p:cNvSpPr>
          <p:nvPr/>
        </p:nvSpPr>
        <p:spPr bwMode="auto">
          <a:xfrm>
            <a:off x="323850" y="4076700"/>
            <a:ext cx="84248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I ________ (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buy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) a new computer if I _____ (have) 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enough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 money.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1258888" y="4005263"/>
            <a:ext cx="1800225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00B050"/>
                </a:solidFill>
                <a:latin typeface="Ravie" pitchFamily="82" charset="0"/>
              </a:rPr>
              <a:t>‘d buy</a:t>
            </a: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1835150" y="4508500"/>
            <a:ext cx="1296988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00B050"/>
                </a:solidFill>
                <a:latin typeface="Ravie" pitchFamily="82" charset="0"/>
              </a:rPr>
              <a:t>had</a:t>
            </a:r>
          </a:p>
        </p:txBody>
      </p:sp>
      <p:pic>
        <p:nvPicPr>
          <p:cNvPr id="7174" name="Picture 3" descr="C:\Documents and Settings\JANET\Local Settings\Temporary Internet Files\Content.IE5\BJPFUE46\MC90033520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375" y="2276475"/>
            <a:ext cx="1809750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188640"/>
            <a:ext cx="8400953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nap ITC" pitchFamily="82" charset="0"/>
              </a:rPr>
              <a:t>second conditional for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>
                <a:solidFill>
                  <a:schemeClr val="accent3">
                    <a:lumMod val="50000"/>
                  </a:schemeClr>
                </a:solidFill>
                <a:latin typeface="Snap ITC" pitchFamily="82" charset="0"/>
              </a:rPr>
              <a:t>unreal situations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>
                <a:solidFill>
                  <a:schemeClr val="accent3">
                    <a:lumMod val="50000"/>
                  </a:schemeClr>
                </a:solidFill>
                <a:latin typeface="Snap ITC" pitchFamily="82" charset="0"/>
              </a:rPr>
              <a:t>in the present or in the future</a:t>
            </a:r>
            <a:endParaRPr lang="fr-FR" sz="3600" b="1" dirty="0">
              <a:ln w="1905"/>
              <a:solidFill>
                <a:schemeClr val="accent3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nap ITC" pitchFamily="82" charset="0"/>
            </a:endParaRPr>
          </a:p>
        </p:txBody>
      </p:sp>
      <p:sp>
        <p:nvSpPr>
          <p:cNvPr id="2051" name="ZoneTexte 5"/>
          <p:cNvSpPr txBox="1">
            <a:spLocks noChangeArrowheads="1"/>
          </p:cNvSpPr>
          <p:nvPr/>
        </p:nvSpPr>
        <p:spPr bwMode="auto">
          <a:xfrm>
            <a:off x="323850" y="4076700"/>
            <a:ext cx="84248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She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 _______ (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be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) happy if 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she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 ___________ (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marry</a:t>
            </a:r>
            <a:r>
              <a:rPr lang="fr-FR" sz="280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) John.</a:t>
            </a:r>
            <a:endParaRPr lang="fr-FR" sz="2800" dirty="0">
              <a:solidFill>
                <a:schemeClr val="accent3">
                  <a:lumMod val="50000"/>
                </a:schemeClr>
              </a:solidFill>
              <a:latin typeface="Ravie" pitchFamily="82" charset="0"/>
            </a:endParaRP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2124075" y="4076700"/>
            <a:ext cx="18002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00B050"/>
                </a:solidFill>
                <a:latin typeface="Ravie" pitchFamily="82" charset="0"/>
              </a:rPr>
              <a:t>‘d be</a:t>
            </a: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1619250" y="4508500"/>
            <a:ext cx="26654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00B050"/>
                </a:solidFill>
                <a:latin typeface="Ravie" pitchFamily="82" charset="0"/>
              </a:rPr>
              <a:t>married</a:t>
            </a:r>
          </a:p>
        </p:txBody>
      </p:sp>
      <p:pic>
        <p:nvPicPr>
          <p:cNvPr id="8198" name="Picture 2" descr="C:\Documents and Settings\JANET\Local Settings\Temporary Internet Files\Content.IE5\U9EBNB5T\MC90030552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838" y="1989138"/>
            <a:ext cx="1808162" cy="182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188640"/>
            <a:ext cx="8400953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nap ITC" pitchFamily="82" charset="0"/>
              </a:rPr>
              <a:t>second conditional for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>
                <a:solidFill>
                  <a:schemeClr val="accent3">
                    <a:lumMod val="50000"/>
                  </a:schemeClr>
                </a:solidFill>
                <a:latin typeface="Snap ITC" pitchFamily="82" charset="0"/>
              </a:rPr>
              <a:t>unreal situations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>
                <a:solidFill>
                  <a:schemeClr val="accent3">
                    <a:lumMod val="50000"/>
                  </a:schemeClr>
                </a:solidFill>
                <a:latin typeface="Snap ITC" pitchFamily="82" charset="0"/>
              </a:rPr>
              <a:t>in the present or in the future</a:t>
            </a:r>
            <a:endParaRPr lang="fr-FR" sz="3600" b="1" dirty="0">
              <a:ln w="1905"/>
              <a:solidFill>
                <a:schemeClr val="accent3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nap ITC" pitchFamily="82" charset="0"/>
            </a:endParaRPr>
          </a:p>
        </p:txBody>
      </p:sp>
      <p:sp>
        <p:nvSpPr>
          <p:cNvPr id="2051" name="ZoneTexte 5"/>
          <p:cNvSpPr txBox="1">
            <a:spLocks noChangeArrowheads="1"/>
          </p:cNvSpPr>
          <p:nvPr/>
        </p:nvSpPr>
        <p:spPr bwMode="auto">
          <a:xfrm>
            <a:off x="323850" y="4076700"/>
            <a:ext cx="8424863" cy="138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__________________ (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her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 parents/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be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) 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pleased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 if 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she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 ___ (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get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) the job.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1187450" y="4005263"/>
            <a:ext cx="5472113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00B050"/>
                </a:solidFill>
                <a:latin typeface="Ravie" pitchFamily="82" charset="0"/>
              </a:rPr>
              <a:t>Would her parents be</a:t>
            </a: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7235825" y="4508500"/>
            <a:ext cx="12239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00B050"/>
                </a:solidFill>
                <a:latin typeface="Ravie" pitchFamily="82" charset="0"/>
              </a:rPr>
              <a:t>got</a:t>
            </a:r>
          </a:p>
        </p:txBody>
      </p:sp>
      <p:pic>
        <p:nvPicPr>
          <p:cNvPr id="9222" name="Picture 3" descr="C:\Documents and Settings\JANET\Local Settings\Temporary Internet Files\Content.IE5\U9EBNB5T\MC90014958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575" y="2205038"/>
            <a:ext cx="2551113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188640"/>
            <a:ext cx="8400953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nap ITC" pitchFamily="82" charset="0"/>
              </a:rPr>
              <a:t>second conditional for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>
                <a:solidFill>
                  <a:schemeClr val="accent3">
                    <a:lumMod val="50000"/>
                  </a:schemeClr>
                </a:solidFill>
                <a:latin typeface="Snap ITC" pitchFamily="82" charset="0"/>
              </a:rPr>
              <a:t>unreal situations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>
                <a:solidFill>
                  <a:schemeClr val="accent3">
                    <a:lumMod val="50000"/>
                  </a:schemeClr>
                </a:solidFill>
                <a:latin typeface="Snap ITC" pitchFamily="82" charset="0"/>
              </a:rPr>
              <a:t>in the present or in the future</a:t>
            </a:r>
            <a:endParaRPr lang="fr-FR" sz="3600" b="1" dirty="0">
              <a:ln w="1905"/>
              <a:solidFill>
                <a:schemeClr val="accent3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nap ITC" pitchFamily="82" charset="0"/>
            </a:endParaRPr>
          </a:p>
        </p:txBody>
      </p:sp>
      <p:sp>
        <p:nvSpPr>
          <p:cNvPr id="2051" name="ZoneTexte 5"/>
          <p:cNvSpPr txBox="1">
            <a:spLocks noChangeArrowheads="1"/>
          </p:cNvSpPr>
          <p:nvPr/>
        </p:nvSpPr>
        <p:spPr bwMode="auto">
          <a:xfrm>
            <a:off x="323850" y="4076700"/>
            <a:ext cx="84248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If I  ______ (go) to 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Russia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, I _________ (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visit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) the </a:t>
            </a:r>
            <a:r>
              <a:rPr lang="fr-FR" sz="2800" dirty="0" err="1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Red</a:t>
            </a:r>
            <a:r>
              <a:rPr lang="fr-FR" sz="2800" dirty="0">
                <a:solidFill>
                  <a:schemeClr val="accent3">
                    <a:lumMod val="50000"/>
                  </a:schemeClr>
                </a:solidFill>
                <a:latin typeface="Ravie" pitchFamily="82" charset="0"/>
              </a:rPr>
              <a:t> Square.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2195513" y="4076700"/>
            <a:ext cx="17287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00B050"/>
                </a:solidFill>
                <a:latin typeface="Ravie" pitchFamily="82" charset="0"/>
              </a:rPr>
              <a:t>went</a:t>
            </a: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971550" y="4508500"/>
            <a:ext cx="21605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00B050"/>
                </a:solidFill>
                <a:latin typeface="Ravie" pitchFamily="82" charset="0"/>
              </a:rPr>
              <a:t>‘d visit</a:t>
            </a:r>
          </a:p>
        </p:txBody>
      </p:sp>
      <p:pic>
        <p:nvPicPr>
          <p:cNvPr id="10246" name="Picture 2" descr="C:\Documents and Settings\JANET\Local Settings\Temporary Internet Files\Content.IE5\BJPFUE46\MC90019418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2133600"/>
            <a:ext cx="2813050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332</Words>
  <Application>Microsoft Office PowerPoint</Application>
  <PresentationFormat>On-screen Show (4:3)</PresentationFormat>
  <Paragraphs>62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Thème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MOURNARD</dc:creator>
  <cp:lastModifiedBy>Ucenik</cp:lastModifiedBy>
  <cp:revision>29</cp:revision>
  <dcterms:created xsi:type="dcterms:W3CDTF">2010-07-25T12:18:13Z</dcterms:created>
  <dcterms:modified xsi:type="dcterms:W3CDTF">2021-12-23T13:03:36Z</dcterms:modified>
</cp:coreProperties>
</file>