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8" r:id="rId3"/>
    <p:sldId id="293" r:id="rId4"/>
    <p:sldId id="301" r:id="rId5"/>
    <p:sldId id="302" r:id="rId6"/>
    <p:sldId id="303" r:id="rId7"/>
    <p:sldId id="295" r:id="rId8"/>
    <p:sldId id="297" r:id="rId9"/>
    <p:sldId id="298" r:id="rId10"/>
    <p:sldId id="299" r:id="rId11"/>
    <p:sldId id="300" r:id="rId12"/>
    <p:sldId id="304" r:id="rId13"/>
    <p:sldId id="292"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8"/>
    <a:srgbClr val="0772BE"/>
    <a:srgbClr val="DEDE07"/>
    <a:srgbClr val="A7CFE8"/>
    <a:srgbClr val="0D54BD"/>
    <a:srgbClr val="F0EEF0"/>
    <a:srgbClr val="FFC730"/>
    <a:srgbClr val="52CBBE"/>
    <a:srgbClr val="FF5969"/>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1" autoAdjust="0"/>
    <p:restoredTop sz="94660"/>
  </p:normalViewPr>
  <p:slideViewPr>
    <p:cSldViewPr snapToGrid="0">
      <p:cViewPr varScale="1">
        <p:scale>
          <a:sx n="71" d="100"/>
          <a:sy n="71" d="100"/>
        </p:scale>
        <p:origin x="16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13.12.2020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46036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13.12.2020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64663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13.12.2020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94711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13.12.2020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87467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13.12.2020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62536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FDFAF59-80FD-42F8-B77B-6179688B7234}" type="datetimeFigureOut">
              <a:rPr lang="de-DE" smtClean="0"/>
              <a:t>13.12.2020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79403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FDFAF59-80FD-42F8-B77B-6179688B7234}" type="datetimeFigureOut">
              <a:rPr lang="de-DE" smtClean="0"/>
              <a:t>13.12.2020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41377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FDFAF59-80FD-42F8-B77B-6179688B7234}" type="datetimeFigureOut">
              <a:rPr lang="de-DE" smtClean="0"/>
              <a:t>13.12.2020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44033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FAF59-80FD-42F8-B77B-6179688B7234}" type="datetimeFigureOut">
              <a:rPr lang="de-DE" smtClean="0"/>
              <a:t>13.12.2020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06195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13.12.2020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61600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13.12.2020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112689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FAF59-80FD-42F8-B77B-6179688B7234}" type="datetimeFigureOut">
              <a:rPr lang="de-DE" smtClean="0"/>
              <a:t>13.12.2020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89FD0-501B-4C6F-9CB2-8996B7BF4EFE}" type="slidenum">
              <a:rPr lang="de-DE" smtClean="0"/>
              <a:t>‹#›</a:t>
            </a:fld>
            <a:endParaRPr lang="de-DE"/>
          </a:p>
        </p:txBody>
      </p:sp>
    </p:spTree>
    <p:extLst>
      <p:ext uri="{BB962C8B-B14F-4D97-AF65-F5344CB8AC3E}">
        <p14:creationId xmlns:p14="http://schemas.microsoft.com/office/powerpoint/2010/main" val="3731875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7CFE8"/>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06C029B-A799-4206-A656-A006D8F83990}"/>
              </a:ext>
            </a:extLst>
          </p:cNvPr>
          <p:cNvSpPr/>
          <p:nvPr/>
        </p:nvSpPr>
        <p:spPr>
          <a:xfrm>
            <a:off x="-8949164" y="-2"/>
            <a:ext cx="11329294" cy="6858000"/>
          </a:xfrm>
          <a:prstGeom prst="rect">
            <a:avLst/>
          </a:prstGeom>
          <a:solidFill>
            <a:srgbClr val="DEDE0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E9AAB1E-3A13-4745-A574-9EE6806378C9}"/>
              </a:ext>
            </a:extLst>
          </p:cNvPr>
          <p:cNvSpPr/>
          <p:nvPr/>
        </p:nvSpPr>
        <p:spPr>
          <a:xfrm>
            <a:off x="-8267803" y="0"/>
            <a:ext cx="9860812" cy="6858000"/>
          </a:xfrm>
          <a:prstGeom prst="rect">
            <a:avLst/>
          </a:prstGeom>
          <a:solidFill>
            <a:srgbClr val="A7CFE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1382190-201C-4BAE-91F3-296A26671C96}"/>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C0099890-786A-4F87-960D-5DADE5168909}"/>
              </a:ext>
            </a:extLst>
          </p:cNvPr>
          <p:cNvGrpSpPr/>
          <p:nvPr/>
        </p:nvGrpSpPr>
        <p:grpSpPr>
          <a:xfrm>
            <a:off x="-8800233" y="3090"/>
            <a:ext cx="9563750" cy="6858000"/>
            <a:chOff x="491575" y="0"/>
            <a:chExt cx="9961092" cy="6858000"/>
          </a:xfrm>
          <a:solidFill>
            <a:srgbClr val="DEDE07"/>
          </a:solidFill>
          <a:scene3d>
            <a:camera prst="orthographicFront">
              <a:rot lat="0" lon="0" rev="0"/>
            </a:camera>
            <a:lightRig rig="balanced" dir="t">
              <a:rot lat="0" lon="0" rev="8700000"/>
            </a:lightRig>
          </a:scene3d>
        </p:grpSpPr>
        <p:sp>
          <p:nvSpPr>
            <p:cNvPr id="21" name="Rectangle 20">
              <a:extLst>
                <a:ext uri="{FF2B5EF4-FFF2-40B4-BE49-F238E27FC236}">
                  <a16:creationId xmlns:a16="http://schemas.microsoft.com/office/drawing/2014/main" id="{CE9AAB1E-3A13-4745-A574-9EE6806378C9}"/>
                </a:ext>
              </a:extLst>
            </p:cNvPr>
            <p:cNvSpPr/>
            <p:nvPr/>
          </p:nvSpPr>
          <p:spPr>
            <a:xfrm>
              <a:off x="491575" y="0"/>
              <a:ext cx="9961092"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30">
              <a:extLst>
                <a:ext uri="{FF2B5EF4-FFF2-40B4-BE49-F238E27FC236}">
                  <a16:creationId xmlns:a16="http://schemas.microsoft.com/office/drawing/2014/main" id="{1BC0F905-3F71-4932-B130-39D508C4D117}"/>
                </a:ext>
              </a:extLst>
            </p:cNvPr>
            <p:cNvSpPr/>
            <p:nvPr/>
          </p:nvSpPr>
          <p:spPr>
            <a:xfrm>
              <a:off x="9284267" y="2337440"/>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30" name="Picture 6" descr="How to Edit Images Using Microsoft Word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58" y="0"/>
            <a:ext cx="9819579" cy="59973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754836" y="268420"/>
            <a:ext cx="1224562" cy="1289698"/>
          </a:xfrm>
          <a:prstGeom prst="rect">
            <a:avLst/>
          </a:prstGeom>
        </p:spPr>
      </p:pic>
      <p:sp>
        <p:nvSpPr>
          <p:cNvPr id="28" name="TextBox 27"/>
          <p:cNvSpPr txBox="1"/>
          <p:nvPr/>
        </p:nvSpPr>
        <p:spPr>
          <a:xfrm>
            <a:off x="9584152" y="6136612"/>
            <a:ext cx="2138083" cy="861774"/>
          </a:xfrm>
          <a:prstGeom prst="rect">
            <a:avLst/>
          </a:prstGeom>
          <a:noFill/>
        </p:spPr>
        <p:txBody>
          <a:bodyPr wrap="square" rtlCol="0">
            <a:spAutoFit/>
          </a:bodyPr>
          <a:lstStyle/>
          <a:p>
            <a:pPr algn="r"/>
            <a:r>
              <a:rPr lang="sr-Latn-ME" sz="2500" dirty="0" smtClean="0">
                <a:solidFill>
                  <a:srgbClr val="002060"/>
                </a:solidFill>
                <a:latin typeface="Impact" panose="020B0806030902050204" pitchFamily="34" charset="0"/>
              </a:rPr>
              <a:t>SPASOJE PAPIĆ </a:t>
            </a:r>
          </a:p>
          <a:p>
            <a:pPr algn="r"/>
            <a:r>
              <a:rPr lang="sr-Latn-ME" sz="2500" dirty="0">
                <a:solidFill>
                  <a:srgbClr val="002060"/>
                </a:solidFill>
                <a:latin typeface="Impact" panose="020B0806030902050204" pitchFamily="34" charset="0"/>
              </a:rPr>
              <a:t> </a:t>
            </a:r>
            <a:endParaRPr lang="en-US" sz="2500" dirty="0">
              <a:solidFill>
                <a:srgbClr val="002060"/>
              </a:solidFill>
            </a:endParaRPr>
          </a:p>
        </p:txBody>
      </p:sp>
    </p:spTree>
    <p:extLst>
      <p:ext uri="{BB962C8B-B14F-4D97-AF65-F5344CB8AC3E}">
        <p14:creationId xmlns:p14="http://schemas.microsoft.com/office/powerpoint/2010/main" val="75866100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326831" cy="6858000"/>
          </a:xfrm>
          <a:prstGeom prst="rect">
            <a:avLst/>
          </a:prstGeom>
          <a:solidFill>
            <a:srgbClr val="DEDE0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570941" cy="6858000"/>
          </a:xfrm>
          <a:prstGeom prst="rect">
            <a:avLst/>
          </a:prstGeom>
          <a:solidFill>
            <a:srgbClr val="0772B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3B77930A-0489-40A5-B3D7-053D64BD29C4}"/>
              </a:ext>
            </a:extLst>
          </p:cNvPr>
          <p:cNvSpPr/>
          <p:nvPr/>
        </p:nvSpPr>
        <p:spPr>
          <a:xfrm>
            <a:off x="-7985042" y="0"/>
            <a:ext cx="8871737" cy="6858000"/>
          </a:xfrm>
          <a:prstGeom prst="rect">
            <a:avLst/>
          </a:prstGeom>
          <a:solidFill>
            <a:srgbClr val="5D737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980764" y="423174"/>
            <a:ext cx="8879541" cy="2323713"/>
          </a:xfrm>
          <a:prstGeom prst="rect">
            <a:avLst/>
          </a:prstGeom>
        </p:spPr>
        <p:txBody>
          <a:bodyPr wrap="square">
            <a:spAutoFit/>
          </a:bodyPr>
          <a:lstStyle/>
          <a:p>
            <a:pPr algn="just"/>
            <a:r>
              <a:rPr lang="sr-Latn-ME" sz="2500" dirty="0" smtClean="0">
                <a:solidFill>
                  <a:srgbClr val="0070C0"/>
                </a:solidFill>
                <a:latin typeface="Impact" panose="020B0806030902050204" pitchFamily="34" charset="0"/>
                <a:cs typeface="Times New Roman" panose="02020603050405020304" pitchFamily="18" charset="0"/>
              </a:rPr>
              <a:t>Statusna traka </a:t>
            </a:r>
            <a:endParaRPr lang="en-US" sz="2500" dirty="0" smtClean="0">
              <a:solidFill>
                <a:srgbClr val="0070C0"/>
              </a:solidFill>
              <a:latin typeface="Impact" panose="020B0806030902050204" pitchFamily="34" charset="0"/>
              <a:cs typeface="Times New Roman" panose="02020603050405020304" pitchFamily="18" charset="0"/>
            </a:endParaRPr>
          </a:p>
          <a:p>
            <a:pPr algn="just"/>
            <a:endParaRPr lang="en-US" sz="2000" dirty="0">
              <a:solidFill>
                <a:srgbClr val="002060"/>
              </a:solidFill>
              <a:latin typeface="Times New Roman" panose="02020603050405020304" pitchFamily="18" charset="0"/>
              <a:cs typeface="Times New Roman" panose="02020603050405020304" pitchFamily="18" charset="0"/>
            </a:endParaRPr>
          </a:p>
          <a:p>
            <a:pPr algn="just"/>
            <a:r>
              <a:rPr lang="sr-Latn-ME" sz="2000" dirty="0" smtClean="0">
                <a:solidFill>
                  <a:srgbClr val="002060"/>
                </a:solidFill>
                <a:latin typeface="Times New Roman" panose="02020603050405020304" pitchFamily="18" charset="0"/>
                <a:cs typeface="Times New Roman" panose="02020603050405020304" pitchFamily="18" charset="0"/>
              </a:rPr>
              <a:t>Preko cijelog donjeg dijela programskog prozora prostire se statusna traka. Ona prikazuje informacije o trenutnom dokumentu i nudi pristup određenim programskim funkcijama. Sami birate koji će se statistički podaci i alatke pojaviti na statusnoj traci. Neke stavke, kao Document Updates Available (Dostupna ažuriranja dokumenta) pojavljuju se na statusnoj traci samo ako su označene.</a:t>
            </a:r>
            <a:endParaRPr lang="sr-Latn-ME" sz="2000"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1854" t="27574" r="25644" b="13419"/>
          <a:stretch/>
        </p:blipFill>
        <p:spPr>
          <a:xfrm>
            <a:off x="2980764" y="2669943"/>
            <a:ext cx="5840507" cy="3690557"/>
          </a:xfrm>
          <a:prstGeom prst="rect">
            <a:avLst/>
          </a:prstGeom>
        </p:spPr>
      </p:pic>
      <p:sp>
        <p:nvSpPr>
          <p:cNvPr id="7" name="Rectangle 6"/>
          <p:cNvSpPr/>
          <p:nvPr/>
        </p:nvSpPr>
        <p:spPr>
          <a:xfrm>
            <a:off x="5836024" y="2963307"/>
            <a:ext cx="6160993" cy="1323439"/>
          </a:xfrm>
          <a:prstGeom prst="rect">
            <a:avLst/>
          </a:prstGeom>
          <a:solidFill>
            <a:schemeClr val="bg1"/>
          </a:solidFill>
          <a:ln>
            <a:solidFill>
              <a:schemeClr val="accent1"/>
            </a:solidFill>
          </a:ln>
        </p:spPr>
        <p:txBody>
          <a:bodyPr wrap="square">
            <a:spAutoFit/>
          </a:bodyPr>
          <a:lstStyle/>
          <a:p>
            <a:pPr algn="just"/>
            <a:r>
              <a:rPr lang="sr-Latn-ME" sz="2000" dirty="0" smtClean="0">
                <a:solidFill>
                  <a:srgbClr val="002060"/>
                </a:solidFill>
                <a:latin typeface="Times New Roman" panose="02020603050405020304" pitchFamily="18" charset="0"/>
                <a:cs typeface="Times New Roman" panose="02020603050405020304" pitchFamily="18" charset="0"/>
              </a:rPr>
              <a:t>Na desnom kraju statusne trake nalaze se traka sa alatkama View Shortcuts, klizač Zoom i dugme Zoom Level. Ove alatke vam omogućavaju da na jednostavan način prilagodite prikaz sadržaja dokumenta.</a:t>
            </a:r>
            <a:endParaRPr lang="sr-Latn-ME" sz="2000" dirty="0">
              <a:solidFill>
                <a:srgbClr val="00206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21441" t="58088" r="42077" b="25919"/>
          <a:stretch/>
        </p:blipFill>
        <p:spPr>
          <a:xfrm>
            <a:off x="6710082" y="4515221"/>
            <a:ext cx="4746812" cy="1169895"/>
          </a:xfrm>
          <a:prstGeom prst="rect">
            <a:avLst/>
          </a:prstGeom>
          <a:ln>
            <a:solidFill>
              <a:schemeClr val="accent1"/>
            </a:solidFill>
          </a:ln>
        </p:spPr>
      </p:pic>
    </p:spTree>
    <p:extLst>
      <p:ext uri="{BB962C8B-B14F-4D97-AF65-F5344CB8AC3E}">
        <p14:creationId xmlns:p14="http://schemas.microsoft.com/office/powerpoint/2010/main" val="240461268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326831" cy="6858000"/>
          </a:xfrm>
          <a:prstGeom prst="rect">
            <a:avLst/>
          </a:prstGeom>
          <a:solidFill>
            <a:srgbClr val="0772B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570941" cy="685800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3B77930A-0489-40A5-B3D7-053D64BD29C4}"/>
              </a:ext>
            </a:extLst>
          </p:cNvPr>
          <p:cNvSpPr/>
          <p:nvPr/>
        </p:nvSpPr>
        <p:spPr>
          <a:xfrm>
            <a:off x="-7985042" y="0"/>
            <a:ext cx="8871737" cy="6858000"/>
          </a:xfrm>
          <a:prstGeom prst="rect">
            <a:avLst/>
          </a:prstGeom>
          <a:solidFill>
            <a:srgbClr val="0772B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2"/>
          <a:srcRect l="-207" r="66261" b="32905"/>
          <a:stretch/>
        </p:blipFill>
        <p:spPr>
          <a:xfrm>
            <a:off x="7536894" y="1492625"/>
            <a:ext cx="4416799" cy="4908176"/>
          </a:xfrm>
          <a:prstGeom prst="rect">
            <a:avLst/>
          </a:prstGeom>
        </p:spPr>
      </p:pic>
      <p:pic>
        <p:nvPicPr>
          <p:cNvPr id="5" name="Picture 4"/>
          <p:cNvPicPr>
            <a:picLocks noChangeAspect="1"/>
          </p:cNvPicPr>
          <p:nvPr/>
        </p:nvPicPr>
        <p:blipFill rotWithShape="1">
          <a:blip r:embed="rId3"/>
          <a:srcRect l="102" t="-735" r="72979" b="55882"/>
          <a:stretch/>
        </p:blipFill>
        <p:spPr>
          <a:xfrm>
            <a:off x="3281271" y="1075764"/>
            <a:ext cx="3502399" cy="3281082"/>
          </a:xfrm>
          <a:prstGeom prst="rect">
            <a:avLst/>
          </a:prstGeom>
        </p:spPr>
      </p:pic>
      <p:sp>
        <p:nvSpPr>
          <p:cNvPr id="6" name="TextBox 5"/>
          <p:cNvSpPr txBox="1"/>
          <p:nvPr/>
        </p:nvSpPr>
        <p:spPr>
          <a:xfrm>
            <a:off x="3341789" y="349624"/>
            <a:ext cx="4040646" cy="477054"/>
          </a:xfrm>
          <a:prstGeom prst="rect">
            <a:avLst/>
          </a:prstGeom>
          <a:noFill/>
        </p:spPr>
        <p:txBody>
          <a:bodyPr wrap="square" rtlCol="0">
            <a:spAutoFit/>
          </a:bodyPr>
          <a:lstStyle/>
          <a:p>
            <a:r>
              <a:rPr lang="sr-Latn-ME" sz="2500" dirty="0" smtClean="0">
                <a:solidFill>
                  <a:srgbClr val="0070C0"/>
                </a:solidFill>
                <a:latin typeface="Impact" panose="020B0806030902050204" pitchFamily="34" charset="0"/>
              </a:rPr>
              <a:t>ČUVANJE DOKUMENTA</a:t>
            </a:r>
            <a:endParaRPr lang="en-US" sz="2500" dirty="0">
              <a:solidFill>
                <a:srgbClr val="0070C0"/>
              </a:solidFill>
              <a:latin typeface="Impact" panose="020B0806030902050204" pitchFamily="34" charset="0"/>
            </a:endParaRPr>
          </a:p>
        </p:txBody>
      </p:sp>
      <p:sp>
        <p:nvSpPr>
          <p:cNvPr id="13" name="Down Arrow 12"/>
          <p:cNvSpPr/>
          <p:nvPr/>
        </p:nvSpPr>
        <p:spPr>
          <a:xfrm rot="13052261">
            <a:off x="2412761" y="1374443"/>
            <a:ext cx="705764" cy="2051981"/>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b="1" dirty="0"/>
          </a:p>
        </p:txBody>
      </p:sp>
      <p:sp>
        <p:nvSpPr>
          <p:cNvPr id="14" name="Down Arrow 13"/>
          <p:cNvSpPr/>
          <p:nvPr/>
        </p:nvSpPr>
        <p:spPr>
          <a:xfrm rot="16200000">
            <a:off x="6379267" y="2920723"/>
            <a:ext cx="705764" cy="2051981"/>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b="1" dirty="0"/>
          </a:p>
        </p:txBody>
      </p:sp>
      <p:sp>
        <p:nvSpPr>
          <p:cNvPr id="8" name="Rectangle 7"/>
          <p:cNvSpPr/>
          <p:nvPr/>
        </p:nvSpPr>
        <p:spPr>
          <a:xfrm>
            <a:off x="9641541" y="3119718"/>
            <a:ext cx="1398494" cy="147917"/>
          </a:xfrm>
          <a:prstGeom prst="rect">
            <a:avLst/>
          </a:prstGeom>
          <a:solidFill>
            <a:srgbClr val="A7CF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24754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800837" y="0"/>
            <a:ext cx="11326831" cy="6858000"/>
          </a:xfrm>
          <a:prstGeom prst="rect">
            <a:avLst/>
          </a:prstGeom>
          <a:solidFill>
            <a:srgbClr val="A7CFE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570941" cy="6858000"/>
          </a:xfrm>
          <a:prstGeom prst="rect">
            <a:avLst/>
          </a:prstGeom>
          <a:solidFill>
            <a:srgbClr val="0D54B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3B77930A-0489-40A5-B3D7-053D64BD29C4}"/>
              </a:ext>
            </a:extLst>
          </p:cNvPr>
          <p:cNvSpPr/>
          <p:nvPr/>
        </p:nvSpPr>
        <p:spPr>
          <a:xfrm>
            <a:off x="-7985042" y="0"/>
            <a:ext cx="8871737" cy="6858000"/>
          </a:xfrm>
          <a:prstGeom prst="rect">
            <a:avLst/>
          </a:prstGeom>
          <a:solidFill>
            <a:srgbClr val="DEDE0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144377" y="521769"/>
            <a:ext cx="4040646" cy="477054"/>
          </a:xfrm>
          <a:prstGeom prst="rect">
            <a:avLst/>
          </a:prstGeom>
          <a:noFill/>
        </p:spPr>
        <p:txBody>
          <a:bodyPr wrap="square" rtlCol="0">
            <a:spAutoFit/>
          </a:bodyPr>
          <a:lstStyle/>
          <a:p>
            <a:r>
              <a:rPr lang="sr-Latn-ME" sz="2500" dirty="0" smtClean="0">
                <a:solidFill>
                  <a:srgbClr val="0070C0"/>
                </a:solidFill>
                <a:latin typeface="Impact" panose="020B0806030902050204" pitchFamily="34" charset="0"/>
              </a:rPr>
              <a:t>UREĐIVANJE TEKSTA</a:t>
            </a:r>
            <a:endParaRPr lang="en-US" sz="2500" dirty="0">
              <a:solidFill>
                <a:srgbClr val="0070C0"/>
              </a:solidFill>
              <a:latin typeface="Impact" panose="020B0806030902050204" pitchFamily="34" charset="0"/>
            </a:endParaRPr>
          </a:p>
        </p:txBody>
      </p:sp>
      <p:pic>
        <p:nvPicPr>
          <p:cNvPr id="3" name="Picture 2"/>
          <p:cNvPicPr>
            <a:picLocks noChangeAspect="1"/>
          </p:cNvPicPr>
          <p:nvPr/>
        </p:nvPicPr>
        <p:blipFill rotWithShape="1">
          <a:blip r:embed="rId2"/>
          <a:srcRect l="11313" r="69051" b="78493"/>
          <a:stretch/>
        </p:blipFill>
        <p:spPr>
          <a:xfrm>
            <a:off x="5164787" y="1317812"/>
            <a:ext cx="5437438" cy="3348318"/>
          </a:xfrm>
          <a:prstGeom prst="rect">
            <a:avLst/>
          </a:prstGeom>
        </p:spPr>
      </p:pic>
      <p:sp>
        <p:nvSpPr>
          <p:cNvPr id="15" name="Down Arrow 14"/>
          <p:cNvSpPr/>
          <p:nvPr/>
        </p:nvSpPr>
        <p:spPr>
          <a:xfrm rot="15423487">
            <a:off x="3517667" y="2013751"/>
            <a:ext cx="1012636" cy="2830496"/>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r-Latn-ME" sz="1500" b="1" dirty="0" smtClean="0"/>
              <a:t>FONT-OBLIK SLOVA</a:t>
            </a:r>
            <a:endParaRPr lang="en-US" sz="1500" b="1" dirty="0"/>
          </a:p>
        </p:txBody>
      </p:sp>
      <p:sp>
        <p:nvSpPr>
          <p:cNvPr id="16" name="Down Arrow 15"/>
          <p:cNvSpPr/>
          <p:nvPr/>
        </p:nvSpPr>
        <p:spPr>
          <a:xfrm rot="13052261">
            <a:off x="3902450" y="3310348"/>
            <a:ext cx="966959" cy="3359427"/>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r-Latn-ME" sz="1500" b="1" dirty="0" smtClean="0"/>
              <a:t>PODEBLJAVANJE SLOVA</a:t>
            </a:r>
            <a:endParaRPr lang="en-US" sz="1500" b="1" dirty="0"/>
          </a:p>
        </p:txBody>
      </p:sp>
      <p:sp>
        <p:nvSpPr>
          <p:cNvPr id="17" name="Down Arrow 16"/>
          <p:cNvSpPr/>
          <p:nvPr/>
        </p:nvSpPr>
        <p:spPr>
          <a:xfrm rot="11146450">
            <a:off x="5372495" y="3816435"/>
            <a:ext cx="966959" cy="2576766"/>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r-Latn-ME" sz="1500" b="1" dirty="0" smtClean="0"/>
              <a:t>ISKOŠENA SLOVA</a:t>
            </a:r>
            <a:endParaRPr lang="en-US" sz="1500" b="1" dirty="0"/>
          </a:p>
        </p:txBody>
      </p:sp>
      <p:sp>
        <p:nvSpPr>
          <p:cNvPr id="18" name="Down Arrow 17"/>
          <p:cNvSpPr/>
          <p:nvPr/>
        </p:nvSpPr>
        <p:spPr>
          <a:xfrm rot="9358375">
            <a:off x="6701544" y="3676788"/>
            <a:ext cx="966959" cy="2844506"/>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r-Latn-ME" sz="1500" b="1" dirty="0" smtClean="0"/>
              <a:t>ISKOŠENA SLOVA</a:t>
            </a:r>
            <a:endParaRPr lang="en-US" sz="1500" b="1" dirty="0"/>
          </a:p>
        </p:txBody>
      </p:sp>
      <p:sp>
        <p:nvSpPr>
          <p:cNvPr id="19" name="Down Arrow 18"/>
          <p:cNvSpPr/>
          <p:nvPr/>
        </p:nvSpPr>
        <p:spPr>
          <a:xfrm rot="8706201">
            <a:off x="8059047" y="2798889"/>
            <a:ext cx="966959" cy="3359427"/>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r-Latn-ME" sz="1500" b="1" dirty="0" smtClean="0"/>
              <a:t>BOJA  SLOVA</a:t>
            </a:r>
            <a:endParaRPr lang="en-US" sz="1500" b="1" dirty="0"/>
          </a:p>
        </p:txBody>
      </p:sp>
    </p:spTree>
    <p:extLst>
      <p:ext uri="{BB962C8B-B14F-4D97-AF65-F5344CB8AC3E}">
        <p14:creationId xmlns:p14="http://schemas.microsoft.com/office/powerpoint/2010/main" val="223541393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2229" y="2377439"/>
            <a:ext cx="9300754" cy="141577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sr-Latn-ME" sz="8600" dirty="0" smtClean="0">
                <a:solidFill>
                  <a:srgbClr val="0070C0"/>
                </a:solidFill>
                <a:latin typeface="Impact" panose="020B0806030902050204" pitchFamily="34" charset="0"/>
              </a:rPr>
              <a:t>HVALA NA PAŽNJI !</a:t>
            </a:r>
            <a:endParaRPr lang="en-US" sz="8600" dirty="0">
              <a:solidFill>
                <a:srgbClr val="0070C0"/>
              </a:solidFill>
              <a:latin typeface="Impact" panose="020B0806030902050204" pitchFamily="34" charset="0"/>
            </a:endParaRPr>
          </a:p>
        </p:txBody>
      </p:sp>
    </p:spTree>
    <p:extLst>
      <p:ext uri="{BB962C8B-B14F-4D97-AF65-F5344CB8AC3E}">
        <p14:creationId xmlns:p14="http://schemas.microsoft.com/office/powerpoint/2010/main" val="954585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326831" cy="6858000"/>
          </a:xfrm>
          <a:prstGeom prst="rect">
            <a:avLst/>
          </a:prstGeom>
          <a:solidFill>
            <a:srgbClr val="0D54B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570941" cy="6858000"/>
          </a:xfrm>
          <a:prstGeom prst="rect">
            <a:avLst/>
          </a:prstGeom>
          <a:solidFill>
            <a:srgbClr val="DEDE0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3B77930A-0489-40A5-B3D7-053D64BD29C4}"/>
              </a:ext>
            </a:extLst>
          </p:cNvPr>
          <p:cNvSpPr/>
          <p:nvPr/>
        </p:nvSpPr>
        <p:spPr>
          <a:xfrm>
            <a:off x="-7985042" y="0"/>
            <a:ext cx="8871737" cy="6858000"/>
          </a:xfrm>
          <a:prstGeom prst="rect">
            <a:avLst/>
          </a:prstGeom>
          <a:solidFill>
            <a:srgbClr val="5D737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reating a survey in Microsoft Word | The JotForm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047" y="-1"/>
            <a:ext cx="9663953"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601940" y="1556316"/>
            <a:ext cx="3595848" cy="2677656"/>
          </a:xfrm>
          <a:prstGeom prst="rect">
            <a:avLst/>
          </a:prstGeom>
          <a:solidFill>
            <a:schemeClr val="bg1"/>
          </a:solidFill>
        </p:spPr>
        <p:txBody>
          <a:bodyPr wrap="square">
            <a:spAutoFit/>
          </a:bodyPr>
          <a:lstStyle/>
          <a:p>
            <a:r>
              <a:rPr lang="sr-Latn-ME" sz="2100" dirty="0" smtClean="0">
                <a:solidFill>
                  <a:srgbClr val="002060"/>
                </a:solidFill>
                <a:latin typeface="Times New Roman" panose="02020603050405020304" pitchFamily="18" charset="0"/>
                <a:cs typeface="Times New Roman" panose="02020603050405020304" pitchFamily="18" charset="0"/>
              </a:rPr>
              <a:t>Microsoft Word jedan je od najsloženijih dostupnih programa za obradu teksta. Upotrebom Worda možete efikasno napraviti veliki broj poslovnih i ličnih dokumenata, od najjednostavnijeg pisma do najsloženijeg izvještaja.</a:t>
            </a:r>
            <a:endParaRPr lang="sr-Latn-ME" sz="2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70612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326831" cy="6858000"/>
          </a:xfrm>
          <a:prstGeom prst="rect">
            <a:avLst/>
          </a:prstGeom>
          <a:solidFill>
            <a:srgbClr val="DEDE0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570941" cy="6858000"/>
          </a:xfrm>
          <a:prstGeom prst="rect">
            <a:avLst/>
          </a:prstGeom>
          <a:solidFill>
            <a:srgbClr val="0D54B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3B77930A-0489-40A5-B3D7-053D64BD29C4}"/>
              </a:ext>
            </a:extLst>
          </p:cNvPr>
          <p:cNvSpPr/>
          <p:nvPr/>
        </p:nvSpPr>
        <p:spPr>
          <a:xfrm>
            <a:off x="-7985042" y="0"/>
            <a:ext cx="8871737" cy="6858000"/>
          </a:xfrm>
          <a:prstGeom prst="rect">
            <a:avLst/>
          </a:prstGeom>
          <a:solidFill>
            <a:srgbClr val="5D737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944906" y="995082"/>
            <a:ext cx="8713694" cy="5170646"/>
          </a:xfrm>
          <a:prstGeom prst="rect">
            <a:avLst/>
          </a:prstGeom>
        </p:spPr>
        <p:txBody>
          <a:bodyPr wrap="square">
            <a:spAutoFit/>
          </a:bodyPr>
          <a:lstStyle/>
          <a:p>
            <a:pPr algn="just"/>
            <a:r>
              <a:rPr lang="sr-Latn-ME" sz="2200" dirty="0" smtClean="0">
                <a:solidFill>
                  <a:srgbClr val="002060"/>
                </a:solidFill>
                <a:latin typeface="Times New Roman" panose="02020603050405020304" pitchFamily="18" charset="0"/>
                <a:cs typeface="Times New Roman" panose="02020603050405020304" pitchFamily="18" charset="0"/>
              </a:rPr>
              <a:t>Pokretanje MS Worda zavisi od operativnog sistema koji koristite na računaru. </a:t>
            </a:r>
            <a:endParaRPr lang="en-US" sz="2200" dirty="0" smtClean="0">
              <a:solidFill>
                <a:srgbClr val="002060"/>
              </a:solidFill>
              <a:latin typeface="Times New Roman" panose="02020603050405020304" pitchFamily="18" charset="0"/>
              <a:cs typeface="Times New Roman" panose="02020603050405020304" pitchFamily="18" charset="0"/>
            </a:endParaRPr>
          </a:p>
          <a:p>
            <a:pPr algn="just"/>
            <a:endParaRPr lang="en-US" sz="2200" dirty="0" smtClean="0">
              <a:solidFill>
                <a:srgbClr val="002060"/>
              </a:solidFill>
              <a:latin typeface="Times New Roman" panose="02020603050405020304" pitchFamily="18" charset="0"/>
              <a:cs typeface="Times New Roman" panose="02020603050405020304" pitchFamily="18" charset="0"/>
            </a:endParaRPr>
          </a:p>
          <a:p>
            <a:pPr algn="just"/>
            <a:r>
              <a:rPr lang="sr-Latn-ME" sz="2200" dirty="0" smtClean="0">
                <a:solidFill>
                  <a:srgbClr val="002060"/>
                </a:solidFill>
                <a:latin typeface="Times New Roman" panose="02020603050405020304" pitchFamily="18" charset="0"/>
                <a:cs typeface="Times New Roman" panose="02020603050405020304" pitchFamily="18" charset="0"/>
              </a:rPr>
              <a:t>Na primjer: </a:t>
            </a:r>
            <a:endParaRPr lang="en-US" sz="2200" dirty="0" smtClean="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200" dirty="0" smtClean="0">
                <a:solidFill>
                  <a:srgbClr val="002060"/>
                </a:solidFill>
                <a:latin typeface="Times New Roman" panose="02020603050405020304" pitchFamily="18" charset="0"/>
                <a:cs typeface="Times New Roman" panose="02020603050405020304" pitchFamily="18" charset="0"/>
              </a:rPr>
              <a:t>U </a:t>
            </a:r>
            <a:r>
              <a:rPr lang="en-US" sz="2200" dirty="0" err="1" smtClean="0">
                <a:solidFill>
                  <a:srgbClr val="002060"/>
                </a:solidFill>
                <a:latin typeface="Times New Roman" panose="02020603050405020304" pitchFamily="18" charset="0"/>
                <a:cs typeface="Times New Roman" panose="02020603050405020304" pitchFamily="18" charset="0"/>
              </a:rPr>
              <a:t>operativnom</a:t>
            </a:r>
            <a:r>
              <a:rPr lang="en-US" sz="2200" dirty="0" smtClean="0">
                <a:solidFill>
                  <a:srgbClr val="002060"/>
                </a:solidFill>
                <a:latin typeface="Times New Roman" panose="02020603050405020304" pitchFamily="18" charset="0"/>
                <a:cs typeface="Times New Roman" panose="02020603050405020304" pitchFamily="18" charset="0"/>
              </a:rPr>
              <a:t> </a:t>
            </a:r>
            <a:r>
              <a:rPr lang="sr-Latn-ME" sz="2200" dirty="0" smtClean="0">
                <a:solidFill>
                  <a:srgbClr val="002060"/>
                </a:solidFill>
                <a:latin typeface="Times New Roman" panose="02020603050405020304" pitchFamily="18" charset="0"/>
                <a:cs typeface="Times New Roman" panose="02020603050405020304" pitchFamily="18" charset="0"/>
              </a:rPr>
              <a:t>sistemu Windows 10, MS Word možete pokrenuti iz menija Start, menija All Apps, sa početnog ekrana (engl. Start screen) ili iz okvira pretrage (engl. search box) na traci zadataka. </a:t>
            </a:r>
            <a:endParaRPr lang="en-US" sz="2200" dirty="0" smtClean="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200" dirty="0" smtClean="0">
                <a:solidFill>
                  <a:srgbClr val="002060"/>
                </a:solidFill>
                <a:latin typeface="Times New Roman" panose="02020603050405020304" pitchFamily="18" charset="0"/>
                <a:cs typeface="Times New Roman" panose="02020603050405020304" pitchFamily="18" charset="0"/>
              </a:rPr>
              <a:t>U </a:t>
            </a:r>
            <a:r>
              <a:rPr lang="en-US" sz="2200" dirty="0" err="1" smtClean="0">
                <a:solidFill>
                  <a:srgbClr val="002060"/>
                </a:solidFill>
                <a:latin typeface="Times New Roman" panose="02020603050405020304" pitchFamily="18" charset="0"/>
                <a:cs typeface="Times New Roman" panose="02020603050405020304" pitchFamily="18" charset="0"/>
              </a:rPr>
              <a:t>operativnom</a:t>
            </a:r>
            <a:r>
              <a:rPr lang="en-US" sz="2200" dirty="0" smtClean="0">
                <a:solidFill>
                  <a:srgbClr val="002060"/>
                </a:solidFill>
                <a:latin typeface="Times New Roman" panose="02020603050405020304" pitchFamily="18" charset="0"/>
                <a:cs typeface="Times New Roman" panose="02020603050405020304" pitchFamily="18" charset="0"/>
              </a:rPr>
              <a:t> </a:t>
            </a:r>
            <a:r>
              <a:rPr lang="sr-Latn-ME" sz="2200" dirty="0" smtClean="0">
                <a:solidFill>
                  <a:srgbClr val="002060"/>
                </a:solidFill>
                <a:latin typeface="Times New Roman" panose="02020603050405020304" pitchFamily="18" charset="0"/>
                <a:cs typeface="Times New Roman" panose="02020603050405020304" pitchFamily="18" charset="0"/>
              </a:rPr>
              <a:t>sistemu Windows 8, MS Word možete pokrenuti iz ekrana Apps, ili iz rezultata pretrage (engl. search results) na početnom ekranu. </a:t>
            </a:r>
            <a:endParaRPr lang="en-US" sz="2200" dirty="0" smtClean="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200" dirty="0" smtClean="0">
                <a:solidFill>
                  <a:srgbClr val="002060"/>
                </a:solidFill>
                <a:latin typeface="Times New Roman" panose="02020603050405020304" pitchFamily="18" charset="0"/>
                <a:cs typeface="Times New Roman" panose="02020603050405020304" pitchFamily="18" charset="0"/>
              </a:rPr>
              <a:t>U </a:t>
            </a:r>
            <a:r>
              <a:rPr lang="en-US" sz="2200" dirty="0" err="1" smtClean="0">
                <a:solidFill>
                  <a:srgbClr val="002060"/>
                </a:solidFill>
                <a:latin typeface="Times New Roman" panose="02020603050405020304" pitchFamily="18" charset="0"/>
                <a:cs typeface="Times New Roman" panose="02020603050405020304" pitchFamily="18" charset="0"/>
              </a:rPr>
              <a:t>operativnom</a:t>
            </a:r>
            <a:r>
              <a:rPr lang="en-US" sz="2200" dirty="0" smtClean="0">
                <a:solidFill>
                  <a:srgbClr val="002060"/>
                </a:solidFill>
                <a:latin typeface="Times New Roman" panose="02020603050405020304" pitchFamily="18" charset="0"/>
                <a:cs typeface="Times New Roman" panose="02020603050405020304" pitchFamily="18" charset="0"/>
              </a:rPr>
              <a:t> </a:t>
            </a:r>
            <a:r>
              <a:rPr lang="sr-Latn-ME" sz="2200" dirty="0" smtClean="0">
                <a:solidFill>
                  <a:srgbClr val="002060"/>
                </a:solidFill>
                <a:latin typeface="Times New Roman" panose="02020603050405020304" pitchFamily="18" charset="0"/>
                <a:cs typeface="Times New Roman" panose="02020603050405020304" pitchFamily="18" charset="0"/>
              </a:rPr>
              <a:t>sistemu Windows 7, MS Word možete pokrenuti iz menija Start, menija All Programs ili iz rezultata pretrage iz menija Start. </a:t>
            </a:r>
            <a:endParaRPr lang="en-US" sz="2200" dirty="0" smtClean="0">
              <a:solidFill>
                <a:srgbClr val="002060"/>
              </a:solidFill>
              <a:latin typeface="Times New Roman" panose="02020603050405020304" pitchFamily="18" charset="0"/>
              <a:cs typeface="Times New Roman" panose="02020603050405020304" pitchFamily="18" charset="0"/>
            </a:endParaRPr>
          </a:p>
          <a:p>
            <a:pPr algn="just"/>
            <a:endParaRPr lang="en-US" sz="2200" dirty="0" smtClean="0">
              <a:solidFill>
                <a:srgbClr val="002060"/>
              </a:solidFill>
              <a:latin typeface="Times New Roman" panose="02020603050405020304" pitchFamily="18" charset="0"/>
              <a:cs typeface="Times New Roman" panose="02020603050405020304" pitchFamily="18" charset="0"/>
            </a:endParaRPr>
          </a:p>
          <a:p>
            <a:pPr algn="just"/>
            <a:r>
              <a:rPr lang="sr-Latn-ME" sz="2200" dirty="0" smtClean="0">
                <a:solidFill>
                  <a:srgbClr val="002060"/>
                </a:solidFill>
                <a:latin typeface="Times New Roman" panose="02020603050405020304" pitchFamily="18" charset="0"/>
                <a:cs typeface="Times New Roman" panose="02020603050405020304" pitchFamily="18" charset="0"/>
              </a:rPr>
              <a:t>Možete, takođe, postaviti prečicu na radnu površinu ili na Windowsovu traku zadataka.</a:t>
            </a:r>
            <a:endParaRPr lang="sr-Latn-ME" sz="2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8526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2054" r="28482" b="-268"/>
          <a:stretch/>
        </p:blipFill>
        <p:spPr>
          <a:xfrm>
            <a:off x="2220684" y="0"/>
            <a:ext cx="9971315" cy="6914860"/>
          </a:xfrm>
          <a:prstGeom prst="rect">
            <a:avLst/>
          </a:prstGeom>
        </p:spPr>
      </p:pic>
      <p:sp>
        <p:nvSpPr>
          <p:cNvPr id="4" name="Rectangle 3">
            <a:extLst>
              <a:ext uri="{FF2B5EF4-FFF2-40B4-BE49-F238E27FC236}">
                <a16:creationId xmlns:a16="http://schemas.microsoft.com/office/drawing/2014/main" id="{CE9E3B68-B936-49FB-94D8-7AC0076CF488}"/>
              </a:ext>
            </a:extLst>
          </p:cNvPr>
          <p:cNvSpPr/>
          <p:nvPr/>
        </p:nvSpPr>
        <p:spPr>
          <a:xfrm>
            <a:off x="-7847639" y="0"/>
            <a:ext cx="10068324" cy="685800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B77930A-0489-40A5-B3D7-053D64BD29C4}"/>
              </a:ext>
            </a:extLst>
          </p:cNvPr>
          <p:cNvSpPr/>
          <p:nvPr/>
        </p:nvSpPr>
        <p:spPr>
          <a:xfrm>
            <a:off x="-7985042" y="0"/>
            <a:ext cx="9332784" cy="6858000"/>
          </a:xfrm>
          <a:prstGeom prst="rect">
            <a:avLst/>
          </a:prstGeom>
          <a:solidFill>
            <a:srgbClr val="0D54B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rot="18855357">
            <a:off x="1524299" y="5611674"/>
            <a:ext cx="705764" cy="870025"/>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04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E3B68-B936-49FB-94D8-7AC0076CF488}"/>
              </a:ext>
            </a:extLst>
          </p:cNvPr>
          <p:cNvSpPr/>
          <p:nvPr/>
        </p:nvSpPr>
        <p:spPr>
          <a:xfrm>
            <a:off x="-7847639" y="0"/>
            <a:ext cx="10068324" cy="685800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B77930A-0489-40A5-B3D7-053D64BD29C4}"/>
              </a:ext>
            </a:extLst>
          </p:cNvPr>
          <p:cNvSpPr/>
          <p:nvPr/>
        </p:nvSpPr>
        <p:spPr>
          <a:xfrm>
            <a:off x="-7985042" y="0"/>
            <a:ext cx="9332784" cy="6858000"/>
          </a:xfrm>
          <a:prstGeom prst="rect">
            <a:avLst/>
          </a:prstGeom>
          <a:solidFill>
            <a:srgbClr val="0772B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2"/>
          <a:srcRect t="13051" r="28951" b="4780"/>
          <a:stretch/>
        </p:blipFill>
        <p:spPr>
          <a:xfrm>
            <a:off x="2220685" y="0"/>
            <a:ext cx="9968117" cy="6858000"/>
          </a:xfrm>
          <a:prstGeom prst="rect">
            <a:avLst/>
          </a:prstGeom>
        </p:spPr>
      </p:pic>
      <p:sp>
        <p:nvSpPr>
          <p:cNvPr id="7" name="Down Arrow 6"/>
          <p:cNvSpPr/>
          <p:nvPr/>
        </p:nvSpPr>
        <p:spPr>
          <a:xfrm rot="14794804">
            <a:off x="2201313" y="3164309"/>
            <a:ext cx="705764" cy="870025"/>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285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E3B68-B936-49FB-94D8-7AC0076CF488}"/>
              </a:ext>
            </a:extLst>
          </p:cNvPr>
          <p:cNvSpPr/>
          <p:nvPr/>
        </p:nvSpPr>
        <p:spPr>
          <a:xfrm>
            <a:off x="-7847639" y="0"/>
            <a:ext cx="10068324" cy="6858000"/>
          </a:xfrm>
          <a:prstGeom prst="rect">
            <a:avLst/>
          </a:prstGeom>
          <a:solidFill>
            <a:srgbClr val="0772B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B77930A-0489-40A5-B3D7-053D64BD29C4}"/>
              </a:ext>
            </a:extLst>
          </p:cNvPr>
          <p:cNvSpPr/>
          <p:nvPr/>
        </p:nvSpPr>
        <p:spPr>
          <a:xfrm>
            <a:off x="-7985042" y="0"/>
            <a:ext cx="9332784" cy="6858000"/>
          </a:xfrm>
          <a:prstGeom prst="rect">
            <a:avLst/>
          </a:prstGeom>
          <a:solidFill>
            <a:srgbClr val="DEDE0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rotWithShape="1">
          <a:blip r:embed="rId2"/>
          <a:srcRect b="5698"/>
          <a:stretch/>
        </p:blipFill>
        <p:spPr>
          <a:xfrm>
            <a:off x="2608729" y="966127"/>
            <a:ext cx="9290584" cy="4925746"/>
          </a:xfrm>
          <a:prstGeom prst="rect">
            <a:avLst/>
          </a:prstGeom>
        </p:spPr>
      </p:pic>
      <p:sp>
        <p:nvSpPr>
          <p:cNvPr id="6" name="TextBox 5"/>
          <p:cNvSpPr txBox="1"/>
          <p:nvPr/>
        </p:nvSpPr>
        <p:spPr>
          <a:xfrm>
            <a:off x="3254188" y="268941"/>
            <a:ext cx="8054788" cy="477054"/>
          </a:xfrm>
          <a:prstGeom prst="rect">
            <a:avLst/>
          </a:prstGeom>
          <a:noFill/>
        </p:spPr>
        <p:txBody>
          <a:bodyPr wrap="square" rtlCol="0">
            <a:spAutoFit/>
          </a:bodyPr>
          <a:lstStyle/>
          <a:p>
            <a:pPr algn="ctr"/>
            <a:r>
              <a:rPr lang="en-US" sz="2500" dirty="0" smtClean="0">
                <a:solidFill>
                  <a:srgbClr val="0070C0"/>
                </a:solidFill>
                <a:latin typeface="Impact" panose="020B0806030902050204" pitchFamily="34" charset="0"/>
                <a:cs typeface="Times New Roman" panose="02020603050405020304" pitchFamily="18" charset="0"/>
              </a:rPr>
              <a:t>RADNI PROZOR PROGRAMA WORD</a:t>
            </a:r>
            <a:endParaRPr lang="en-US" sz="2500" dirty="0">
              <a:solidFill>
                <a:srgbClr val="0070C0"/>
              </a:solidFill>
              <a:latin typeface="Impact" panose="020B0806030902050204" pitchFamily="34" charset="0"/>
              <a:cs typeface="Times New Roman" panose="02020603050405020304" pitchFamily="18" charset="0"/>
            </a:endParaRPr>
          </a:p>
        </p:txBody>
      </p:sp>
      <p:sp>
        <p:nvSpPr>
          <p:cNvPr id="8" name="Down Arrow 7"/>
          <p:cNvSpPr/>
          <p:nvPr/>
        </p:nvSpPr>
        <p:spPr>
          <a:xfrm rot="14794804">
            <a:off x="5602647" y="451613"/>
            <a:ext cx="705764" cy="2051981"/>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NASLOVNA</a:t>
            </a:r>
            <a:endParaRPr lang="en-US" b="1" dirty="0"/>
          </a:p>
        </p:txBody>
      </p:sp>
      <p:sp>
        <p:nvSpPr>
          <p:cNvPr id="9" name="Down Arrow 8"/>
          <p:cNvSpPr/>
          <p:nvPr/>
        </p:nvSpPr>
        <p:spPr>
          <a:xfrm rot="13052261">
            <a:off x="2854539" y="1183221"/>
            <a:ext cx="705764" cy="2051981"/>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MENI</a:t>
            </a:r>
            <a:endParaRPr lang="en-US" b="1" dirty="0"/>
          </a:p>
        </p:txBody>
      </p:sp>
      <p:sp>
        <p:nvSpPr>
          <p:cNvPr id="11" name="Down Arrow 10"/>
          <p:cNvSpPr/>
          <p:nvPr/>
        </p:nvSpPr>
        <p:spPr>
          <a:xfrm rot="19474024">
            <a:off x="8931180" y="2183960"/>
            <a:ext cx="517572" cy="3838136"/>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RAZLI</a:t>
            </a:r>
            <a:r>
              <a:rPr lang="sr-Latn-ME" b="1" dirty="0" smtClean="0"/>
              <a:t>ČITI PRIKAZI </a:t>
            </a:r>
            <a:r>
              <a:rPr lang="en-US" b="1" dirty="0" smtClean="0"/>
              <a:t>DOKUMENTA</a:t>
            </a:r>
            <a:endParaRPr lang="en-US" b="1" dirty="0"/>
          </a:p>
        </p:txBody>
      </p:sp>
      <p:sp>
        <p:nvSpPr>
          <p:cNvPr id="12" name="Down Arrow 11"/>
          <p:cNvSpPr/>
          <p:nvPr/>
        </p:nvSpPr>
        <p:spPr>
          <a:xfrm>
            <a:off x="4238974" y="2865519"/>
            <a:ext cx="440603" cy="2951187"/>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sr-Latn-ME" b="1" dirty="0" smtClean="0"/>
              <a:t>STATUSNA LINIJA</a:t>
            </a:r>
            <a:endParaRPr lang="en-US" b="1" dirty="0"/>
          </a:p>
        </p:txBody>
      </p:sp>
    </p:spTree>
    <p:extLst>
      <p:ext uri="{BB962C8B-B14F-4D97-AF65-F5344CB8AC3E}">
        <p14:creationId xmlns:p14="http://schemas.microsoft.com/office/powerpoint/2010/main" val="1428709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326831" cy="685800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570941" cy="685800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3B77930A-0489-40A5-B3D7-053D64BD29C4}"/>
              </a:ext>
            </a:extLst>
          </p:cNvPr>
          <p:cNvSpPr/>
          <p:nvPr/>
        </p:nvSpPr>
        <p:spPr>
          <a:xfrm>
            <a:off x="-7985042" y="0"/>
            <a:ext cx="8871737" cy="6858000"/>
          </a:xfrm>
          <a:prstGeom prst="rect">
            <a:avLst/>
          </a:prstGeom>
          <a:solidFill>
            <a:srgbClr val="5D737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142130" y="1000036"/>
            <a:ext cx="8516470" cy="1708160"/>
          </a:xfrm>
          <a:prstGeom prst="rect">
            <a:avLst/>
          </a:prstGeom>
        </p:spPr>
        <p:txBody>
          <a:bodyPr wrap="square">
            <a:spAutoFit/>
          </a:bodyPr>
          <a:lstStyle/>
          <a:p>
            <a:pPr algn="just"/>
            <a:r>
              <a:rPr lang="sr-Latn-ME" sz="2500" dirty="0" smtClean="0">
                <a:solidFill>
                  <a:srgbClr val="0070C0"/>
                </a:solidFill>
                <a:latin typeface="Impact" panose="020B0806030902050204" pitchFamily="34" charset="0"/>
              </a:rPr>
              <a:t>Naslovna traka </a:t>
            </a:r>
            <a:endParaRPr lang="en-US" sz="2500" dirty="0" smtClean="0">
              <a:solidFill>
                <a:srgbClr val="0070C0"/>
              </a:solidFill>
              <a:latin typeface="Impact" panose="020B0806030902050204" pitchFamily="34" charset="0"/>
            </a:endParaRPr>
          </a:p>
          <a:p>
            <a:pPr algn="just"/>
            <a:endParaRPr lang="en-US" sz="2000" b="1" dirty="0" smtClean="0">
              <a:solidFill>
                <a:srgbClr val="002060"/>
              </a:solidFill>
            </a:endParaRPr>
          </a:p>
          <a:p>
            <a:pPr algn="just"/>
            <a:r>
              <a:rPr lang="sr-Latn-ME" sz="2000" dirty="0" smtClean="0">
                <a:solidFill>
                  <a:srgbClr val="002060"/>
                </a:solidFill>
              </a:rPr>
              <a:t>Naslovna traka se nalazi u gornjem dijelu programskog prozora i prikazuje ime aktivne datoteke, identifikuje program i obezbjeđuje alatke za upravljanje programskim prozorom, trakom i sadržajem.</a:t>
            </a:r>
            <a:endParaRPr lang="sr-Latn-ME" sz="2000" dirty="0">
              <a:solidFill>
                <a:srgbClr val="002060"/>
              </a:solidFill>
            </a:endParaRPr>
          </a:p>
        </p:txBody>
      </p:sp>
      <p:pic>
        <p:nvPicPr>
          <p:cNvPr id="5" name="Picture 4"/>
          <p:cNvPicPr>
            <a:picLocks noChangeAspect="1"/>
          </p:cNvPicPr>
          <p:nvPr/>
        </p:nvPicPr>
        <p:blipFill rotWithShape="1">
          <a:blip r:embed="rId2"/>
          <a:srcRect l="22268" t="55882" r="25437" b="25552"/>
          <a:stretch/>
        </p:blipFill>
        <p:spPr>
          <a:xfrm>
            <a:off x="3341789" y="2631252"/>
            <a:ext cx="7971375" cy="1591124"/>
          </a:xfrm>
          <a:prstGeom prst="rect">
            <a:avLst/>
          </a:prstGeom>
        </p:spPr>
      </p:pic>
      <p:sp>
        <p:nvSpPr>
          <p:cNvPr id="6" name="Rectangle 5"/>
          <p:cNvSpPr/>
          <p:nvPr/>
        </p:nvSpPr>
        <p:spPr>
          <a:xfrm>
            <a:off x="3142130" y="4356848"/>
            <a:ext cx="8637494" cy="2246769"/>
          </a:xfrm>
          <a:prstGeom prst="rect">
            <a:avLst/>
          </a:prstGeom>
        </p:spPr>
        <p:txBody>
          <a:bodyPr wrap="square">
            <a:spAutoFit/>
          </a:bodyPr>
          <a:lstStyle/>
          <a:p>
            <a:pPr algn="just"/>
            <a:r>
              <a:rPr lang="sr-Latn-ME" sz="2000" dirty="0" smtClean="0">
                <a:solidFill>
                  <a:srgbClr val="002060"/>
                </a:solidFill>
                <a:latin typeface="Times New Roman" panose="02020603050405020304" pitchFamily="18" charset="0"/>
                <a:cs typeface="Times New Roman" panose="02020603050405020304" pitchFamily="18" charset="0"/>
              </a:rPr>
              <a:t>Traka sa alatkama „Quick Access“ (traka sa alatkama za brzi pristup), koja se nalazi na lijevom kraju naslovne trake može se prilagoditi tako da uključe komande koje želite da vam budu brzo i lako dostupne. Podrazumijevano, paleta alatki Quick Access u Word-ovom programskom prozoru prikazuje dugmad „Save“, „Undo“ i „Redo/Repeat“. Na uređaju koji ima ekran osjetljiv na dodir (engl. touchscreen) standardna traka sa alatkama „Quick Access“ uključuje dugmad „Touch/Mouse Mode“ (režim Touch/Mouse).</a:t>
            </a:r>
            <a:endParaRPr lang="sr-Latn-ME"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88766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326831" cy="685800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570941" cy="685800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3B77930A-0489-40A5-B3D7-053D64BD29C4}"/>
              </a:ext>
            </a:extLst>
          </p:cNvPr>
          <p:cNvSpPr/>
          <p:nvPr/>
        </p:nvSpPr>
        <p:spPr>
          <a:xfrm>
            <a:off x="-7985042" y="0"/>
            <a:ext cx="8871737" cy="6858000"/>
          </a:xfrm>
          <a:prstGeom prst="rect">
            <a:avLst/>
          </a:prstGeom>
          <a:solidFill>
            <a:srgbClr val="5D737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886634" y="655802"/>
            <a:ext cx="9000565" cy="2015936"/>
          </a:xfrm>
          <a:prstGeom prst="rect">
            <a:avLst/>
          </a:prstGeom>
        </p:spPr>
        <p:txBody>
          <a:bodyPr wrap="square">
            <a:spAutoFit/>
          </a:bodyPr>
          <a:lstStyle/>
          <a:p>
            <a:pPr algn="just"/>
            <a:r>
              <a:rPr lang="sr-Latn-ME" sz="2500" dirty="0" smtClean="0">
                <a:solidFill>
                  <a:srgbClr val="0070C0"/>
                </a:solidFill>
                <a:latin typeface="Impact" panose="020B0806030902050204" pitchFamily="34" charset="0"/>
                <a:cs typeface="Times New Roman" panose="02020603050405020304" pitchFamily="18" charset="0"/>
              </a:rPr>
              <a:t>Traka sa alatkama </a:t>
            </a:r>
            <a:endParaRPr lang="en-US" sz="2500" dirty="0" smtClean="0">
              <a:solidFill>
                <a:srgbClr val="0070C0"/>
              </a:solidFill>
              <a:latin typeface="Impact" panose="020B0806030902050204" pitchFamily="34" charset="0"/>
              <a:cs typeface="Times New Roman" panose="02020603050405020304" pitchFamily="18" charset="0"/>
            </a:endParaRPr>
          </a:p>
          <a:p>
            <a:pPr algn="just"/>
            <a:endParaRPr lang="en-US" sz="2000" dirty="0">
              <a:solidFill>
                <a:srgbClr val="002060"/>
              </a:solidFill>
              <a:latin typeface="Times New Roman" panose="02020603050405020304" pitchFamily="18" charset="0"/>
              <a:cs typeface="Times New Roman" panose="02020603050405020304" pitchFamily="18" charset="0"/>
            </a:endParaRPr>
          </a:p>
          <a:p>
            <a:pPr algn="just"/>
            <a:r>
              <a:rPr lang="sr-Latn-ME" sz="2000" dirty="0" smtClean="0">
                <a:solidFill>
                  <a:srgbClr val="002060"/>
                </a:solidFill>
                <a:latin typeface="Times New Roman" panose="02020603050405020304" pitchFamily="18" charset="0"/>
                <a:cs typeface="Times New Roman" panose="02020603050405020304" pitchFamily="18" charset="0"/>
              </a:rPr>
              <a:t>Traka sa alatkama (engl. Ribbon) nalazi se ispod naslovne linije. Umjesto ovog punog naziva, često se u knjizi koristi samo traka ili traka Ribbon (i pri tome se misli na traku sa alatkama). Sve komande za rad na Wordovom dokumentu su na raspolaganju na ovoj centralnoj lokaciji kako biste efikasno radili sa programom.</a:t>
            </a:r>
            <a:endParaRPr lang="sr-Latn-ME" sz="2000"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21544" t="43566" r="25850" b="31434"/>
          <a:stretch/>
        </p:blipFill>
        <p:spPr>
          <a:xfrm>
            <a:off x="2985245" y="2729752"/>
            <a:ext cx="8767483" cy="2342590"/>
          </a:xfrm>
          <a:prstGeom prst="rect">
            <a:avLst/>
          </a:prstGeom>
        </p:spPr>
      </p:pic>
      <p:sp>
        <p:nvSpPr>
          <p:cNvPr id="7" name="Rectangle 6"/>
          <p:cNvSpPr/>
          <p:nvPr/>
        </p:nvSpPr>
        <p:spPr>
          <a:xfrm>
            <a:off x="3068169" y="5382112"/>
            <a:ext cx="8684559" cy="707886"/>
          </a:xfrm>
          <a:prstGeom prst="rect">
            <a:avLst/>
          </a:prstGeom>
        </p:spPr>
        <p:txBody>
          <a:bodyPr wrap="square">
            <a:spAutoFit/>
          </a:bodyPr>
          <a:lstStyle/>
          <a:p>
            <a:pPr algn="just"/>
            <a:r>
              <a:rPr lang="sr-Latn-ME" sz="2000" dirty="0" smtClean="0">
                <a:solidFill>
                  <a:srgbClr val="002060"/>
                </a:solidFill>
                <a:latin typeface="Times New Roman" panose="02020603050405020304" pitchFamily="18" charset="0"/>
                <a:cs typeface="Times New Roman" panose="02020603050405020304" pitchFamily="18" charset="0"/>
              </a:rPr>
              <a:t>U gornjem dijelu trake Ribbon nalazi se nekoliko kartica. Kliknite na karticu da bi se prikazale povezane komande koje su uređene u grupama.</a:t>
            </a:r>
            <a:endParaRPr lang="sr-Latn-ME"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21462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D2C93AC-EBE3-4E67-A867-76D5D6BEDB10}"/>
              </a:ext>
            </a:extLst>
          </p:cNvPr>
          <p:cNvSpPr/>
          <p:nvPr/>
        </p:nvSpPr>
        <p:spPr>
          <a:xfrm>
            <a:off x="-8798784" y="0"/>
            <a:ext cx="11326831" cy="6858000"/>
          </a:xfrm>
          <a:prstGeom prst="rect">
            <a:avLst/>
          </a:prstGeom>
          <a:solidFill>
            <a:srgbClr val="00A0A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E9E3B68-B936-49FB-94D8-7AC0076CF488}"/>
              </a:ext>
            </a:extLst>
          </p:cNvPr>
          <p:cNvSpPr/>
          <p:nvPr/>
        </p:nvSpPr>
        <p:spPr>
          <a:xfrm>
            <a:off x="-7847639" y="0"/>
            <a:ext cx="9570941" cy="685800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3B77930A-0489-40A5-B3D7-053D64BD29C4}"/>
              </a:ext>
            </a:extLst>
          </p:cNvPr>
          <p:cNvSpPr/>
          <p:nvPr/>
        </p:nvSpPr>
        <p:spPr>
          <a:xfrm>
            <a:off x="-7985042" y="0"/>
            <a:ext cx="8871737" cy="6858000"/>
          </a:xfrm>
          <a:prstGeom prst="rect">
            <a:avLst/>
          </a:prstGeom>
          <a:solidFill>
            <a:srgbClr val="5D737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371C6EE2-CCA6-4F94-870B-CB9D61CEBE1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027032" y="579147"/>
            <a:ext cx="8739144" cy="1323439"/>
          </a:xfrm>
          <a:prstGeom prst="rect">
            <a:avLst/>
          </a:prstGeom>
        </p:spPr>
        <p:txBody>
          <a:bodyPr wrap="square">
            <a:spAutoFit/>
          </a:bodyPr>
          <a:lstStyle/>
          <a:p>
            <a:pPr algn="just"/>
            <a:r>
              <a:rPr lang="sr-Latn-ME" sz="2000" dirty="0" smtClean="0">
                <a:solidFill>
                  <a:srgbClr val="002060"/>
                </a:solidFill>
                <a:latin typeface="Times New Roman" panose="02020603050405020304" pitchFamily="18" charset="0"/>
                <a:cs typeface="Times New Roman" panose="02020603050405020304" pitchFamily="18" charset="0"/>
              </a:rPr>
              <a:t>Dugmad na svakoj kartici organizovana su u grupe sa odgovarajućim imenom. Kad postavite pokazivač miša na dugme, pojaviće se okvir ScreenTip (objašnjenje na ekranu) koji sadrži naziv komande, opis njene funkcije, i njenu prečicu na tastaturi (ako je ima).</a:t>
            </a:r>
            <a:endParaRPr lang="sr-Latn-ME" sz="2000" dirty="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srcRect b="63787"/>
          <a:stretch/>
        </p:blipFill>
        <p:spPr>
          <a:xfrm>
            <a:off x="3027031" y="2023610"/>
            <a:ext cx="8827346" cy="1797249"/>
          </a:xfrm>
          <a:prstGeom prst="rect">
            <a:avLst/>
          </a:prstGeom>
        </p:spPr>
      </p:pic>
      <p:sp>
        <p:nvSpPr>
          <p:cNvPr id="8" name="Rectangle 7"/>
          <p:cNvSpPr/>
          <p:nvPr/>
        </p:nvSpPr>
        <p:spPr>
          <a:xfrm>
            <a:off x="3027031" y="3941883"/>
            <a:ext cx="8827346" cy="2554545"/>
          </a:xfrm>
          <a:prstGeom prst="rect">
            <a:avLst/>
          </a:prstGeom>
        </p:spPr>
        <p:txBody>
          <a:bodyPr wrap="square">
            <a:spAutoFit/>
          </a:bodyPr>
          <a:lstStyle/>
          <a:p>
            <a:pPr algn="just"/>
            <a:r>
              <a:rPr lang="sr-Latn-ME" sz="2000" dirty="0" smtClean="0">
                <a:solidFill>
                  <a:srgbClr val="002060"/>
                </a:solidFill>
              </a:rPr>
              <a:t>Neka dugmad sadrže strelice koje mogu biti integrisane ili razdvojene. Da biste otkrili da li su dugme i njegova strelica integrisani, postavite pokazivač miša na dugme ili strelicu da biste ih aktivirali. Ako su dugme i njegova strelica istovremeno osjenčeni, pritisak na dugme prikazaće opcije za dotjerivanje akcija dugmeta. Ako je osjenčeno samo dugme ili samo strelica, pritisak na dugme izvršiće standardnu akciju ili će primijeniti tekuće podrazumijevano formatiranje. Ako kliknete na strelicu, pa na akciju, izvršićete odabranu akciju. Možete promijeniti standardnu akciju dugmeta ako kliknete na strelicu, a zatim na akciju koju želite.</a:t>
            </a:r>
            <a:endParaRPr lang="sr-Latn-ME" sz="2000" dirty="0">
              <a:solidFill>
                <a:srgbClr val="002060"/>
              </a:solidFill>
            </a:endParaRPr>
          </a:p>
        </p:txBody>
      </p:sp>
    </p:spTree>
    <p:extLst>
      <p:ext uri="{BB962C8B-B14F-4D97-AF65-F5344CB8AC3E}">
        <p14:creationId xmlns:p14="http://schemas.microsoft.com/office/powerpoint/2010/main" val="103120588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27366</TotalTime>
  <Words>649</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Impact</vt:lpstr>
      <vt:lpstr>Times New Roman</vt:lpstr>
      <vt:lpstr>Wingdings</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Zähringer</dc:creator>
  <cp:lastModifiedBy>User</cp:lastModifiedBy>
  <cp:revision>194</cp:revision>
  <dcterms:created xsi:type="dcterms:W3CDTF">2017-01-05T13:17:27Z</dcterms:created>
  <dcterms:modified xsi:type="dcterms:W3CDTF">2020-12-13T12:38:10Z</dcterms:modified>
</cp:coreProperties>
</file>