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CC"/>
    <a:srgbClr val="33CCFF"/>
    <a:srgbClr val="FF6699"/>
    <a:srgbClr val="FF9900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665ED-4166-4192-B13C-663247E73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235" y="0"/>
            <a:ext cx="9712170" cy="2450237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sr-Latn-CS" sz="4400" b="1" i="1" u="sng" dirty="0">
                <a:solidFill>
                  <a:srgbClr val="0070C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ZAKON ODBIJANJA SVJETLOSTI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000094-B132-48C8-AED1-3F157D550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35" y="2186523"/>
            <a:ext cx="9081855" cy="1096899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sr-Latn-CS" sz="28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Kada padne na glatku neprozirnu površinu, svjetlost se odbija.</a:t>
            </a:r>
            <a:endParaRPr lang="en-US" sz="2800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1CDD4A-BCEB-4AB7-828C-D4AAE7EA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" y="3429000"/>
            <a:ext cx="67470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13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D9D0E98-77B1-4850-92B9-6BA3234E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42" y="5060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69EA18-21A1-4043-A4C8-71F41FF3BAC1}"/>
              </a:ext>
            </a:extLst>
          </p:cNvPr>
          <p:cNvSpPr/>
          <p:nvPr/>
        </p:nvSpPr>
        <p:spPr>
          <a:xfrm>
            <a:off x="878889" y="230192"/>
            <a:ext cx="8715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normala na površinu od koje se zrak odbija;</a:t>
            </a:r>
            <a:endParaRPr lang="en-US" sz="2800" b="1" i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DCCE6-3BD6-46CD-858A-5C6A6A73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842E40-F2CD-4863-8331-86C46D53D782}"/>
              </a:ext>
            </a:extLst>
          </p:cNvPr>
          <p:cNvSpPr/>
          <p:nvPr/>
        </p:nvSpPr>
        <p:spPr>
          <a:xfrm>
            <a:off x="878889" y="905182"/>
            <a:ext cx="9230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upadni ugao ( ugao između upadnog zraka i normale );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ED4C9066-E617-4098-86FD-2ADFC9DB0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72" y="1011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295C12-6612-4E85-9908-B4912E338841}"/>
              </a:ext>
            </a:extLst>
          </p:cNvPr>
          <p:cNvSpPr/>
          <p:nvPr/>
        </p:nvSpPr>
        <p:spPr>
          <a:xfrm>
            <a:off x="919922" y="1580062"/>
            <a:ext cx="955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odbojni ugao ( ugao između odbojnog zraka i normale ).</a:t>
            </a:r>
            <a:endParaRPr 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F50C3ED-76E5-42F2-8BD4-8F6731918BE0}"/>
              </a:ext>
            </a:extLst>
          </p:cNvPr>
          <p:cNvSpPr/>
          <p:nvPr/>
        </p:nvSpPr>
        <p:spPr>
          <a:xfrm>
            <a:off x="221940" y="3233363"/>
            <a:ext cx="9996256" cy="1819922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 odbijanju svjetlosti od ravne površine, upadni zrak, odbijeni zrak i normala na površinu u istoj su ravni, a </a:t>
            </a:r>
            <a:r>
              <a:rPr lang="sr-Latn-C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odbojni ugao je jednak upadnom.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B1C3E4-F7A0-4ADA-B1D8-E08924152BC8}"/>
              </a:ext>
            </a:extLst>
          </p:cNvPr>
          <p:cNvSpPr/>
          <p:nvPr/>
        </p:nvSpPr>
        <p:spPr>
          <a:xfrm>
            <a:off x="221942" y="2354918"/>
            <a:ext cx="9887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nap ITC" panose="04040A07060A02020202" pitchFamily="82" charset="0"/>
                <a:ea typeface="+mj-ea"/>
                <a:cs typeface="+mj-cs"/>
              </a:rPr>
              <a:t>Zakon odbijanja svjetlosti glasi: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70D877A-DBDA-4886-912D-CE8AE5D85835}"/>
                  </a:ext>
                </a:extLst>
              </p:cNvPr>
              <p:cNvSpPr/>
              <p:nvPr/>
            </p:nvSpPr>
            <p:spPr>
              <a:xfrm>
                <a:off x="3932807" y="5579069"/>
                <a:ext cx="1571347" cy="830997"/>
              </a:xfrm>
              <a:prstGeom prst="rect">
                <a:avLst/>
              </a:prstGeom>
              <a:solidFill>
                <a:srgbClr val="FF6699"/>
              </a:solidFill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0D877A-DBDA-4886-912D-CE8AE5D85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807" y="5579069"/>
                <a:ext cx="1571347" cy="830997"/>
              </a:xfrm>
              <a:prstGeom prst="rect">
                <a:avLst/>
              </a:prstGeom>
              <a:blipFill>
                <a:blip r:embed="rId2"/>
                <a:stretch>
                  <a:fillRect t="-13986" b="-33566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3EF097-B0A3-4316-AF11-053A5B5B0EC5}"/>
                  </a:ext>
                </a:extLst>
              </p:cNvPr>
              <p:cNvSpPr txBox="1"/>
              <p:nvPr/>
            </p:nvSpPr>
            <p:spPr>
              <a:xfrm>
                <a:off x="239694" y="1527492"/>
                <a:ext cx="648071" cy="6155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p>
                  </m:oMath>
                </a14:m>
                <a:r>
                  <a:rPr lang="en-US" sz="4000" dirty="0"/>
                  <a:t>-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3EF097-B0A3-4316-AF11-053A5B5B0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4" y="1527492"/>
                <a:ext cx="648071" cy="615553"/>
              </a:xfrm>
              <a:prstGeom prst="rect">
                <a:avLst/>
              </a:prstGeom>
              <a:blipFill>
                <a:blip r:embed="rId3"/>
                <a:stretch>
                  <a:fillRect t="-25743" r="-41121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620EFD-F1C1-4B8C-8835-C1BDB8FCC797}"/>
                  </a:ext>
                </a:extLst>
              </p:cNvPr>
              <p:cNvSpPr txBox="1"/>
              <p:nvPr/>
            </p:nvSpPr>
            <p:spPr>
              <a:xfrm>
                <a:off x="239693" y="851040"/>
                <a:ext cx="648071" cy="6155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000" dirty="0"/>
                  <a:t>-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620EFD-F1C1-4B8C-8835-C1BDB8FCC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3" y="851040"/>
                <a:ext cx="648071" cy="615553"/>
              </a:xfrm>
              <a:prstGeom prst="rect">
                <a:avLst/>
              </a:prstGeom>
              <a:blipFill>
                <a:blip r:embed="rId4"/>
                <a:stretch>
                  <a:fillRect t="-25743" r="-25234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DB4F71-50CF-4C93-B068-048622B3336A}"/>
              </a:ext>
            </a:extLst>
          </p:cNvPr>
          <p:cNvSpPr txBox="1"/>
          <p:nvPr/>
        </p:nvSpPr>
        <p:spPr>
          <a:xfrm>
            <a:off x="239693" y="177780"/>
            <a:ext cx="639196" cy="61555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n-</a:t>
            </a:r>
          </a:p>
        </p:txBody>
      </p:sp>
    </p:spTree>
    <p:extLst>
      <p:ext uri="{BB962C8B-B14F-4D97-AF65-F5344CB8AC3E}">
        <p14:creationId xmlns:p14="http://schemas.microsoft.com/office/powerpoint/2010/main" xmlns="" val="241635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E3457E2-1545-4A4D-A763-06C9B2D4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4" y="298881"/>
            <a:ext cx="9469843" cy="1320800"/>
          </a:xfrm>
        </p:spPr>
        <p:txBody>
          <a:bodyPr>
            <a:normAutofit fontScale="90000"/>
          </a:bodyPr>
          <a:lstStyle/>
          <a:p>
            <a:r>
              <a:rPr lang="sr-Latn-CS" sz="31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 snop paralelnih zraka pada na ravnu glatku površinu, i pri odbijanju će se dobiti paralelan snop.</a:t>
            </a: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1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slika</a:t>
            </a: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(a))</a:t>
            </a:r>
            <a:r>
              <a:rPr lang="sr-Latn-CS" sz="31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1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CEB76E-B0E1-4D2D-BE32-E924574E031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981" y="2068498"/>
            <a:ext cx="5539665" cy="42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210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F2B096C-B4A7-4C59-9888-B8A222435C0C}"/>
              </a:ext>
            </a:extLst>
          </p:cNvPr>
          <p:cNvSpPr/>
          <p:nvPr/>
        </p:nvSpPr>
        <p:spPr>
          <a:xfrm>
            <a:off x="198268" y="271478"/>
            <a:ext cx="9212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 paralelan snop pada na neravnu površinu dobiće se </a:t>
            </a:r>
            <a:r>
              <a:rPr lang="sr-Latn-C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difuzna svjetlost </a:t>
            </a:r>
            <a:r>
              <a:rPr lang="sr-Latn-C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 zracima u raznim pravcima: svaki se zrak odbija pod istim uglom pod kojim je pao, ali su različiti upadni ( odbojni ) uglovi raznih zraka.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slika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(b))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DA7C4E-3EDD-474F-9634-DB51BF5B2CA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219" y="2592281"/>
            <a:ext cx="6871317" cy="41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97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AD58E8-33E9-4FBD-AF47-74228D46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43" y="0"/>
            <a:ext cx="8534400" cy="3428999"/>
          </a:xfrm>
          <a:prstGeom prst="rect">
            <a:avLst/>
          </a:prstGeom>
        </p:spPr>
      </p:pic>
      <p:pic>
        <p:nvPicPr>
          <p:cNvPr id="1028" name="Picture 4" descr="Srodna slika">
            <a:extLst>
              <a:ext uri="{FF2B5EF4-FFF2-40B4-BE49-F238E27FC236}">
                <a16:creationId xmlns:a16="http://schemas.microsoft.com/office/drawing/2014/main" xmlns="" id="{E7627004-1E7A-4566-BC0D-E4D3E037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55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rodna slika">
            <a:extLst>
              <a:ext uri="{FF2B5EF4-FFF2-40B4-BE49-F238E27FC236}">
                <a16:creationId xmlns:a16="http://schemas.microsoft.com/office/drawing/2014/main" xmlns="" id="{A2BCE762-10F7-47DB-AEAD-2855FD6A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2555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wasan Bridge - lights up both sky and water">
            <a:extLst>
              <a:ext uri="{FF2B5EF4-FFF2-40B4-BE49-F238E27FC236}">
                <a16:creationId xmlns:a16="http://schemas.microsoft.com/office/drawing/2014/main" xmlns="" id="{BAC378D3-2409-40EA-ADBC-6F4C92E2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9612" y="0"/>
            <a:ext cx="3092387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 ">
            <a:extLst>
              <a:ext uri="{FF2B5EF4-FFF2-40B4-BE49-F238E27FC236}">
                <a16:creationId xmlns:a16="http://schemas.microsoft.com/office/drawing/2014/main" xmlns="" id="{C1AF5D4B-CF57-45E6-9467-50A35ECE3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581" y="3428999"/>
            <a:ext cx="384403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rodna slika">
            <a:extLst>
              <a:ext uri="{FF2B5EF4-FFF2-40B4-BE49-F238E27FC236}">
                <a16:creationId xmlns:a16="http://schemas.microsoft.com/office/drawing/2014/main" xmlns="" id="{7BE1CF60-0CC4-442F-9FB8-22A5354A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9611" y="3428998"/>
            <a:ext cx="3092387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0065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7874</TotalTime>
  <Words>141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ZAKON ODBIJANJA SVJETLOSTI </vt:lpstr>
      <vt:lpstr>Slide 2</vt:lpstr>
      <vt:lpstr>Ako snop paralelnih zraka pada na ravnu glatku površinu, i pri odbijanju će se dobiti paralelan snop. (slika (a)) 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ODBIJANJA SVJETLOSTI</dc:title>
  <dc:creator>olja mandic</dc:creator>
  <cp:lastModifiedBy>Windows User</cp:lastModifiedBy>
  <cp:revision>15</cp:revision>
  <dcterms:created xsi:type="dcterms:W3CDTF">2019-10-14T17:32:33Z</dcterms:created>
  <dcterms:modified xsi:type="dcterms:W3CDTF">2021-02-16T09:02:33Z</dcterms:modified>
</cp:coreProperties>
</file>