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206" y="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8" Type="http://schemas.openxmlformats.org/officeDocument/2006/relationships/image" Target="../media/image9.wmf"/><Relationship Id="rId13" Type="http://schemas.openxmlformats.org/officeDocument/2006/relationships/image" Target="../media/image14.wmf"/><Relationship Id="rId3" Type="http://schemas.openxmlformats.org/officeDocument/2006/relationships/image" Target="../media/image4.wmf"/><Relationship Id="rId7" Type="http://schemas.openxmlformats.org/officeDocument/2006/relationships/image" Target="../media/image8.wmf"/><Relationship Id="rId12" Type="http://schemas.openxmlformats.org/officeDocument/2006/relationships/image" Target="../media/image13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6" Type="http://schemas.openxmlformats.org/officeDocument/2006/relationships/image" Target="../media/image7.wmf"/><Relationship Id="rId11" Type="http://schemas.openxmlformats.org/officeDocument/2006/relationships/image" Target="../media/image12.wmf"/><Relationship Id="rId5" Type="http://schemas.openxmlformats.org/officeDocument/2006/relationships/image" Target="../media/image6.wmf"/><Relationship Id="rId10" Type="http://schemas.openxmlformats.org/officeDocument/2006/relationships/image" Target="../media/image11.wmf"/><Relationship Id="rId4" Type="http://schemas.openxmlformats.org/officeDocument/2006/relationships/image" Target="../media/image5.wmf"/><Relationship Id="rId9" Type="http://schemas.openxmlformats.org/officeDocument/2006/relationships/image" Target="../media/image10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5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8.wmf"/><Relationship Id="rId2" Type="http://schemas.openxmlformats.org/officeDocument/2006/relationships/image" Target="../media/image17.wmf"/><Relationship Id="rId1" Type="http://schemas.openxmlformats.org/officeDocument/2006/relationships/image" Target="../media/image16.wmf"/><Relationship Id="rId4" Type="http://schemas.openxmlformats.org/officeDocument/2006/relationships/image" Target="../media/image19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8A0B65-50B0-415C-8D3B-2A9F2E780022}" type="datetimeFigureOut">
              <a:rPr lang="en-US" smtClean="0"/>
              <a:pPr/>
              <a:t>2/15/2021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E2E5BE-8CE0-4186-AAE0-AFE95904075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8A0B65-50B0-415C-8D3B-2A9F2E780022}" type="datetimeFigureOut">
              <a:rPr lang="en-US" smtClean="0"/>
              <a:pPr/>
              <a:t>2/15/2021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E2E5BE-8CE0-4186-AAE0-AFE95904075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8A0B65-50B0-415C-8D3B-2A9F2E780022}" type="datetimeFigureOut">
              <a:rPr lang="en-US" smtClean="0"/>
              <a:pPr/>
              <a:t>2/15/2021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E2E5BE-8CE0-4186-AAE0-AFE95904075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8A0B65-50B0-415C-8D3B-2A9F2E780022}" type="datetimeFigureOut">
              <a:rPr lang="en-US" smtClean="0"/>
              <a:pPr/>
              <a:t>2/15/2021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E2E5BE-8CE0-4186-AAE0-AFE95904075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8A0B65-50B0-415C-8D3B-2A9F2E780022}" type="datetimeFigureOut">
              <a:rPr lang="en-US" smtClean="0"/>
              <a:pPr/>
              <a:t>2/15/2021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E2E5BE-8CE0-4186-AAE0-AFE95904075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8A0B65-50B0-415C-8D3B-2A9F2E780022}" type="datetimeFigureOut">
              <a:rPr lang="en-US" smtClean="0"/>
              <a:pPr/>
              <a:t>2/15/2021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E2E5BE-8CE0-4186-AAE0-AFE95904075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8A0B65-50B0-415C-8D3B-2A9F2E780022}" type="datetimeFigureOut">
              <a:rPr lang="en-US" smtClean="0"/>
              <a:pPr/>
              <a:t>2/15/2021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E2E5BE-8CE0-4186-AAE0-AFE95904075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8A0B65-50B0-415C-8D3B-2A9F2E780022}" type="datetimeFigureOut">
              <a:rPr lang="en-US" smtClean="0"/>
              <a:pPr/>
              <a:t>2/15/2021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E2E5BE-8CE0-4186-AAE0-AFE95904075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8A0B65-50B0-415C-8D3B-2A9F2E780022}" type="datetimeFigureOut">
              <a:rPr lang="en-US" smtClean="0"/>
              <a:pPr/>
              <a:t>2/15/2021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E2E5BE-8CE0-4186-AAE0-AFE95904075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8A0B65-50B0-415C-8D3B-2A9F2E780022}" type="datetimeFigureOut">
              <a:rPr lang="en-US" smtClean="0"/>
              <a:pPr/>
              <a:t>2/15/2021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E2E5BE-8CE0-4186-AAE0-AFE95904075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8A0B65-50B0-415C-8D3B-2A9F2E780022}" type="datetimeFigureOut">
              <a:rPr lang="en-US" smtClean="0"/>
              <a:pPr/>
              <a:t>2/15/2021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ECE2E5BE-8CE0-4186-AAE0-AFE95904075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018A0B65-50B0-415C-8D3B-2A9F2E780022}" type="datetimeFigureOut">
              <a:rPr lang="en-US" smtClean="0"/>
              <a:pPr/>
              <a:t>2/15/2021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ECE2E5BE-8CE0-4186-AAE0-AFE959040759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13" Type="http://schemas.openxmlformats.org/officeDocument/2006/relationships/oleObject" Target="../embeddings/oleObject6.bin"/><Relationship Id="rId18" Type="http://schemas.openxmlformats.org/officeDocument/2006/relationships/image" Target="../media/image9.wmf"/><Relationship Id="rId26" Type="http://schemas.openxmlformats.org/officeDocument/2006/relationships/image" Target="../media/image13.wmf"/><Relationship Id="rId3" Type="http://schemas.openxmlformats.org/officeDocument/2006/relationships/oleObject" Target="../embeddings/oleObject1.bin"/><Relationship Id="rId21" Type="http://schemas.openxmlformats.org/officeDocument/2006/relationships/oleObject" Target="../embeddings/oleObject10.bin"/><Relationship Id="rId7" Type="http://schemas.openxmlformats.org/officeDocument/2006/relationships/oleObject" Target="../embeddings/oleObject3.bin"/><Relationship Id="rId12" Type="http://schemas.openxmlformats.org/officeDocument/2006/relationships/image" Target="../media/image6.wmf"/><Relationship Id="rId17" Type="http://schemas.openxmlformats.org/officeDocument/2006/relationships/oleObject" Target="../embeddings/oleObject8.bin"/><Relationship Id="rId25" Type="http://schemas.openxmlformats.org/officeDocument/2006/relationships/oleObject" Target="../embeddings/oleObject12.bin"/><Relationship Id="rId2" Type="http://schemas.openxmlformats.org/officeDocument/2006/relationships/slideLayout" Target="../slideLayouts/slideLayout7.xml"/><Relationship Id="rId16" Type="http://schemas.openxmlformats.org/officeDocument/2006/relationships/image" Target="../media/image8.wmf"/><Relationship Id="rId20" Type="http://schemas.openxmlformats.org/officeDocument/2006/relationships/image" Target="../media/image10.wmf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11" Type="http://schemas.openxmlformats.org/officeDocument/2006/relationships/oleObject" Target="../embeddings/oleObject5.bin"/><Relationship Id="rId24" Type="http://schemas.openxmlformats.org/officeDocument/2006/relationships/image" Target="../media/image12.wmf"/><Relationship Id="rId5" Type="http://schemas.openxmlformats.org/officeDocument/2006/relationships/oleObject" Target="../embeddings/oleObject2.bin"/><Relationship Id="rId15" Type="http://schemas.openxmlformats.org/officeDocument/2006/relationships/oleObject" Target="../embeddings/oleObject7.bin"/><Relationship Id="rId23" Type="http://schemas.openxmlformats.org/officeDocument/2006/relationships/oleObject" Target="../embeddings/oleObject11.bin"/><Relationship Id="rId28" Type="http://schemas.openxmlformats.org/officeDocument/2006/relationships/image" Target="../media/image14.wmf"/><Relationship Id="rId10" Type="http://schemas.openxmlformats.org/officeDocument/2006/relationships/image" Target="../media/image5.wmf"/><Relationship Id="rId19" Type="http://schemas.openxmlformats.org/officeDocument/2006/relationships/oleObject" Target="../embeddings/oleObject9.bin"/><Relationship Id="rId4" Type="http://schemas.openxmlformats.org/officeDocument/2006/relationships/image" Target="../media/image2.wmf"/><Relationship Id="rId9" Type="http://schemas.openxmlformats.org/officeDocument/2006/relationships/oleObject" Target="../embeddings/oleObject4.bin"/><Relationship Id="rId14" Type="http://schemas.openxmlformats.org/officeDocument/2006/relationships/image" Target="../media/image7.wmf"/><Relationship Id="rId22" Type="http://schemas.openxmlformats.org/officeDocument/2006/relationships/image" Target="../media/image11.wmf"/><Relationship Id="rId27" Type="http://schemas.openxmlformats.org/officeDocument/2006/relationships/oleObject" Target="../embeddings/oleObject13.bin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4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15.wmf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wmf"/><Relationship Id="rId3" Type="http://schemas.openxmlformats.org/officeDocument/2006/relationships/oleObject" Target="../embeddings/oleObject15.bin"/><Relationship Id="rId7" Type="http://schemas.openxmlformats.org/officeDocument/2006/relationships/oleObject" Target="../embeddings/oleObject17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7.wmf"/><Relationship Id="rId5" Type="http://schemas.openxmlformats.org/officeDocument/2006/relationships/oleObject" Target="../embeddings/oleObject16.bin"/><Relationship Id="rId10" Type="http://schemas.openxmlformats.org/officeDocument/2006/relationships/image" Target="../media/image19.wmf"/><Relationship Id="rId4" Type="http://schemas.openxmlformats.org/officeDocument/2006/relationships/image" Target="../media/image16.wmf"/><Relationship Id="rId9" Type="http://schemas.openxmlformats.org/officeDocument/2006/relationships/oleObject" Target="../embeddings/oleObject18.bin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57158" y="285728"/>
            <a:ext cx="8786842" cy="80637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sr-Latn-CS" sz="2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sr-Latn-CS" sz="2800" dirty="0" smtClean="0">
                <a:latin typeface="Times New Roman" pitchFamily="18" charset="0"/>
                <a:cs typeface="Times New Roman" pitchFamily="18" charset="0"/>
              </a:rPr>
              <a:t>             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UGAO IZME</a:t>
            </a:r>
            <a:r>
              <a:rPr lang="sr-Latn-CS" sz="2800" b="1" i="1" dirty="0" smtClean="0">
                <a:latin typeface="Times New Roman" pitchFamily="18" charset="0"/>
                <a:cs typeface="Times New Roman" pitchFamily="18" charset="0"/>
              </a:rPr>
              <a:t>ĐU DVIJE PRAVE</a:t>
            </a:r>
          </a:p>
          <a:p>
            <a:endParaRPr lang="sr-Latn-CS" dirty="0" smtClean="0"/>
          </a:p>
          <a:p>
            <a:endParaRPr lang="sr-Latn-CS" dirty="0" smtClean="0"/>
          </a:p>
          <a:p>
            <a:endParaRPr lang="sr-Latn-CS" dirty="0" smtClean="0"/>
          </a:p>
          <a:p>
            <a:r>
              <a:rPr lang="sr-Latn-C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endParaRPr lang="sr-Latn-CS" sz="24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sr-Latn-CS" sz="2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sr-Latn-CS" sz="24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sr-Latn-CS" sz="2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sr-Latn-CS" sz="24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sr-Latn-CS" sz="2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sr-Latn-C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Teorema:</a:t>
            </a:r>
            <a:r>
              <a:rPr lang="sr-Latn-CS" sz="2400" dirty="0" smtClean="0">
                <a:latin typeface="Times New Roman" pitchFamily="18" charset="0"/>
                <a:cs typeface="Times New Roman" pitchFamily="18" charset="0"/>
              </a:rPr>
              <a:t>  Neka su date dvije prave                             i</a:t>
            </a:r>
          </a:p>
          <a:p>
            <a:r>
              <a:rPr lang="sr-Latn-CS" sz="2400" dirty="0" smtClean="0">
                <a:latin typeface="Times New Roman" pitchFamily="18" charset="0"/>
                <a:cs typeface="Times New Roman" pitchFamily="18" charset="0"/>
              </a:rPr>
              <a:t> koje se sijeku pod nekim uglom       , tada važi </a:t>
            </a:r>
          </a:p>
          <a:p>
            <a:endParaRPr lang="sr-Latn-CS" sz="2400" dirty="0">
              <a:latin typeface="Times New Roman" pitchFamily="18" charset="0"/>
              <a:cs typeface="Times New Roman" pitchFamily="18" charset="0"/>
            </a:endParaRPr>
          </a:p>
          <a:p>
            <a:endParaRPr lang="sr-Latn-CS" sz="2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sr-Latn-CS" sz="2400" dirty="0">
              <a:latin typeface="Times New Roman" pitchFamily="18" charset="0"/>
              <a:cs typeface="Times New Roman" pitchFamily="18" charset="0"/>
            </a:endParaRPr>
          </a:p>
          <a:p>
            <a:endParaRPr lang="sr-Latn-CS" sz="2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sr-Latn-CS" sz="24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sr-Latn-CS" sz="2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sr-Latn-CS" sz="24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sr-Latn-CS" sz="2400" dirty="0" smtClean="0">
                <a:latin typeface="Times New Roman" pitchFamily="18" charset="0"/>
                <a:cs typeface="Times New Roman" pitchFamily="18" charset="0"/>
              </a:rPr>
              <a:t>                          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/>
        </p:nvGraphicFramePr>
        <p:xfrm>
          <a:off x="4929190" y="4429132"/>
          <a:ext cx="1928826" cy="50165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9" name="Equation" r:id="rId3" imgW="952200" imgH="215640" progId="Equation.3">
                  <p:embed/>
                </p:oleObj>
              </mc:Choice>
              <mc:Fallback>
                <p:oleObj name="Equation" r:id="rId3" imgW="952200" imgH="21564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29190" y="4429132"/>
                        <a:ext cx="1928826" cy="50165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7143768" y="4429132"/>
          <a:ext cx="2000232" cy="100013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0" name="Equation" r:id="rId5" imgW="1002960" imgH="457200" progId="Equation.3">
                  <p:embed/>
                </p:oleObj>
              </mc:Choice>
              <mc:Fallback>
                <p:oleObj name="Equation" r:id="rId5" imgW="1002960" imgH="45720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43768" y="4429132"/>
                        <a:ext cx="2000232" cy="100013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4500562" y="4929198"/>
          <a:ext cx="357190" cy="42862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1" name="Equation" r:id="rId7" imgW="139680" imgH="164880" progId="Equation.3">
                  <p:embed/>
                </p:oleObj>
              </mc:Choice>
              <mc:Fallback>
                <p:oleObj name="Equation" r:id="rId7" imgW="139680" imgH="16488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00562" y="4929198"/>
                        <a:ext cx="357190" cy="42862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/>
        </p:nvGraphicFramePr>
        <p:xfrm>
          <a:off x="3214678" y="5357826"/>
          <a:ext cx="2357454" cy="100013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2" name="Equation" r:id="rId9" imgW="1002960" imgH="482400" progId="Equation.3">
                  <p:embed/>
                </p:oleObj>
              </mc:Choice>
              <mc:Fallback>
                <p:oleObj name="Equation" r:id="rId9" imgW="1002960" imgH="482400" progId="Equation.3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14678" y="5357826"/>
                        <a:ext cx="2357454" cy="100013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8" name="Straight Arrow Connector 7"/>
          <p:cNvCxnSpPr/>
          <p:nvPr/>
        </p:nvCxnSpPr>
        <p:spPr>
          <a:xfrm rot="5400000" flipH="1" flipV="1">
            <a:off x="1214414" y="2643182"/>
            <a:ext cx="285752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>
            <a:off x="1142976" y="3643314"/>
            <a:ext cx="607223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flipV="1">
            <a:off x="1214414" y="1643050"/>
            <a:ext cx="3643338" cy="2196000"/>
          </a:xfrm>
          <a:prstGeom prst="line">
            <a:avLst/>
          </a:prstGeom>
          <a:ln w="9525" cmpd="sng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rot="5400000" flipH="1" flipV="1">
            <a:off x="2214546" y="2285992"/>
            <a:ext cx="2714644" cy="1143008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5" name="Object 14"/>
          <p:cNvGraphicFramePr>
            <a:graphicFrameLocks noChangeAspect="1"/>
          </p:cNvGraphicFramePr>
          <p:nvPr/>
        </p:nvGraphicFramePr>
        <p:xfrm>
          <a:off x="1928794" y="3143248"/>
          <a:ext cx="571504" cy="53657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3" name="Equation" r:id="rId11" imgW="164880" imgH="215640" progId="Equation.3">
                  <p:embed/>
                </p:oleObj>
              </mc:Choice>
              <mc:Fallback>
                <p:oleObj name="Equation" r:id="rId11" imgW="164880" imgH="215640" progId="Equation.3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28794" y="3143248"/>
                        <a:ext cx="571504" cy="53657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/>
          <p:cNvGraphicFramePr>
            <a:graphicFrameLocks noChangeAspect="1"/>
          </p:cNvGraphicFramePr>
          <p:nvPr/>
        </p:nvGraphicFramePr>
        <p:xfrm>
          <a:off x="3428992" y="3143248"/>
          <a:ext cx="642942" cy="50165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4" name="Equation" r:id="rId13" imgW="177480" imgH="215640" progId="Equation.3">
                  <p:embed/>
                </p:oleObj>
              </mc:Choice>
              <mc:Fallback>
                <p:oleObj name="Equation" r:id="rId13" imgW="177480" imgH="215640" progId="Equation.3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8992" y="3143248"/>
                        <a:ext cx="642942" cy="50165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/>
          <p:cNvGraphicFramePr>
            <a:graphicFrameLocks noChangeAspect="1"/>
          </p:cNvGraphicFramePr>
          <p:nvPr/>
        </p:nvGraphicFramePr>
        <p:xfrm>
          <a:off x="6929454" y="3714752"/>
          <a:ext cx="428628" cy="35401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5" name="Equation" r:id="rId15" imgW="126720" imgH="139680" progId="Equation.3">
                  <p:embed/>
                </p:oleObj>
              </mc:Choice>
              <mc:Fallback>
                <p:oleObj name="Equation" r:id="rId15" imgW="126720" imgH="139680" progId="Equation.3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29454" y="3714752"/>
                        <a:ext cx="428628" cy="35401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7"/>
          <p:cNvGraphicFramePr>
            <a:graphicFrameLocks noChangeAspect="1"/>
          </p:cNvGraphicFramePr>
          <p:nvPr/>
        </p:nvGraphicFramePr>
        <p:xfrm>
          <a:off x="2214546" y="1285860"/>
          <a:ext cx="500066" cy="45085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6" name="Equation" r:id="rId17" imgW="139680" imgH="164880" progId="Equation.3">
                  <p:embed/>
                </p:oleObj>
              </mc:Choice>
              <mc:Fallback>
                <p:oleObj name="Equation" r:id="rId17" imgW="139680" imgH="164880" progId="Equation.3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14546" y="1285860"/>
                        <a:ext cx="500066" cy="45085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8"/>
          <p:cNvGraphicFramePr>
            <a:graphicFrameLocks noChangeAspect="1"/>
          </p:cNvGraphicFramePr>
          <p:nvPr/>
        </p:nvGraphicFramePr>
        <p:xfrm>
          <a:off x="2428860" y="3643314"/>
          <a:ext cx="428628" cy="32067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7" name="Equation" r:id="rId19" imgW="126720" imgH="177480" progId="Equation.3">
                  <p:embed/>
                </p:oleObj>
              </mc:Choice>
              <mc:Fallback>
                <p:oleObj name="Equation" r:id="rId19" imgW="126720" imgH="177480" progId="Equation.3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28860" y="3643314"/>
                        <a:ext cx="428628" cy="32067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9"/>
          <p:cNvGraphicFramePr>
            <a:graphicFrameLocks noChangeAspect="1"/>
          </p:cNvGraphicFramePr>
          <p:nvPr/>
        </p:nvGraphicFramePr>
        <p:xfrm>
          <a:off x="3428992" y="2428868"/>
          <a:ext cx="285752" cy="37941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8" name="Equation" r:id="rId21" imgW="139680" imgH="164880" progId="Equation.3">
                  <p:embed/>
                </p:oleObj>
              </mc:Choice>
              <mc:Fallback>
                <p:oleObj name="Equation" r:id="rId21" imgW="139680" imgH="164880" progId="Equation.3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8992" y="2428868"/>
                        <a:ext cx="285752" cy="37941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20"/>
          <p:cNvGraphicFramePr>
            <a:graphicFrameLocks noChangeAspect="1"/>
          </p:cNvGraphicFramePr>
          <p:nvPr/>
        </p:nvGraphicFramePr>
        <p:xfrm>
          <a:off x="1000100" y="3500438"/>
          <a:ext cx="428628" cy="50165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9" name="Equation" r:id="rId23" imgW="177480" imgH="215640" progId="Equation.3">
                  <p:embed/>
                </p:oleObj>
              </mc:Choice>
              <mc:Fallback>
                <p:oleObj name="Equation" r:id="rId23" imgW="177480" imgH="215640" progId="Equation.3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00100" y="3500438"/>
                        <a:ext cx="428628" cy="50165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21"/>
          <p:cNvGraphicFramePr>
            <a:graphicFrameLocks noChangeAspect="1"/>
          </p:cNvGraphicFramePr>
          <p:nvPr/>
        </p:nvGraphicFramePr>
        <p:xfrm>
          <a:off x="3214678" y="3929066"/>
          <a:ext cx="285752" cy="43021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0" name="Equation" r:id="rId25" imgW="190440" imgH="215640" progId="Equation.3">
                  <p:embed/>
                </p:oleObj>
              </mc:Choice>
              <mc:Fallback>
                <p:oleObj name="Equation" r:id="rId25" imgW="190440" imgH="215640" progId="Equation.3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14678" y="3929066"/>
                        <a:ext cx="285752" cy="43021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22"/>
          <p:cNvGraphicFramePr>
            <a:graphicFrameLocks noChangeAspect="1"/>
          </p:cNvGraphicFramePr>
          <p:nvPr/>
        </p:nvGraphicFramePr>
        <p:xfrm>
          <a:off x="6000760" y="5357826"/>
          <a:ext cx="1643074" cy="92869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1" name="Equation" r:id="rId27" imgW="596880" imgH="457200" progId="Equation.3">
                  <p:embed/>
                </p:oleObj>
              </mc:Choice>
              <mc:Fallback>
                <p:oleObj name="Equation" r:id="rId27" imgW="596880" imgH="457200" progId="Equation.3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00760" y="5357826"/>
                        <a:ext cx="1643074" cy="92869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1000108"/>
            <a:ext cx="892971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C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Primjer:</a:t>
            </a:r>
            <a:r>
              <a:rPr lang="sr-Latn-CS" sz="2400" dirty="0" smtClean="0">
                <a:latin typeface="Times New Roman" pitchFamily="18" charset="0"/>
                <a:cs typeface="Times New Roman" pitchFamily="18" charset="0"/>
              </a:rPr>
              <a:t> Odrediti ugao između dvije prave    x+2y-9=0  i  x-3y+14=0.</a:t>
            </a:r>
          </a:p>
          <a:p>
            <a:endParaRPr lang="sr-Latn-CS" sz="2400" dirty="0">
              <a:latin typeface="Times New Roman" pitchFamily="18" charset="0"/>
              <a:cs typeface="Times New Roman" pitchFamily="18" charset="0"/>
            </a:endParaRPr>
          </a:p>
          <a:p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/>
        </p:nvGraphicFramePr>
        <p:xfrm>
          <a:off x="714348" y="1928802"/>
          <a:ext cx="7858180" cy="435771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1" name="Equation" r:id="rId3" imgW="2946240" imgH="1600200" progId="Equation.3">
                  <p:embed/>
                </p:oleObj>
              </mc:Choice>
              <mc:Fallback>
                <p:oleObj name="Equation" r:id="rId3" imgW="2946240" imgH="160020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4348" y="1928802"/>
                        <a:ext cx="7858180" cy="435771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85720" y="1071546"/>
            <a:ext cx="857256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C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Teorema1: </a:t>
            </a:r>
            <a:r>
              <a:rPr lang="sr-Latn-CS" sz="2400" dirty="0" smtClean="0">
                <a:latin typeface="Times New Roman" pitchFamily="18" charset="0"/>
                <a:cs typeface="Times New Roman" pitchFamily="18" charset="0"/>
              </a:rPr>
              <a:t>Dvije prave su </a:t>
            </a:r>
            <a:r>
              <a:rPr lang="sr-Latn-CS" sz="2400" i="1" dirty="0" smtClean="0">
                <a:latin typeface="Times New Roman" pitchFamily="18" charset="0"/>
                <a:cs typeface="Times New Roman" pitchFamily="18" charset="0"/>
              </a:rPr>
              <a:t>paralelne</a:t>
            </a:r>
            <a:r>
              <a:rPr lang="sr-Latn-CS" sz="2400" dirty="0" smtClean="0">
                <a:latin typeface="Times New Roman" pitchFamily="18" charset="0"/>
                <a:cs typeface="Times New Roman" pitchFamily="18" charset="0"/>
              </a:rPr>
              <a:t> ako njihovi koeficijenti zadovoljavaju </a:t>
            </a:r>
            <a:r>
              <a:rPr lang="sr-Latn-CS" sz="2400" i="1" dirty="0" smtClean="0">
                <a:latin typeface="Times New Roman" pitchFamily="18" charset="0"/>
                <a:cs typeface="Times New Roman" pitchFamily="18" charset="0"/>
              </a:rPr>
              <a:t>uslov paralelnosti, </a:t>
            </a:r>
            <a:r>
              <a:rPr lang="sr-Latn-CS" sz="2400" dirty="0" smtClean="0">
                <a:latin typeface="Times New Roman" pitchFamily="18" charset="0"/>
                <a:cs typeface="Times New Roman" pitchFamily="18" charset="0"/>
              </a:rPr>
              <a:t>tj važi                 .</a:t>
            </a:r>
          </a:p>
          <a:p>
            <a:endParaRPr lang="sr-Latn-CS" sz="2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sr-Latn-C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Teorema 2</a:t>
            </a:r>
            <a:r>
              <a:rPr lang="sr-Latn-CS" sz="2400" dirty="0" smtClean="0">
                <a:latin typeface="Times New Roman" pitchFamily="18" charset="0"/>
                <a:cs typeface="Times New Roman" pitchFamily="18" charset="0"/>
              </a:rPr>
              <a:t>: Dvije prave su </a:t>
            </a:r>
            <a:r>
              <a:rPr lang="sr-Latn-CS" sz="2400" i="1" dirty="0" smtClean="0">
                <a:latin typeface="Times New Roman" pitchFamily="18" charset="0"/>
                <a:cs typeface="Times New Roman" pitchFamily="18" charset="0"/>
              </a:rPr>
              <a:t>normalne</a:t>
            </a:r>
            <a:r>
              <a:rPr lang="sr-Latn-CS" sz="2400" dirty="0" smtClean="0">
                <a:latin typeface="Times New Roman" pitchFamily="18" charset="0"/>
                <a:cs typeface="Times New Roman" pitchFamily="18" charset="0"/>
              </a:rPr>
              <a:t> ako njihovi koeficijenti pravca zadovoljavaju </a:t>
            </a:r>
            <a:r>
              <a:rPr lang="sr-Latn-CS" sz="2400" i="1" dirty="0" smtClean="0">
                <a:latin typeface="Times New Roman" pitchFamily="18" charset="0"/>
                <a:cs typeface="Times New Roman" pitchFamily="18" charset="0"/>
              </a:rPr>
              <a:t>uslov normalnosti</a:t>
            </a:r>
            <a:r>
              <a:rPr lang="sr-Latn-CS" sz="2400" dirty="0" smtClean="0">
                <a:latin typeface="Times New Roman" pitchFamily="18" charset="0"/>
                <a:cs typeface="Times New Roman" pitchFamily="18" charset="0"/>
              </a:rPr>
              <a:t>, tj važi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/>
        </p:nvGraphicFramePr>
        <p:xfrm>
          <a:off x="5429256" y="1428736"/>
          <a:ext cx="1000132" cy="50006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8" name="Equation" r:id="rId3" imgW="444240" imgH="215640" progId="Equation.3">
                  <p:embed/>
                </p:oleObj>
              </mc:Choice>
              <mc:Fallback>
                <p:oleObj name="Equation" r:id="rId3" imgW="444240" imgH="21564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29256" y="1428736"/>
                        <a:ext cx="1000132" cy="50006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1571604" y="3000372"/>
          <a:ext cx="1071570" cy="92869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9" name="Equation" r:id="rId5" imgW="583920" imgH="431640" progId="Equation.3">
                  <p:embed/>
                </p:oleObj>
              </mc:Choice>
              <mc:Fallback>
                <p:oleObj name="Equation" r:id="rId5" imgW="583920" imgH="43164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71604" y="3000372"/>
                        <a:ext cx="1071570" cy="92869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2857488" y="3357562"/>
            <a:ext cx="164307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CS" sz="2000" dirty="0" smtClean="0">
                <a:latin typeface="Times New Roman" pitchFamily="18" charset="0"/>
                <a:cs typeface="Times New Roman" pitchFamily="18" charset="0"/>
              </a:rPr>
              <a:t>Tj.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/>
        </p:nvGraphicFramePr>
        <p:xfrm>
          <a:off x="4514850" y="3321050"/>
          <a:ext cx="1143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0" name="Equation" r:id="rId7" imgW="114120" imgH="215640" progId="Equation.3">
                  <p:embed/>
                </p:oleObj>
              </mc:Choice>
              <mc:Fallback>
                <p:oleObj name="Equation" r:id="rId7" imgW="114120" imgH="21564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14850" y="3321050"/>
                        <a:ext cx="114300" cy="215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/>
        </p:nvGraphicFramePr>
        <p:xfrm>
          <a:off x="3500430" y="3286124"/>
          <a:ext cx="1571636" cy="42862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1" name="Equation" r:id="rId9" imgW="672840" imgH="215640" progId="Equation.3">
                  <p:embed/>
                </p:oleObj>
              </mc:Choice>
              <mc:Fallback>
                <p:oleObj name="Equation" r:id="rId9" imgW="672840" imgH="215640" progId="Equation.3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00430" y="3286124"/>
                        <a:ext cx="1571636" cy="42862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357158" y="3857628"/>
            <a:ext cx="842968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C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Zadatak1 :</a:t>
            </a:r>
            <a:r>
              <a:rPr lang="sr-Latn-CS" sz="2400" dirty="0" smtClean="0">
                <a:latin typeface="Times New Roman" pitchFamily="18" charset="0"/>
                <a:cs typeface="Times New Roman" pitchFamily="18" charset="0"/>
              </a:rPr>
              <a:t> Napisati jednačinu prave kojoj pripada tačka Q(-1,-1) i paralelna je pravoj određenoj tačkama A(-2,6)  i  B(2,1).</a:t>
            </a:r>
          </a:p>
          <a:p>
            <a:endParaRPr lang="sr-Latn-CS" sz="2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sr-Latn-C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Zadatak 2</a:t>
            </a:r>
            <a:r>
              <a:rPr lang="sr-Latn-CS" sz="2400" dirty="0" smtClean="0">
                <a:latin typeface="Times New Roman" pitchFamily="18" charset="0"/>
                <a:cs typeface="Times New Roman" pitchFamily="18" charset="0"/>
              </a:rPr>
              <a:t>:Date su tačke P(2,3 )  i  Q(-1,0). Napisati jednačinu prave koja sadrži tačku Q  i normalna je na pravu određenu tačkama P   i  Q.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28596" y="1071546"/>
            <a:ext cx="850112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Zadatak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3 :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Date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stranice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pravougaonika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: </a:t>
            </a:r>
            <a:r>
              <a:rPr lang="sr-Latn-CS" sz="24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2x-3y+5=0 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r-Latn-CS" sz="2400" dirty="0" smtClean="0">
                <a:latin typeface="Times New Roman" pitchFamily="18" charset="0"/>
                <a:cs typeface="Times New Roman" pitchFamily="18" charset="0"/>
              </a:rPr>
              <a:t>    </a:t>
            </a:r>
          </a:p>
          <a:p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3x+2y=7 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jedno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njegovo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tjeme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(2, -3). Na</a:t>
            </a:r>
            <a:r>
              <a:rPr lang="sr-Latn-CS" sz="2400" dirty="0" smtClean="0">
                <a:latin typeface="Times New Roman" pitchFamily="18" charset="0"/>
                <a:cs typeface="Times New Roman" pitchFamily="18" charset="0"/>
              </a:rPr>
              <a:t>ć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jedna</a:t>
            </a:r>
            <a:r>
              <a:rPr lang="sr-Latn-CS" sz="2400" dirty="0" smtClean="0">
                <a:latin typeface="Times New Roman" pitchFamily="18" charset="0"/>
                <a:cs typeface="Times New Roman" pitchFamily="18" charset="0"/>
              </a:rPr>
              <a:t>č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ine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ostalih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r-Latn-CS" sz="2400" dirty="0" smtClean="0">
                <a:latin typeface="Times New Roman" pitchFamily="18" charset="0"/>
                <a:cs typeface="Times New Roman" pitchFamily="18" charset="0"/>
              </a:rPr>
              <a:t>                                  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stranica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pravougaonika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65</TotalTime>
  <Words>159</Words>
  <Application>Microsoft Office PowerPoint</Application>
  <PresentationFormat>On-screen Show (4:3)</PresentationFormat>
  <Paragraphs>32</Paragraphs>
  <Slides>4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6" baseType="lpstr">
      <vt:lpstr>Flow</vt:lpstr>
      <vt:lpstr>Equation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HP</dc:creator>
  <cp:lastModifiedBy>SVETLANA</cp:lastModifiedBy>
  <cp:revision>10</cp:revision>
  <dcterms:created xsi:type="dcterms:W3CDTF">2011-02-17T22:44:40Z</dcterms:created>
  <dcterms:modified xsi:type="dcterms:W3CDTF">2021-02-15T20:15:34Z</dcterms:modified>
</cp:coreProperties>
</file>