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17.xml" ContentType="application/vnd.openxmlformats-officedocument.presentationml.slide+xml"/>
  <Override PartName="/ppt/slides/slide16.xml" ContentType="application/vnd.openxmlformats-officedocument.presentationml.slide+xml"/>
  <Override PartName="/ppt/slides/slide15.xml" ContentType="application/vnd.openxmlformats-officedocument.presentationml.slide+xml"/>
  <Override PartName="/ppt/slides/slide13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12.xml" ContentType="application/vnd.openxmlformats-officedocument.presentationml.slide+xml"/>
  <Override PartName="/ppt/slides/slide14.xml" ContentType="application/vnd.openxmlformats-officedocument.presentationml.slide+xml"/>
  <Override PartName="/ppt/slides/slide2.xml" ContentType="application/vnd.openxmlformats-officedocument.presentationml.slide+xml"/>
  <Override PartName="/ppt/slides/slide7.xml" ContentType="application/vnd.openxmlformats-officedocument.presentationml.slide+xml"/>
  <Override PartName="/ppt/slides/slide11.xml" ContentType="application/vnd.openxmlformats-officedocument.presentationml.slide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s/slide8.xml" ContentType="application/vnd.openxmlformats-officedocument.presentationml.slide+xml"/>
  <Override PartName="/ppt/slides/slide6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4.xml" ContentType="application/vnd.openxmlformats-officedocument.presentationml.notesSlide+xml"/>
  <Override PartName="/ppt/theme/theme1.xml" ContentType="application/vnd.openxmlformats-officedocument.theme+xml"/>
  <Override PartName="/ppt/theme/theme2.xml" ContentType="application/vnd.openxmlformats-officedocument.theme+xml"/>
  <Override PartName="/ppt/notesMasters/notesMaster1.xml" ContentType="application/vnd.openxmlformats-officedocument.presentationml.notesMaster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332" r:id="rId1"/>
  </p:sldMasterIdLst>
  <p:notesMasterIdLst>
    <p:notesMasterId r:id="rId25"/>
  </p:notesMasterIdLst>
  <p:sldIdLst>
    <p:sldId id="256" r:id="rId2"/>
    <p:sldId id="262" r:id="rId3"/>
    <p:sldId id="257" r:id="rId4"/>
    <p:sldId id="258" r:id="rId5"/>
    <p:sldId id="259" r:id="rId6"/>
    <p:sldId id="260" r:id="rId7"/>
    <p:sldId id="261" r:id="rId8"/>
    <p:sldId id="264" r:id="rId9"/>
    <p:sldId id="263" r:id="rId10"/>
    <p:sldId id="265" r:id="rId11"/>
    <p:sldId id="266" r:id="rId12"/>
    <p:sldId id="267" r:id="rId13"/>
    <p:sldId id="269" r:id="rId14"/>
    <p:sldId id="268" r:id="rId15"/>
    <p:sldId id="270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-798" y="-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customXml" Target="../customXml/item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customXml" Target="../customXml/item2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Relationship Id="rId30" Type="http://schemas.openxmlformats.org/officeDocument/2006/relationships/customXml" Target="../customXml/item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5D00336-E16E-4CDD-8D6B-ECC9535EED3E}" type="datetimeFigureOut">
              <a:rPr lang="en-GB" smtClean="0"/>
              <a:t>28/03/2021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494A7AE-642D-47B9-84E6-6858AFED1164}" type="slidenum">
              <a:rPr lang="en-GB" smtClean="0"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E268EC-E478-4C89-AA8A-3C69AB43CF6F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8958461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E268EC-E478-4C89-AA8A-3C69AB43CF6F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8958461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E268EC-E478-4C89-AA8A-3C69AB43CF6F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8958461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E268EC-E478-4C89-AA8A-3C69AB43CF6F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895846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61872" y="758952"/>
            <a:ext cx="9418320" cy="4041648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7200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61872" y="4800600"/>
            <a:ext cx="9418320" cy="1691640"/>
          </a:xfrm>
        </p:spPr>
        <p:txBody>
          <a:bodyPr>
            <a:normAutofit/>
          </a:bodyPr>
          <a:lstStyle>
            <a:lvl1pPr marL="0" indent="0" algn="l">
              <a:buNone/>
              <a:defRPr sz="2200" baseline="0">
                <a:solidFill>
                  <a:schemeClr val="tx1">
                    <a:lumMod val="75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50000"/>
                  </a:schemeClr>
                </a:solidFill>
              </a:defRPr>
            </a:lvl1pPr>
          </a:lstStyle>
          <a:p>
            <a:fld id="{89E3DB56-DF06-4EED-B513-47E1A932BD4B}" type="datetimeFigureOut">
              <a:rPr lang="en-US" smtClean="0"/>
              <a:pPr/>
              <a:t>3/28/2021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6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65000"/>
                  </a:schemeClr>
                </a:solidFill>
              </a:defRPr>
            </a:lvl1pPr>
          </a:lstStyle>
          <a:p>
            <a:fld id="{B7FFA0F8-DAD7-4CC0-A761-96591A9E6A3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xmlns="" val="361095745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 xmlns="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E3DB56-DF06-4EED-B513-47E1A932BD4B}" type="datetimeFigureOut">
              <a:rPr lang="en-US" smtClean="0"/>
              <a:pPr/>
              <a:t>3/28/2021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FFA0F8-DAD7-4CC0-A761-96591A9E6A3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0125907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48700" y="381000"/>
            <a:ext cx="2476500" cy="589756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62000" y="381000"/>
            <a:ext cx="7734300" cy="5897562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E3DB56-DF06-4EED-B513-47E1A932BD4B}" type="datetimeFigureOut">
              <a:rPr lang="en-US" smtClean="0"/>
              <a:pPr/>
              <a:t>3/28/2021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FFA0F8-DAD7-4CC0-A761-96591A9E6A3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21034863"/>
      </p:ext>
    </p:extLst>
  </p:cSld>
  <p:clrMapOvr>
    <a:masterClrMapping/>
  </p:clrMapOvr>
  <p:extLst>
    <p:ext uri="{DCECCB84-F9BA-43D5-87BE-67443E8EF086}">
      <p15:sldGuideLst xmlns:p15="http://schemas.microsoft.com/office/powerpoint/2012/main" xmlns="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E3DB56-DF06-4EED-B513-47E1A932BD4B}" type="datetimeFigureOut">
              <a:rPr lang="en-US" smtClean="0"/>
              <a:pPr/>
              <a:t>3/28/2021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FFA0F8-DAD7-4CC0-A761-96591A9E6A3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6361024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61872" y="758952"/>
            <a:ext cx="9418320" cy="4041648"/>
          </a:xfrm>
        </p:spPr>
        <p:txBody>
          <a:bodyPr anchor="b">
            <a:normAutofit/>
          </a:bodyPr>
          <a:lstStyle>
            <a:lvl1pPr>
              <a:lnSpc>
                <a:spcPct val="85000"/>
              </a:lnSpc>
              <a:defRPr sz="72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4800600"/>
            <a:ext cx="9418320" cy="1691640"/>
          </a:xfrm>
        </p:spPr>
        <p:txBody>
          <a:bodyPr anchor="t">
            <a:normAutofit/>
          </a:bodyPr>
          <a:lstStyle>
            <a:lvl1pPr marL="0" indent="0">
              <a:buNone/>
              <a:defRPr sz="2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E3DB56-DF06-4EED-B513-47E1A932BD4B}" type="datetimeFigureOut">
              <a:rPr lang="en-US" smtClean="0"/>
              <a:pPr/>
              <a:t>3/28/2021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FFA0F8-DAD7-4CC0-A761-96591A9E6A3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xmlns="" val="4153105427"/>
      </p:ext>
    </p:extLst>
  </p:cSld>
  <p:clrMapOvr>
    <a:masterClrMapping/>
  </p:clrMapOvr>
  <p:extLst>
    <p:ext uri="{DCECCB84-F9BA-43D5-87BE-67443E8EF086}">
      <p15:sldGuideLst xmlns:p15="http://schemas.microsoft.com/office/powerpoint/2012/main" xmlns=""/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61872" y="1828800"/>
            <a:ext cx="4480560" cy="4351337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26480" y="1828800"/>
            <a:ext cx="4480560" cy="4351337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E3DB56-DF06-4EED-B513-47E1A932BD4B}" type="datetimeFigureOut">
              <a:rPr lang="en-US" smtClean="0"/>
              <a:pPr/>
              <a:t>3/28/2021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FFA0F8-DAD7-4CC0-A761-96591A9E6A3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130856938"/>
      </p:ext>
    </p:extLst>
  </p:cSld>
  <p:clrMapOvr>
    <a:masterClrMapping/>
  </p:clrMapOvr>
  <p:extLst>
    <p:ext uri="{DCECCB84-F9BA-43D5-87BE-67443E8EF086}">
      <p15:sldGuideLst xmlns:p15="http://schemas.microsoft.com/office/powerpoint/2012/main" xmlns="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1713655"/>
            <a:ext cx="4480560" cy="7315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61872" y="2507550"/>
            <a:ext cx="448056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26480" y="1713655"/>
            <a:ext cx="4480560" cy="731520"/>
          </a:xfrm>
        </p:spPr>
        <p:txBody>
          <a:bodyPr anchor="b">
            <a:normAutofit/>
          </a:bodyPr>
          <a:lstStyle>
            <a:lvl1pPr marL="0" indent="0">
              <a:lnSpc>
                <a:spcPct val="95000"/>
              </a:lnSpc>
              <a:spcBef>
                <a:spcPts val="0"/>
              </a:spcBef>
              <a:buNone/>
              <a:defRPr lang="en-US" sz="2000" b="0" kern="12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2000"/>
              </a:spcBef>
              <a:buFontTx/>
              <a:buNone/>
            </a:pPr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26480" y="2507550"/>
            <a:ext cx="448056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E3DB56-DF06-4EED-B513-47E1A932BD4B}" type="datetimeFigureOut">
              <a:rPr lang="en-US" smtClean="0"/>
              <a:pPr/>
              <a:t>3/28/2021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FFA0F8-DAD7-4CC0-A761-96591A9E6A3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3920062"/>
      </p:ext>
    </p:extLst>
  </p:cSld>
  <p:clrMapOvr>
    <a:masterClrMapping/>
  </p:clrMapOvr>
  <p:extLst>
    <p:ext uri="{DCECCB84-F9BA-43D5-87BE-67443E8EF086}">
      <p15:sldGuideLst xmlns:p15="http://schemas.microsoft.com/office/powerpoint/2012/main" xmlns="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E3DB56-DF06-4EED-B513-47E1A932BD4B}" type="datetimeFigureOut">
              <a:rPr lang="en-US" smtClean="0"/>
              <a:pPr/>
              <a:t>3/28/2021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FFA0F8-DAD7-4CC0-A761-96591A9E6A3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7580391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E3DB56-DF06-4EED-B513-47E1A932BD4B}" type="datetimeFigureOut">
              <a:rPr lang="en-US" smtClean="0"/>
              <a:pPr/>
              <a:t>3/28/2021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FFA0F8-DAD7-4CC0-A761-96591A9E6A3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0497821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200400" cy="1600197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04267" y="685800"/>
            <a:ext cx="6079066" cy="548640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99734"/>
            <a:ext cx="3200400" cy="3810001"/>
          </a:xfrm>
        </p:spPr>
        <p:txBody>
          <a:bodyPr>
            <a:normAutofit/>
          </a:bodyPr>
          <a:lstStyle>
            <a:lvl1pPr marL="0" indent="0">
              <a:lnSpc>
                <a:spcPct val="114000"/>
              </a:lnSpc>
              <a:spcBef>
                <a:spcPts val="800"/>
              </a:spcBef>
              <a:buNone/>
              <a:defRPr sz="13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E3DB56-DF06-4EED-B513-47E1A932BD4B}" type="datetimeFigureOut">
              <a:rPr lang="en-US" smtClean="0"/>
              <a:pPr/>
              <a:t>3/28/2021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FFA0F8-DAD7-4CC0-A761-96591A9E6A3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263430892"/>
      </p:ext>
    </p:extLst>
  </p:cSld>
  <p:clrMapOvr>
    <a:masterClrMapping/>
  </p:clrMapOvr>
  <p:extLst>
    <p:ext uri="{DCECCB84-F9BA-43D5-87BE-67443E8EF086}">
      <p15:sldGuideLst xmlns:p15="http://schemas.microsoft.com/office/powerpoint/2012/main" xmlns="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5105400"/>
            <a:ext cx="11292840" cy="17526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257800"/>
            <a:ext cx="9982200" cy="914400"/>
          </a:xfrm>
        </p:spPr>
        <p:txBody>
          <a:bodyPr anchor="b">
            <a:normAutofit/>
          </a:bodyPr>
          <a:lstStyle>
            <a:lvl1pPr>
              <a:defRPr sz="2800" b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1292840" cy="5128923"/>
          </a:xfrm>
          <a:solidFill>
            <a:schemeClr val="accent1"/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6108589"/>
            <a:ext cx="9982200" cy="597011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300">
                <a:solidFill>
                  <a:schemeClr val="bg1">
                    <a:lumMod val="8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E3DB56-DF06-4EED-B513-47E1A932BD4B}" type="datetimeFigureOut">
              <a:rPr lang="en-US" smtClean="0"/>
              <a:pPr/>
              <a:t>3/28/2021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FFA0F8-DAD7-4CC0-A761-96591A9E6A3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0685071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1292840" y="0"/>
            <a:ext cx="914400" cy="6858000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61872" y="365760"/>
            <a:ext cx="9692640" cy="132556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1828800"/>
            <a:ext cx="859536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10797542" y="998537"/>
            <a:ext cx="1904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 b="0">
                <a:solidFill>
                  <a:schemeClr val="tx2">
                    <a:lumMod val="20000"/>
                    <a:lumOff val="80000"/>
                  </a:schemeClr>
                </a:solidFill>
              </a:defRPr>
            </a:lvl1pPr>
          </a:lstStyle>
          <a:p>
            <a:fld id="{89E3DB56-DF06-4EED-B513-47E1A932BD4B}" type="datetimeFigureOut">
              <a:rPr lang="en-US" smtClean="0"/>
              <a:pPr/>
              <a:t>3/28/2021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9959341" y="4046537"/>
            <a:ext cx="358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2">
                    <a:lumMod val="20000"/>
                    <a:lumOff val="8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292840" y="6172200"/>
            <a:ext cx="914400" cy="593725"/>
          </a:xfrm>
          <a:prstGeom prst="rect">
            <a:avLst/>
          </a:prstGeom>
        </p:spPr>
        <p:txBody>
          <a:bodyPr vert="horz" lIns="45720" tIns="45720" rIns="45720" bIns="45720" rtlCol="0" anchor="ctr">
            <a:normAutofit/>
          </a:bodyPr>
          <a:lstStyle>
            <a:lvl1pPr algn="ctr">
              <a:defRPr sz="360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fld id="{B7FFA0F8-DAD7-4CC0-A761-96591A9E6A3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5201112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33" r:id="rId1"/>
    <p:sldLayoutId id="2147484334" r:id="rId2"/>
    <p:sldLayoutId id="2147484335" r:id="rId3"/>
    <p:sldLayoutId id="2147484336" r:id="rId4"/>
    <p:sldLayoutId id="2147484337" r:id="rId5"/>
    <p:sldLayoutId id="2147484338" r:id="rId6"/>
    <p:sldLayoutId id="2147484339" r:id="rId7"/>
    <p:sldLayoutId id="2147484340" r:id="rId8"/>
    <p:sldLayoutId id="2147484341" r:id="rId9"/>
    <p:sldLayoutId id="2147484342" r:id="rId10"/>
    <p:sldLayoutId id="214748434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 spc="-5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5000"/>
        </a:lnSpc>
        <a:spcBef>
          <a:spcPts val="1400"/>
        </a:spcBef>
        <a:spcAft>
          <a:spcPts val="200"/>
        </a:spcAft>
        <a:buClr>
          <a:schemeClr val="accent1"/>
        </a:buClr>
        <a:buSzPct val="80000"/>
        <a:buFont typeface="Arial" pitchFamily="34" charset="0"/>
        <a:buChar char="•"/>
        <a:defRPr sz="1800" kern="1200" spc="1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 xmlns="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7EC410A-8B88-4DD5-847E-35BC85CF84F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61871" y="758952"/>
            <a:ext cx="9851605" cy="5205750"/>
          </a:xfrm>
        </p:spPr>
        <p:txBody>
          <a:bodyPr>
            <a:normAutofit/>
          </a:bodyPr>
          <a:lstStyle/>
          <a:p>
            <a:pPr algn="ctr"/>
            <a:r>
              <a:rPr lang="sr-Latn-RS" dirty="0" smtClean="0"/>
              <a:t>Održavanje električnih instalacija i osvjetljenja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32654643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0729321-09A3-44DC-8FED-D3F7E1056E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0505" y="0"/>
            <a:ext cx="10434007" cy="1055077"/>
          </a:xfrm>
        </p:spPr>
        <p:txBody>
          <a:bodyPr>
            <a:normAutofit fontScale="90000"/>
          </a:bodyPr>
          <a:lstStyle/>
          <a:p>
            <a:pPr algn="ctr"/>
            <a:r>
              <a:rPr lang="sr-Latn-RS" sz="3600" b="1" dirty="0"/>
              <a:t>Zaštita upotrebom uređaja klase II ili odgovarajućom izolacijom</a:t>
            </a:r>
            <a:endParaRPr lang="en-US" sz="36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D1940A30-8850-4B2D-B943-F89D62DE661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67286" y="1125415"/>
            <a:ext cx="10775852" cy="5444197"/>
          </a:xfrm>
        </p:spPr>
        <p:txBody>
          <a:bodyPr>
            <a:normAutofit fontScale="92500" lnSpcReduction="20000"/>
          </a:bodyPr>
          <a:lstStyle/>
          <a:p>
            <a:r>
              <a:rPr lang="sr-Latn-RS" sz="2600" b="1" dirty="0" smtClean="0"/>
              <a:t>Električni </a:t>
            </a:r>
            <a:r>
              <a:rPr lang="sr-Latn-RS" sz="2600" b="1" dirty="0"/>
              <a:t>uređaji klase II </a:t>
            </a:r>
            <a:r>
              <a:rPr lang="sr-Latn-RS" sz="2600" dirty="0"/>
              <a:t>imaju zaštitu od električnog udara koja je izvedena sa osnovnom izolacijom, kao i dodatnim zaštitnim mjerama dvostrukom ili pojačanom </a:t>
            </a:r>
            <a:r>
              <a:rPr lang="sr-Latn-RS" sz="2600" dirty="0" smtClean="0"/>
              <a:t>izolacijom.</a:t>
            </a:r>
          </a:p>
          <a:p>
            <a:r>
              <a:rPr lang="sr-Latn-RS" sz="2800" b="1" u="sng" dirty="0" smtClean="0">
                <a:solidFill>
                  <a:srgbClr val="FF0000"/>
                </a:solidFill>
              </a:rPr>
              <a:t>Električna zaštita kod uređaja klase II mora da ispunjava sledeće zahtjeve:</a:t>
            </a:r>
          </a:p>
          <a:p>
            <a:pPr marL="342900" indent="-342900">
              <a:buAutoNum type="arabicPeriod"/>
            </a:pPr>
            <a:r>
              <a:rPr lang="sr-Latn-RS" sz="2800" dirty="0" smtClean="0"/>
              <a:t>svi provodni djelovi su odvojeni od djelova pod naponom ne samo osnovnom izolacijom, već i izolacionim kućištima</a:t>
            </a:r>
          </a:p>
          <a:p>
            <a:pPr marL="342900" indent="-342900">
              <a:buAutoNum type="arabicPeriod"/>
            </a:pPr>
            <a:r>
              <a:rPr lang="sr-Latn-RS" sz="2800" dirty="0" smtClean="0"/>
              <a:t>kućišta moraju biti izrađena od izolacionog materijala</a:t>
            </a:r>
          </a:p>
          <a:p>
            <a:pPr marL="342900" indent="-342900">
              <a:buAutoNum type="arabicPeriod"/>
            </a:pPr>
            <a:r>
              <a:rPr lang="sr-Latn-RS" sz="2800" dirty="0" smtClean="0"/>
              <a:t>izolaciono kućište mora izdržati sva mehanička, električna i termička naprezanja</a:t>
            </a:r>
          </a:p>
          <a:p>
            <a:pPr marL="342900" indent="-342900">
              <a:buAutoNum type="arabicPeriod"/>
            </a:pPr>
            <a:r>
              <a:rPr lang="sr-Latn-RS" sz="2800" dirty="0" smtClean="0"/>
              <a:t>kada kućišta imaju vratanca ili poklopce, onda provodni djelovi moraju biti zaklonjeni izolacionim pregradama (stepen zaštite najmanje IP 2X)</a:t>
            </a:r>
          </a:p>
          <a:p>
            <a:pPr marL="342900" indent="-342900">
              <a:buAutoNum type="arabicPeriod"/>
            </a:pPr>
            <a:r>
              <a:rPr lang="sr-Latn-RS" sz="2800" dirty="0" smtClean="0"/>
              <a:t>nemaju zaštitni provodnik</a:t>
            </a:r>
            <a:endParaRPr lang="en-US" sz="2800" dirty="0" smtClean="0"/>
          </a:p>
          <a:p>
            <a:endParaRPr lang="sr-Latn-RS" sz="2600" dirty="0" smtClean="0"/>
          </a:p>
          <a:p>
            <a:endParaRPr lang="sr-Latn-RS" sz="2600" dirty="0" smtClean="0"/>
          </a:p>
          <a:p>
            <a:endParaRPr lang="sr-Latn-RS" sz="2600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6045828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61871" y="758952"/>
            <a:ext cx="10118892" cy="3123731"/>
          </a:xfrm>
        </p:spPr>
        <p:txBody>
          <a:bodyPr/>
          <a:lstStyle/>
          <a:p>
            <a:pPr algn="ctr"/>
            <a:r>
              <a:rPr lang="sr-Latn-CS" i="1" dirty="0" smtClean="0">
                <a:solidFill>
                  <a:srgbClr val="00B050"/>
                </a:solidFill>
              </a:rPr>
              <a:t>Električne svjetiljke</a:t>
            </a:r>
            <a:endParaRPr lang="en-GB" i="1" dirty="0">
              <a:solidFill>
                <a:srgbClr val="00B050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E0E5441D-0508-4DF0-AA3D-CD15387708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9828" y="773724"/>
            <a:ext cx="10691446" cy="5809956"/>
          </a:xfrm>
        </p:spPr>
        <p:txBody>
          <a:bodyPr>
            <a:noAutofit/>
          </a:bodyPr>
          <a:lstStyle/>
          <a:p>
            <a:pPr algn="just"/>
            <a:r>
              <a:rPr lang="en-GB" sz="3200" b="1" dirty="0" err="1" smtClean="0"/>
              <a:t>Osnovni</a:t>
            </a:r>
            <a:r>
              <a:rPr lang="en-GB" sz="3200" b="1" dirty="0" smtClean="0"/>
              <a:t> </a:t>
            </a:r>
            <a:r>
              <a:rPr lang="en-GB" sz="3200" b="1" dirty="0" err="1" smtClean="0"/>
              <a:t>zadatak</a:t>
            </a:r>
            <a:r>
              <a:rPr lang="en-GB" sz="3200" b="1" dirty="0" smtClean="0"/>
              <a:t> </a:t>
            </a:r>
            <a:r>
              <a:rPr lang="en-GB" sz="3200" b="1" dirty="0" err="1" smtClean="0"/>
              <a:t>svjetiljki</a:t>
            </a:r>
            <a:r>
              <a:rPr lang="en-GB" sz="3200" b="1" dirty="0" smtClean="0"/>
              <a:t> je </a:t>
            </a:r>
            <a:r>
              <a:rPr lang="en-GB" sz="3200" b="1" dirty="0" err="1" smtClean="0"/>
              <a:t>nošenje</a:t>
            </a:r>
            <a:r>
              <a:rPr lang="en-GB" sz="3200" b="1" dirty="0" smtClean="0"/>
              <a:t> </a:t>
            </a:r>
            <a:r>
              <a:rPr lang="en-GB" sz="3200" b="1" dirty="0" err="1" smtClean="0"/>
              <a:t>i</a:t>
            </a:r>
            <a:r>
              <a:rPr lang="en-GB" sz="3200" b="1" dirty="0" smtClean="0"/>
              <a:t> </a:t>
            </a:r>
            <a:r>
              <a:rPr lang="en-GB" sz="3200" b="1" dirty="0" err="1" smtClean="0"/>
              <a:t>napajanje</a:t>
            </a:r>
            <a:r>
              <a:rPr lang="en-GB" sz="3200" b="1" dirty="0" smtClean="0"/>
              <a:t> </a:t>
            </a:r>
            <a:r>
              <a:rPr lang="en-GB" sz="3200" b="1" dirty="0" err="1" smtClean="0"/>
              <a:t>izvora</a:t>
            </a:r>
            <a:r>
              <a:rPr lang="en-GB" sz="3200" b="1" dirty="0" smtClean="0"/>
              <a:t> </a:t>
            </a:r>
            <a:r>
              <a:rPr lang="en-GB" sz="3200" b="1" dirty="0" err="1" smtClean="0"/>
              <a:t>svjetlosti</a:t>
            </a:r>
            <a:r>
              <a:rPr lang="en-GB" sz="3200" b="1" dirty="0" smtClean="0"/>
              <a:t>. </a:t>
            </a:r>
            <a:endParaRPr lang="sr-Latn-CS" sz="3200" b="1" dirty="0" smtClean="0"/>
          </a:p>
          <a:p>
            <a:pPr algn="just"/>
            <a:endParaRPr lang="sr-Latn-CS" sz="3200" b="1" dirty="0" smtClean="0"/>
          </a:p>
          <a:p>
            <a:pPr algn="just"/>
            <a:r>
              <a:rPr lang="en-GB" sz="3200" dirty="0" err="1" smtClean="0"/>
              <a:t>Osim</a:t>
            </a:r>
            <a:r>
              <a:rPr lang="en-GB" sz="3200" dirty="0" smtClean="0"/>
              <a:t> </a:t>
            </a:r>
            <a:r>
              <a:rPr lang="en-GB" sz="3200" dirty="0" smtClean="0"/>
              <a:t>toga, </a:t>
            </a:r>
            <a:r>
              <a:rPr lang="en-GB" sz="3200" dirty="0" err="1" smtClean="0"/>
              <a:t>zadatak</a:t>
            </a:r>
            <a:r>
              <a:rPr lang="en-GB" sz="3200" dirty="0" smtClean="0"/>
              <a:t> </a:t>
            </a:r>
            <a:r>
              <a:rPr lang="en-GB" sz="3200" dirty="0" err="1" smtClean="0"/>
              <a:t>svjetiljki</a:t>
            </a:r>
            <a:r>
              <a:rPr lang="en-GB" sz="3200" dirty="0" smtClean="0"/>
              <a:t> je </a:t>
            </a:r>
            <a:r>
              <a:rPr lang="en-GB" sz="3200" dirty="0" err="1" smtClean="0"/>
              <a:t>da</a:t>
            </a:r>
            <a:r>
              <a:rPr lang="en-GB" sz="3200" dirty="0" smtClean="0"/>
              <a:t> </a:t>
            </a:r>
            <a:r>
              <a:rPr lang="en-GB" sz="3200" dirty="0" err="1" smtClean="0"/>
              <a:t>izmijene</a:t>
            </a:r>
            <a:r>
              <a:rPr lang="en-GB" sz="3200" dirty="0" smtClean="0"/>
              <a:t> </a:t>
            </a:r>
            <a:r>
              <a:rPr lang="en-GB" sz="3200" dirty="0" err="1" smtClean="0"/>
              <a:t>raspodjelu</a:t>
            </a:r>
            <a:r>
              <a:rPr lang="en-GB" sz="3200" dirty="0" smtClean="0"/>
              <a:t> </a:t>
            </a:r>
            <a:r>
              <a:rPr lang="en-GB" sz="3200" dirty="0" err="1" smtClean="0"/>
              <a:t>svjetlosne</a:t>
            </a:r>
            <a:r>
              <a:rPr lang="en-GB" sz="3200" dirty="0" smtClean="0"/>
              <a:t> </a:t>
            </a:r>
            <a:r>
              <a:rPr lang="en-GB" sz="3200" dirty="0" err="1" smtClean="0"/>
              <a:t>jačine</a:t>
            </a:r>
            <a:r>
              <a:rPr lang="en-GB" sz="3200" dirty="0" smtClean="0"/>
              <a:t> </a:t>
            </a:r>
            <a:r>
              <a:rPr lang="en-GB" sz="3200" dirty="0" err="1" smtClean="0"/>
              <a:t>sijalica</a:t>
            </a:r>
            <a:r>
              <a:rPr lang="en-GB" sz="3200" dirty="0" smtClean="0"/>
              <a:t> </a:t>
            </a:r>
            <a:r>
              <a:rPr lang="en-GB" sz="3200" dirty="0" err="1" smtClean="0"/>
              <a:t>kako</a:t>
            </a:r>
            <a:r>
              <a:rPr lang="en-GB" sz="3200" dirty="0" smtClean="0"/>
              <a:t> bi </a:t>
            </a:r>
            <a:r>
              <a:rPr lang="en-GB" sz="3200" dirty="0" err="1" smtClean="0"/>
              <a:t>bolje</a:t>
            </a:r>
            <a:r>
              <a:rPr lang="en-GB" sz="3200" dirty="0" smtClean="0"/>
              <a:t> </a:t>
            </a:r>
            <a:r>
              <a:rPr lang="en-GB" sz="3200" dirty="0" err="1" smtClean="0"/>
              <a:t>odgovarale</a:t>
            </a:r>
            <a:r>
              <a:rPr lang="en-GB" sz="3200" dirty="0" smtClean="0"/>
              <a:t> </a:t>
            </a:r>
            <a:r>
              <a:rPr lang="en-GB" sz="3200" dirty="0" err="1" smtClean="0"/>
              <a:t>potrebama</a:t>
            </a:r>
            <a:r>
              <a:rPr lang="en-GB" sz="3200" dirty="0" smtClean="0"/>
              <a:t> </a:t>
            </a:r>
            <a:r>
              <a:rPr lang="en-GB" sz="3200" dirty="0" err="1" smtClean="0"/>
              <a:t>osvjetljenja</a:t>
            </a:r>
            <a:r>
              <a:rPr lang="en-GB" sz="3200" dirty="0" smtClean="0"/>
              <a:t>, </a:t>
            </a:r>
            <a:r>
              <a:rPr lang="en-GB" sz="3200" dirty="0" err="1" smtClean="0"/>
              <a:t>kao</a:t>
            </a:r>
            <a:r>
              <a:rPr lang="en-GB" sz="3200" dirty="0" smtClean="0"/>
              <a:t> </a:t>
            </a:r>
            <a:r>
              <a:rPr lang="en-GB" sz="3200" dirty="0" err="1" smtClean="0"/>
              <a:t>i</a:t>
            </a:r>
            <a:r>
              <a:rPr lang="en-GB" sz="3200" dirty="0" smtClean="0"/>
              <a:t> </a:t>
            </a:r>
            <a:r>
              <a:rPr lang="en-GB" sz="3200" dirty="0" err="1" smtClean="0"/>
              <a:t>da</a:t>
            </a:r>
            <a:r>
              <a:rPr lang="en-GB" sz="3200" dirty="0" smtClean="0"/>
              <a:t> </a:t>
            </a:r>
            <a:r>
              <a:rPr lang="en-GB" sz="3200" dirty="0" err="1" smtClean="0"/>
              <a:t>zaklone</a:t>
            </a:r>
            <a:r>
              <a:rPr lang="en-GB" sz="3200" dirty="0" smtClean="0"/>
              <a:t> </a:t>
            </a:r>
            <a:r>
              <a:rPr lang="en-GB" sz="3200" dirty="0" err="1" smtClean="0"/>
              <a:t>sijalice</a:t>
            </a:r>
            <a:r>
              <a:rPr lang="en-GB" sz="3200" dirty="0" smtClean="0"/>
              <a:t> </a:t>
            </a:r>
            <a:r>
              <a:rPr lang="en-GB" sz="3200" dirty="0" err="1" smtClean="0"/>
              <a:t>od</a:t>
            </a:r>
            <a:r>
              <a:rPr lang="en-GB" sz="3200" dirty="0" smtClean="0"/>
              <a:t> </a:t>
            </a:r>
            <a:r>
              <a:rPr lang="en-GB" sz="3200" dirty="0" err="1" smtClean="0"/>
              <a:t>neposrednog</a:t>
            </a:r>
            <a:r>
              <a:rPr lang="en-GB" sz="3200" dirty="0" smtClean="0"/>
              <a:t> </a:t>
            </a:r>
            <a:r>
              <a:rPr lang="en-GB" sz="3200" dirty="0" err="1" smtClean="0"/>
              <a:t>pogleda</a:t>
            </a:r>
            <a:r>
              <a:rPr lang="en-GB" sz="3200" dirty="0" smtClean="0"/>
              <a:t> </a:t>
            </a:r>
            <a:r>
              <a:rPr lang="en-GB" sz="3200" dirty="0" err="1" smtClean="0"/>
              <a:t>i</a:t>
            </a:r>
            <a:r>
              <a:rPr lang="en-GB" sz="3200" dirty="0" smtClean="0"/>
              <a:t> time </a:t>
            </a:r>
            <a:r>
              <a:rPr lang="en-GB" sz="3200" dirty="0" err="1" smtClean="0"/>
              <a:t>umanje</a:t>
            </a:r>
            <a:r>
              <a:rPr lang="en-GB" sz="3200" dirty="0" smtClean="0"/>
              <a:t> </a:t>
            </a:r>
            <a:r>
              <a:rPr lang="en-GB" sz="3200" dirty="0" err="1" smtClean="0"/>
              <a:t>zasjenjivanje</a:t>
            </a:r>
            <a:r>
              <a:rPr lang="en-GB" sz="3200" dirty="0" smtClean="0"/>
              <a:t> </a:t>
            </a:r>
            <a:r>
              <a:rPr lang="en-GB" sz="3200" dirty="0" err="1" smtClean="0"/>
              <a:t>i</a:t>
            </a:r>
            <a:r>
              <a:rPr lang="en-GB" sz="3200" dirty="0" smtClean="0"/>
              <a:t> </a:t>
            </a:r>
            <a:r>
              <a:rPr lang="en-GB" sz="3200" dirty="0" err="1" smtClean="0"/>
              <a:t>sjajnost</a:t>
            </a:r>
            <a:r>
              <a:rPr lang="en-GB" sz="3200" dirty="0" smtClean="0"/>
              <a:t>. </a:t>
            </a:r>
            <a:endParaRPr lang="sr-Latn-CS" sz="3200" dirty="0" smtClean="0"/>
          </a:p>
          <a:p>
            <a:pPr algn="just"/>
            <a:endParaRPr lang="sr-Latn-CS" sz="3200" dirty="0" smtClean="0"/>
          </a:p>
          <a:p>
            <a:pPr algn="just"/>
            <a:r>
              <a:rPr lang="en-GB" sz="3200" dirty="0" smtClean="0"/>
              <a:t>Pored </a:t>
            </a:r>
            <a:r>
              <a:rPr lang="en-GB" sz="3200" dirty="0" err="1" smtClean="0"/>
              <a:t>ovih</a:t>
            </a:r>
            <a:r>
              <a:rPr lang="en-GB" sz="3200" dirty="0" smtClean="0"/>
              <a:t> </a:t>
            </a:r>
            <a:r>
              <a:rPr lang="en-GB" sz="3200" dirty="0" err="1" smtClean="0"/>
              <a:t>zadataka</a:t>
            </a:r>
            <a:r>
              <a:rPr lang="en-GB" sz="3200" dirty="0" smtClean="0"/>
              <a:t>, </a:t>
            </a:r>
            <a:r>
              <a:rPr lang="en-GB" sz="3200" dirty="0" err="1" smtClean="0"/>
              <a:t>svjetiljke</a:t>
            </a:r>
            <a:r>
              <a:rPr lang="en-GB" sz="3200" dirty="0" smtClean="0"/>
              <a:t> </a:t>
            </a:r>
            <a:r>
              <a:rPr lang="en-GB" sz="3200" dirty="0" err="1" smtClean="0"/>
              <a:t>imaju</a:t>
            </a:r>
            <a:r>
              <a:rPr lang="en-GB" sz="3200" dirty="0" smtClean="0"/>
              <a:t> </a:t>
            </a:r>
            <a:r>
              <a:rPr lang="en-GB" sz="3200" dirty="0" err="1" smtClean="0"/>
              <a:t>i</a:t>
            </a:r>
            <a:r>
              <a:rPr lang="en-GB" sz="3200" dirty="0" smtClean="0"/>
              <a:t> </a:t>
            </a:r>
            <a:r>
              <a:rPr lang="en-GB" sz="3200" dirty="0" err="1" smtClean="0"/>
              <a:t>estetsku</a:t>
            </a:r>
            <a:r>
              <a:rPr lang="en-GB" sz="3200" dirty="0" smtClean="0"/>
              <a:t> </a:t>
            </a:r>
            <a:r>
              <a:rPr lang="en-GB" sz="3200" dirty="0" err="1" smtClean="0"/>
              <a:t>ulogu</a:t>
            </a:r>
            <a:r>
              <a:rPr lang="en-GB" sz="3200" dirty="0" smtClean="0"/>
              <a:t>.</a:t>
            </a:r>
            <a:endParaRPr lang="en-US" sz="3200" b="1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xmlns="" id="{A4CEB342-1B54-4C41-8337-E73C88A108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3895" y="0"/>
            <a:ext cx="10560617" cy="773723"/>
          </a:xfrm>
        </p:spPr>
        <p:txBody>
          <a:bodyPr/>
          <a:lstStyle/>
          <a:p>
            <a:pPr algn="ctr"/>
            <a:r>
              <a:rPr lang="sr-Latn-CS" dirty="0" smtClean="0">
                <a:solidFill>
                  <a:srgbClr val="FF0000"/>
                </a:solidFill>
              </a:rPr>
              <a:t>Uloga svjetiljki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30439435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E0E5441D-0508-4DF0-AA3D-CD15387708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9828" y="773724"/>
            <a:ext cx="10578903" cy="5809956"/>
          </a:xfrm>
        </p:spPr>
        <p:txBody>
          <a:bodyPr>
            <a:normAutofit/>
          </a:bodyPr>
          <a:lstStyle/>
          <a:p>
            <a:pPr algn="just">
              <a:buNone/>
            </a:pPr>
            <a:endParaRPr lang="sr-Latn-CS" sz="3200" dirty="0" smtClean="0"/>
          </a:p>
          <a:p>
            <a:pPr algn="just"/>
            <a:r>
              <a:rPr lang="en-GB" sz="3200" b="1" dirty="0" err="1" smtClean="0"/>
              <a:t>Sijalična</a:t>
            </a:r>
            <a:r>
              <a:rPr lang="en-GB" sz="3200" b="1" dirty="0" smtClean="0"/>
              <a:t> </a:t>
            </a:r>
            <a:r>
              <a:rPr lang="en-GB" sz="3200" b="1" dirty="0" err="1" smtClean="0"/>
              <a:t>grla</a:t>
            </a:r>
            <a:r>
              <a:rPr lang="en-GB" sz="3200" b="1" dirty="0" smtClean="0"/>
              <a:t> </a:t>
            </a:r>
            <a:r>
              <a:rPr lang="en-GB" sz="3200" dirty="0" err="1" smtClean="0"/>
              <a:t>koja</a:t>
            </a:r>
            <a:r>
              <a:rPr lang="en-GB" sz="3200" dirty="0" smtClean="0"/>
              <a:t> se </a:t>
            </a:r>
            <a:r>
              <a:rPr lang="en-GB" sz="3200" dirty="0" err="1" smtClean="0"/>
              <a:t>nalaze</a:t>
            </a:r>
            <a:r>
              <a:rPr lang="en-GB" sz="3200" dirty="0" smtClean="0"/>
              <a:t> u </a:t>
            </a:r>
            <a:r>
              <a:rPr lang="en-GB" sz="3200" dirty="0" err="1" smtClean="0"/>
              <a:t>svjetiljkama</a:t>
            </a:r>
            <a:r>
              <a:rPr lang="en-GB" sz="3200" dirty="0" smtClean="0"/>
              <a:t> </a:t>
            </a:r>
            <a:r>
              <a:rPr lang="en-GB" sz="3200" dirty="0" err="1" smtClean="0"/>
              <a:t>omogućavaju</a:t>
            </a:r>
            <a:r>
              <a:rPr lang="en-GB" sz="3200" dirty="0" smtClean="0"/>
              <a:t> </a:t>
            </a:r>
            <a:r>
              <a:rPr lang="en-GB" sz="3200" dirty="0" err="1" smtClean="0"/>
              <a:t>vezu</a:t>
            </a:r>
            <a:r>
              <a:rPr lang="en-GB" sz="3200" dirty="0" smtClean="0"/>
              <a:t> </a:t>
            </a:r>
            <a:r>
              <a:rPr lang="en-GB" sz="3200" dirty="0" err="1" smtClean="0"/>
              <a:t>sijalice</a:t>
            </a:r>
            <a:r>
              <a:rPr lang="en-GB" sz="3200" dirty="0" smtClean="0"/>
              <a:t> </a:t>
            </a:r>
            <a:r>
              <a:rPr lang="en-GB" sz="3200" dirty="0" err="1" smtClean="0"/>
              <a:t>sa</a:t>
            </a:r>
            <a:r>
              <a:rPr lang="en-GB" sz="3200" dirty="0" smtClean="0"/>
              <a:t> </a:t>
            </a:r>
            <a:r>
              <a:rPr lang="en-GB" sz="3200" dirty="0" err="1" smtClean="0"/>
              <a:t>električnom</a:t>
            </a:r>
            <a:r>
              <a:rPr lang="en-GB" sz="3200" dirty="0" smtClean="0"/>
              <a:t> </a:t>
            </a:r>
            <a:r>
              <a:rPr lang="en-GB" sz="3200" dirty="0" err="1" smtClean="0"/>
              <a:t>instalacijom</a:t>
            </a:r>
            <a:r>
              <a:rPr lang="en-GB" sz="3200" dirty="0" smtClean="0"/>
              <a:t>.</a:t>
            </a:r>
            <a:endParaRPr lang="sr-Latn-CS" sz="3200" dirty="0" smtClean="0"/>
          </a:p>
          <a:p>
            <a:pPr algn="just"/>
            <a:endParaRPr lang="sr-Latn-CS" sz="3200" dirty="0" smtClean="0"/>
          </a:p>
          <a:p>
            <a:pPr algn="just"/>
            <a:r>
              <a:rPr lang="en-GB" sz="3200" b="1" dirty="0" err="1" smtClean="0"/>
              <a:t>Svjetiljka</a:t>
            </a:r>
            <a:r>
              <a:rPr lang="en-GB" sz="3200" b="1" dirty="0" smtClean="0"/>
              <a:t> </a:t>
            </a:r>
            <a:r>
              <a:rPr lang="en-GB" sz="3200" b="1" dirty="0" err="1" smtClean="0"/>
              <a:t>može</a:t>
            </a:r>
            <a:r>
              <a:rPr lang="en-GB" sz="3200" b="1" dirty="0" smtClean="0"/>
              <a:t> </a:t>
            </a:r>
            <a:r>
              <a:rPr lang="en-GB" sz="3200" b="1" dirty="0" err="1" smtClean="0"/>
              <a:t>biti</a:t>
            </a:r>
            <a:r>
              <a:rPr lang="en-GB" sz="3200" b="1" dirty="0" smtClean="0"/>
              <a:t> </a:t>
            </a:r>
            <a:r>
              <a:rPr lang="en-GB" sz="3200" b="1" dirty="0" err="1" smtClean="0"/>
              <a:t>sastavljena</a:t>
            </a:r>
            <a:r>
              <a:rPr lang="en-GB" sz="3200" b="1" dirty="0" smtClean="0"/>
              <a:t> </a:t>
            </a:r>
            <a:r>
              <a:rPr lang="en-GB" sz="3200" b="1" dirty="0" err="1" smtClean="0"/>
              <a:t>od</a:t>
            </a:r>
            <a:r>
              <a:rPr lang="en-GB" sz="3200" b="1" dirty="0" smtClean="0"/>
              <a:t> </a:t>
            </a:r>
            <a:r>
              <a:rPr lang="en-GB" sz="3200" b="1" dirty="0" err="1" smtClean="0"/>
              <a:t>više</a:t>
            </a:r>
            <a:r>
              <a:rPr lang="en-GB" sz="3200" b="1" dirty="0" smtClean="0"/>
              <a:t> </a:t>
            </a:r>
            <a:r>
              <a:rPr lang="en-GB" sz="3200" b="1" dirty="0" err="1" smtClean="0"/>
              <a:t>svjetlosnih</a:t>
            </a:r>
            <a:r>
              <a:rPr lang="en-GB" sz="3200" b="1" dirty="0" smtClean="0"/>
              <a:t> </a:t>
            </a:r>
            <a:r>
              <a:rPr lang="en-GB" sz="3200" b="1" dirty="0" err="1" smtClean="0"/>
              <a:t>izvora</a:t>
            </a:r>
            <a:r>
              <a:rPr lang="en-GB" sz="3200" dirty="0" smtClean="0"/>
              <a:t>.</a:t>
            </a:r>
            <a:endParaRPr lang="en-US" sz="3200" b="1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xmlns="" id="{A4CEB342-1B54-4C41-8337-E73C88A108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3895" y="0"/>
            <a:ext cx="10560617" cy="773723"/>
          </a:xfrm>
        </p:spPr>
        <p:txBody>
          <a:bodyPr/>
          <a:lstStyle/>
          <a:p>
            <a:pPr algn="ctr"/>
            <a:r>
              <a:rPr lang="sr-Latn-CS" dirty="0" smtClean="0">
                <a:solidFill>
                  <a:srgbClr val="FF0000"/>
                </a:solidFill>
              </a:rPr>
              <a:t>Električne svjetiljke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30439435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E0E5441D-0508-4DF0-AA3D-CD15387708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9828" y="984738"/>
            <a:ext cx="10578903" cy="5598941"/>
          </a:xfrm>
        </p:spPr>
        <p:txBody>
          <a:bodyPr>
            <a:normAutofit/>
          </a:bodyPr>
          <a:lstStyle/>
          <a:p>
            <a:pPr algn="just"/>
            <a:r>
              <a:rPr lang="en-GB" sz="2800" dirty="0" err="1" smtClean="0"/>
              <a:t>Savremeni</a:t>
            </a:r>
            <a:r>
              <a:rPr lang="en-GB" sz="2800" dirty="0" smtClean="0"/>
              <a:t> </a:t>
            </a:r>
            <a:r>
              <a:rPr lang="en-GB" sz="2800" dirty="0" err="1" smtClean="0"/>
              <a:t>svjetlosni</a:t>
            </a:r>
            <a:r>
              <a:rPr lang="en-GB" sz="2800" dirty="0" smtClean="0"/>
              <a:t> </a:t>
            </a:r>
            <a:r>
              <a:rPr lang="en-GB" sz="2800" dirty="0" err="1" smtClean="0"/>
              <a:t>izvori</a:t>
            </a:r>
            <a:r>
              <a:rPr lang="en-GB" sz="2800" dirty="0" smtClean="0"/>
              <a:t> </a:t>
            </a:r>
            <a:r>
              <a:rPr lang="en-GB" sz="2800" dirty="0" err="1" smtClean="0"/>
              <a:t>rad</a:t>
            </a:r>
            <a:r>
              <a:rPr lang="en-GB" sz="2800" dirty="0" smtClean="0"/>
              <a:t> </a:t>
            </a:r>
            <a:r>
              <a:rPr lang="en-GB" sz="2800" dirty="0" err="1" smtClean="0"/>
              <a:t>zasnivaju</a:t>
            </a:r>
            <a:r>
              <a:rPr lang="en-GB" sz="2800" dirty="0" smtClean="0"/>
              <a:t> </a:t>
            </a:r>
            <a:r>
              <a:rPr lang="en-GB" sz="2800" dirty="0" err="1" smtClean="0"/>
              <a:t>na</a:t>
            </a:r>
            <a:r>
              <a:rPr lang="en-GB" sz="2800" dirty="0" smtClean="0"/>
              <a:t> </a:t>
            </a:r>
            <a:r>
              <a:rPr lang="en-GB" sz="2800" dirty="0" err="1" smtClean="0"/>
              <a:t>principu</a:t>
            </a:r>
            <a:r>
              <a:rPr lang="en-GB" sz="2800" dirty="0" smtClean="0"/>
              <a:t> </a:t>
            </a:r>
            <a:r>
              <a:rPr lang="en-GB" sz="2800" b="1" dirty="0" err="1" smtClean="0"/>
              <a:t>fluorescencije</a:t>
            </a:r>
            <a:r>
              <a:rPr lang="sr-Latn-CS" sz="2800" b="1" dirty="0" smtClean="0"/>
              <a:t>. </a:t>
            </a:r>
          </a:p>
          <a:p>
            <a:pPr algn="just"/>
            <a:r>
              <a:rPr lang="en-GB" sz="2800" dirty="0" err="1" smtClean="0"/>
              <a:t>Materija</a:t>
            </a:r>
            <a:r>
              <a:rPr lang="en-GB" sz="2800" dirty="0" smtClean="0"/>
              <a:t> </a:t>
            </a:r>
            <a:r>
              <a:rPr lang="en-GB" sz="2800" dirty="0" err="1" smtClean="0"/>
              <a:t>koja</a:t>
            </a:r>
            <a:r>
              <a:rPr lang="en-GB" sz="2800" dirty="0" smtClean="0"/>
              <a:t> </a:t>
            </a:r>
            <a:r>
              <a:rPr lang="en-GB" sz="2800" dirty="0" err="1" smtClean="0"/>
              <a:t>fluorescentira</a:t>
            </a:r>
            <a:r>
              <a:rPr lang="en-GB" sz="2800" dirty="0" smtClean="0"/>
              <a:t> </a:t>
            </a:r>
            <a:r>
              <a:rPr lang="en-GB" sz="2800" dirty="0" err="1" smtClean="0"/>
              <a:t>naziva</a:t>
            </a:r>
            <a:r>
              <a:rPr lang="en-GB" sz="2800" dirty="0" smtClean="0"/>
              <a:t> se </a:t>
            </a:r>
            <a:r>
              <a:rPr lang="en-GB" sz="2800" b="1" dirty="0" err="1" smtClean="0"/>
              <a:t>luminator</a:t>
            </a:r>
            <a:r>
              <a:rPr lang="sr-Latn-CS" sz="2800" b="1" dirty="0" smtClean="0"/>
              <a:t>.</a:t>
            </a:r>
          </a:p>
          <a:p>
            <a:pPr algn="just"/>
            <a:r>
              <a:rPr lang="en-GB" sz="2800" b="1" dirty="0" err="1" smtClean="0"/>
              <a:t>Fluorescentne</a:t>
            </a:r>
            <a:r>
              <a:rPr lang="en-GB" sz="2800" b="1" dirty="0" smtClean="0"/>
              <a:t> </a:t>
            </a:r>
            <a:r>
              <a:rPr lang="en-GB" sz="2800" b="1" dirty="0" err="1" smtClean="0"/>
              <a:t>cijevi</a:t>
            </a:r>
            <a:r>
              <a:rPr lang="en-GB" sz="2800" b="1" dirty="0" smtClean="0"/>
              <a:t> se </a:t>
            </a:r>
            <a:r>
              <a:rPr lang="en-GB" sz="2800" b="1" dirty="0" err="1" smtClean="0"/>
              <a:t>sastoje</a:t>
            </a:r>
            <a:r>
              <a:rPr lang="en-GB" sz="2800" b="1" dirty="0" smtClean="0"/>
              <a:t> </a:t>
            </a:r>
            <a:r>
              <a:rPr lang="en-GB" sz="2800" b="1" dirty="0" err="1" smtClean="0"/>
              <a:t>iz</a:t>
            </a:r>
            <a:r>
              <a:rPr lang="en-GB" sz="2800" b="1" dirty="0" smtClean="0"/>
              <a:t> </a:t>
            </a:r>
            <a:r>
              <a:rPr lang="en-GB" sz="2800" b="1" dirty="0" err="1" smtClean="0"/>
              <a:t>staklene</a:t>
            </a:r>
            <a:r>
              <a:rPr lang="en-GB" sz="2800" b="1" dirty="0" smtClean="0"/>
              <a:t> </a:t>
            </a:r>
            <a:r>
              <a:rPr lang="en-GB" sz="2800" b="1" dirty="0" err="1" smtClean="0"/>
              <a:t>cijevi</a:t>
            </a:r>
            <a:r>
              <a:rPr lang="en-GB" sz="2800" b="1" dirty="0" smtClean="0"/>
              <a:t> </a:t>
            </a:r>
            <a:r>
              <a:rPr lang="en-GB" sz="2800" b="1" dirty="0" err="1" smtClean="0"/>
              <a:t>čija</a:t>
            </a:r>
            <a:r>
              <a:rPr lang="en-GB" sz="2800" b="1" dirty="0" smtClean="0"/>
              <a:t> je </a:t>
            </a:r>
            <a:r>
              <a:rPr lang="en-GB" sz="2800" b="1" dirty="0" err="1" smtClean="0"/>
              <a:t>unutrašnja</a:t>
            </a:r>
            <a:r>
              <a:rPr lang="en-GB" sz="2800" b="1" dirty="0" smtClean="0"/>
              <a:t> </a:t>
            </a:r>
            <a:r>
              <a:rPr lang="en-GB" sz="2800" b="1" dirty="0" err="1" smtClean="0"/>
              <a:t>strana</a:t>
            </a:r>
            <a:r>
              <a:rPr lang="en-GB" sz="2800" b="1" dirty="0" smtClean="0"/>
              <a:t> </a:t>
            </a:r>
            <a:r>
              <a:rPr lang="en-GB" sz="2800" b="1" dirty="0" err="1" smtClean="0"/>
              <a:t>pokrivena</a:t>
            </a:r>
            <a:r>
              <a:rPr lang="en-GB" sz="2800" b="1" dirty="0" smtClean="0"/>
              <a:t> </a:t>
            </a:r>
            <a:r>
              <a:rPr lang="en-GB" sz="2800" b="1" dirty="0" err="1" smtClean="0"/>
              <a:t>slojem</a:t>
            </a:r>
            <a:r>
              <a:rPr lang="en-GB" sz="2800" b="1" dirty="0" smtClean="0"/>
              <a:t> </a:t>
            </a:r>
            <a:r>
              <a:rPr lang="en-GB" sz="2800" b="1" dirty="0" err="1" smtClean="0"/>
              <a:t>fluorescentnog</a:t>
            </a:r>
            <a:r>
              <a:rPr lang="en-GB" sz="2800" b="1" dirty="0" smtClean="0"/>
              <a:t> </a:t>
            </a:r>
            <a:r>
              <a:rPr lang="en-GB" sz="2800" b="1" dirty="0" err="1" smtClean="0"/>
              <a:t>praha</a:t>
            </a:r>
            <a:r>
              <a:rPr lang="en-GB" sz="2800" b="1" dirty="0" smtClean="0"/>
              <a:t>, a </a:t>
            </a:r>
            <a:r>
              <a:rPr lang="en-GB" sz="2800" b="1" dirty="0" err="1" smtClean="0"/>
              <a:t>sa</a:t>
            </a:r>
            <a:r>
              <a:rPr lang="en-GB" sz="2800" b="1" dirty="0" smtClean="0"/>
              <a:t> </a:t>
            </a:r>
            <a:r>
              <a:rPr lang="en-GB" sz="2800" b="1" dirty="0" err="1" smtClean="0"/>
              <a:t>strana</a:t>
            </a:r>
            <a:r>
              <a:rPr lang="en-GB" sz="2800" b="1" dirty="0" smtClean="0"/>
              <a:t> </a:t>
            </a:r>
            <a:r>
              <a:rPr lang="en-GB" sz="2800" b="1" dirty="0" err="1" smtClean="0"/>
              <a:t>su</a:t>
            </a:r>
            <a:r>
              <a:rPr lang="en-GB" sz="2800" b="1" dirty="0" smtClean="0"/>
              <a:t> </a:t>
            </a:r>
            <a:r>
              <a:rPr lang="en-GB" sz="2800" b="1" dirty="0" err="1" smtClean="0"/>
              <a:t>zavarene</a:t>
            </a:r>
            <a:r>
              <a:rPr lang="en-GB" sz="2800" b="1" dirty="0" smtClean="0"/>
              <a:t> </a:t>
            </a:r>
            <a:r>
              <a:rPr lang="en-GB" sz="2800" b="1" dirty="0" err="1" smtClean="0"/>
              <a:t>elektrode</a:t>
            </a:r>
            <a:r>
              <a:rPr lang="en-GB" sz="2800" b="1" dirty="0" smtClean="0"/>
              <a:t> </a:t>
            </a:r>
            <a:r>
              <a:rPr lang="en-GB" sz="2800" b="1" dirty="0" err="1" smtClean="0"/>
              <a:t>od</a:t>
            </a:r>
            <a:r>
              <a:rPr lang="en-GB" sz="2800" b="1" dirty="0" smtClean="0"/>
              <a:t> </a:t>
            </a:r>
            <a:r>
              <a:rPr lang="en-GB" sz="2800" b="1" dirty="0" err="1" smtClean="0"/>
              <a:t>volframa</a:t>
            </a:r>
            <a:r>
              <a:rPr lang="sr-Latn-CS" sz="2800" b="1" dirty="0" smtClean="0"/>
              <a:t>.</a:t>
            </a:r>
            <a:endParaRPr lang="sr-Latn-CS" sz="2800" dirty="0" smtClean="0"/>
          </a:p>
          <a:p>
            <a:pPr algn="just"/>
            <a:r>
              <a:rPr lang="vi-VN" sz="2400" dirty="0" smtClean="0"/>
              <a:t>Iz unutrašnjosti cijevi je izvučen vazduh i u nju se stavlja malo argona i vrlo mala količina žive koja će kada ispari da proizvede pritisak u cijevi od 53 Pa</a:t>
            </a:r>
            <a:r>
              <a:rPr lang="vi-VN" sz="2400" dirty="0" smtClean="0"/>
              <a:t>.</a:t>
            </a:r>
            <a:endParaRPr lang="sr-Latn-CS" sz="2400" dirty="0" smtClean="0"/>
          </a:p>
          <a:p>
            <a:pPr algn="just"/>
            <a:r>
              <a:rPr lang="vi-VN" sz="2400" dirty="0" smtClean="0"/>
              <a:t>Osnovno </a:t>
            </a:r>
            <a:r>
              <a:rPr lang="vi-VN" sz="2400" dirty="0" smtClean="0"/>
              <a:t>punjenje </a:t>
            </a:r>
            <a:r>
              <a:rPr lang="sr-Latn-CS" sz="2800" dirty="0" smtClean="0"/>
              <a:t>je</a:t>
            </a:r>
            <a:r>
              <a:rPr lang="sr-Latn-CS" sz="2400" dirty="0" smtClean="0"/>
              <a:t> </a:t>
            </a:r>
            <a:r>
              <a:rPr lang="vi-VN" sz="2400" dirty="0" smtClean="0"/>
              <a:t>živa</a:t>
            </a:r>
            <a:r>
              <a:rPr lang="vi-VN" sz="2400" dirty="0" smtClean="0"/>
              <a:t>, dok se argon dodaje da bi se omogućilo startovanje pri nižem naponu, jer se argon jonizuje pri nižim naponima i nižoj temperaturi nego živa. </a:t>
            </a:r>
            <a:endParaRPr lang="sr-Latn-CS" sz="2400" dirty="0" smtClean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xmlns="" id="{A4CEB342-1B54-4C41-8337-E73C88A108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3895" y="0"/>
            <a:ext cx="10560617" cy="773723"/>
          </a:xfrm>
        </p:spPr>
        <p:txBody>
          <a:bodyPr/>
          <a:lstStyle/>
          <a:p>
            <a:pPr algn="ctr"/>
            <a:r>
              <a:rPr lang="sr-Latn-CS" dirty="0" smtClean="0">
                <a:solidFill>
                  <a:srgbClr val="FF0000"/>
                </a:solidFill>
              </a:rPr>
              <a:t>Svjetiljke sa fluorescentnim cijevima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30439435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61871" y="758952"/>
            <a:ext cx="10118892" cy="3573897"/>
          </a:xfrm>
        </p:spPr>
        <p:txBody>
          <a:bodyPr/>
          <a:lstStyle/>
          <a:p>
            <a:pPr algn="ctr"/>
            <a:r>
              <a:rPr lang="sr-Latn-CS" i="1" dirty="0" smtClean="0">
                <a:solidFill>
                  <a:srgbClr val="00B050"/>
                </a:solidFill>
              </a:rPr>
              <a:t>Rezervno napajanje</a:t>
            </a:r>
            <a:br>
              <a:rPr lang="sr-Latn-CS" i="1" dirty="0" smtClean="0">
                <a:solidFill>
                  <a:srgbClr val="00B050"/>
                </a:solidFill>
              </a:rPr>
            </a:br>
            <a:r>
              <a:rPr lang="sr-Latn-CS" i="1" dirty="0" smtClean="0">
                <a:solidFill>
                  <a:srgbClr val="00B050"/>
                </a:solidFill>
              </a:rPr>
              <a:t>(dizel agregati)</a:t>
            </a:r>
            <a:endParaRPr lang="en-GB" i="1" dirty="0">
              <a:solidFill>
                <a:srgbClr val="00B050"/>
              </a:solidFill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7ED7DB2D-5DC0-42E6-9337-0F044F0847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3218" y="815926"/>
            <a:ext cx="10803988" cy="5739619"/>
          </a:xfrm>
        </p:spPr>
        <p:txBody>
          <a:bodyPr>
            <a:normAutofit lnSpcReduction="10000"/>
          </a:bodyPr>
          <a:lstStyle/>
          <a:p>
            <a:r>
              <a:rPr lang="sr-Latn-RS" sz="2800" dirty="0"/>
              <a:t>Postoje grupe potrošača koje ni pod kojim uslovima ne smiju ostati bez napajanja jer bi to moglo ugroziti sigurnost ljudi i </a:t>
            </a:r>
            <a:r>
              <a:rPr lang="sr-Latn-RS" sz="2800" dirty="0" smtClean="0"/>
              <a:t>objekata.</a:t>
            </a:r>
          </a:p>
          <a:p>
            <a:pPr>
              <a:buNone/>
            </a:pPr>
            <a:endParaRPr lang="sr-Latn-RS" sz="2800" dirty="0"/>
          </a:p>
          <a:p>
            <a:r>
              <a:rPr lang="sr-Latn-RS" sz="2800" dirty="0"/>
              <a:t>Kada govorimo o obezbjeđivanju napajanja podrazumijeva se da svi električni uređaji koji postoje u tom objektu nemaju rezervno napajanje, već samo </a:t>
            </a:r>
            <a:r>
              <a:rPr lang="sr-Latn-RS" sz="2800" b="1" dirty="0"/>
              <a:t>prioritetni </a:t>
            </a:r>
            <a:r>
              <a:rPr lang="sr-Latn-RS" sz="2800" dirty="0"/>
              <a:t>(određivanje prioritetnih električnih uređaja vrši se na osnovu potreba specifičnih za tu grupu potrošača</a:t>
            </a:r>
            <a:r>
              <a:rPr lang="sr-Latn-RS" sz="2800" dirty="0" smtClean="0"/>
              <a:t>)</a:t>
            </a:r>
          </a:p>
          <a:p>
            <a:endParaRPr lang="sr-Latn-RS" sz="2800" dirty="0"/>
          </a:p>
          <a:p>
            <a:r>
              <a:rPr lang="sr-Latn-RS" sz="2800" b="1" dirty="0"/>
              <a:t>Dizel – električni agregati obezbjeđuju napajanje potrošača u slučaju nestanka energije iz distributivne </a:t>
            </a:r>
            <a:r>
              <a:rPr lang="sr-Latn-RS" sz="2800" b="1" dirty="0" smtClean="0"/>
              <a:t>mreže.</a:t>
            </a:r>
            <a:endParaRPr lang="sr-Latn-RS" sz="2800" b="1" dirty="0"/>
          </a:p>
          <a:p>
            <a:endParaRPr lang="sr-Latn-RS" b="1" dirty="0"/>
          </a:p>
          <a:p>
            <a:endParaRPr lang="en-US" dirty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xmlns="" id="{A4CEB342-1B54-4C41-8337-E73C88A108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3895" y="0"/>
            <a:ext cx="10560617" cy="689317"/>
          </a:xfrm>
        </p:spPr>
        <p:txBody>
          <a:bodyPr>
            <a:normAutofit fontScale="90000"/>
          </a:bodyPr>
          <a:lstStyle/>
          <a:p>
            <a:pPr algn="ctr"/>
            <a:r>
              <a:rPr lang="sr-Latn-CS" b="1" dirty="0" smtClean="0">
                <a:solidFill>
                  <a:srgbClr val="FF0000"/>
                </a:solidFill>
              </a:rPr>
              <a:t>Dizel agregati</a:t>
            </a:r>
            <a:endParaRPr lang="en-US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50522848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891AD0F1-8BFC-4DA9-AC2E-BF179D9E24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5760" y="253218"/>
            <a:ext cx="10508566" cy="6428936"/>
          </a:xfrm>
        </p:spPr>
        <p:txBody>
          <a:bodyPr>
            <a:noAutofit/>
          </a:bodyPr>
          <a:lstStyle/>
          <a:p>
            <a:r>
              <a:rPr lang="sr-Latn-RS" sz="2400" b="1" u="sng" dirty="0"/>
              <a:t>Dizel – električni agregat sastoji se iz:</a:t>
            </a:r>
          </a:p>
          <a:p>
            <a:pPr>
              <a:buFont typeface="Courier New" pitchFamily="49" charset="0"/>
              <a:buChar char="o"/>
            </a:pPr>
            <a:r>
              <a:rPr lang="sr-Latn-RS" sz="2400" dirty="0"/>
              <a:t>motora sa unutrašnjim sagorijevanjem (SUS motor), koji koristi dizel gorivo</a:t>
            </a:r>
          </a:p>
          <a:p>
            <a:pPr>
              <a:buFont typeface="Courier New" pitchFamily="49" charset="0"/>
              <a:buChar char="o"/>
            </a:pPr>
            <a:r>
              <a:rPr lang="sr-Latn-RS" sz="2400" dirty="0"/>
              <a:t>generator električne energije</a:t>
            </a:r>
          </a:p>
          <a:p>
            <a:pPr>
              <a:buFont typeface="Courier New" pitchFamily="49" charset="0"/>
              <a:buChar char="o"/>
            </a:pPr>
            <a:r>
              <a:rPr lang="sr-Latn-RS" sz="2400" dirty="0"/>
              <a:t>razvodnog i mjernog ormara</a:t>
            </a:r>
          </a:p>
          <a:p>
            <a:pPr>
              <a:buFont typeface="Wingdings" panose="05000000000000000000" pitchFamily="2" charset="2"/>
              <a:buChar char="q"/>
            </a:pPr>
            <a:endParaRPr lang="sr-Latn-RS" sz="2400" dirty="0"/>
          </a:p>
          <a:p>
            <a:r>
              <a:rPr lang="sr-Latn-RS" sz="2400" b="1" dirty="0"/>
              <a:t>Princip rada dizel – električnog agregata: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sr-Latn-RS" sz="2400" dirty="0"/>
              <a:t>prilikom nestanka električne energije aktivira se SUS motor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sr-Latn-RS" sz="2400" dirty="0"/>
              <a:t>SUS motor je preko osovine vezan sa generatorom električne energije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sr-Latn-RS" sz="2400" dirty="0"/>
              <a:t>okretanjem osovine SUS motora okreće se i rotor generatora usled čega dolazi do proizvodnje eleketrične energije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sr-Latn-RS" sz="2400" dirty="0"/>
              <a:t>proizvedena električna energija upućuje se prema prioritetnim potrošačima električne energije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xmlns="" val="174958754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61871" y="604911"/>
            <a:ext cx="10118892" cy="4403187"/>
          </a:xfrm>
        </p:spPr>
        <p:txBody>
          <a:bodyPr/>
          <a:lstStyle/>
          <a:p>
            <a:pPr algn="ctr"/>
            <a:r>
              <a:rPr lang="sr-Latn-CS" i="1" dirty="0" smtClean="0">
                <a:solidFill>
                  <a:srgbClr val="00B050"/>
                </a:solidFill>
              </a:rPr>
              <a:t>Zone opasnosti u zavisnosti od vrste izvora opasnosti</a:t>
            </a:r>
            <a:endParaRPr lang="en-GB" i="1" dirty="0">
              <a:solidFill>
                <a:srgbClr val="00B050"/>
              </a:solidFill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D1940A30-8850-4B2D-B943-F89D62DE661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67286" y="1125415"/>
            <a:ext cx="10775852" cy="5444198"/>
          </a:xfrm>
        </p:spPr>
        <p:txBody>
          <a:bodyPr>
            <a:normAutofit/>
          </a:bodyPr>
          <a:lstStyle/>
          <a:p>
            <a:r>
              <a:rPr lang="vi-VN" sz="2400" i="1" dirty="0" smtClean="0"/>
              <a:t>Na mjestima ugroženim od eksplozivnih smješa moraju se pri projektovanju, izvođenju i korišćenju primjenjivati i dopunski propisi za električne uređaje i instalacije. </a:t>
            </a:r>
            <a:endParaRPr lang="sr-Latn-CS" sz="2400" i="1" dirty="0" smtClean="0"/>
          </a:p>
          <a:p>
            <a:endParaRPr lang="sr-Latn-CS" sz="2400" i="1" dirty="0" smtClean="0"/>
          </a:p>
          <a:p>
            <a:r>
              <a:rPr lang="vi-VN" sz="2400" i="1" dirty="0" smtClean="0"/>
              <a:t>Ovi </a:t>
            </a:r>
            <a:r>
              <a:rPr lang="vi-VN" sz="2400" i="1" dirty="0" smtClean="0"/>
              <a:t>propisi odnose se na električne uređaje ili električne instalacije izložene uticaju eksplozivnih smješa, pri istraživanju i eksploataciji nafte i prirodnih gasova, u rafinerijama nafte i pogonima za preradu prirodnih gasova, kao i na ostalim nadzemnim mjestima izloženim uticajima od eksplozivnih smješa.</a:t>
            </a:r>
            <a:endParaRPr lang="sr-Latn-RS" sz="2400" i="1" dirty="0" smtClean="0"/>
          </a:p>
          <a:p>
            <a:endParaRPr lang="sr-Latn-RS" sz="2600" dirty="0" smtClean="0"/>
          </a:p>
          <a:p>
            <a:endParaRPr lang="sr-Latn-RS" sz="2600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6045828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61871" y="758952"/>
            <a:ext cx="9654657" cy="4041648"/>
          </a:xfrm>
        </p:spPr>
        <p:txBody>
          <a:bodyPr/>
          <a:lstStyle/>
          <a:p>
            <a:pPr algn="ctr"/>
            <a:r>
              <a:rPr lang="en-GB" i="1" dirty="0" err="1" smtClean="0">
                <a:solidFill>
                  <a:srgbClr val="00B050"/>
                </a:solidFill>
              </a:rPr>
              <a:t>Za</a:t>
            </a:r>
            <a:r>
              <a:rPr lang="sr-Latn-CS" i="1" dirty="0" smtClean="0">
                <a:solidFill>
                  <a:srgbClr val="00B050"/>
                </a:solidFill>
              </a:rPr>
              <a:t>štita od direktnog dodira djelova pod naponom</a:t>
            </a:r>
            <a:endParaRPr lang="en-GB" i="1" dirty="0">
              <a:solidFill>
                <a:srgbClr val="00B050"/>
              </a:solidFill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D1940A30-8850-4B2D-B943-F89D62DE661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67286" y="1097280"/>
            <a:ext cx="10775852" cy="5472333"/>
          </a:xfrm>
        </p:spPr>
        <p:txBody>
          <a:bodyPr>
            <a:normAutofit/>
          </a:bodyPr>
          <a:lstStyle/>
          <a:p>
            <a:r>
              <a:rPr lang="en-GB" sz="2800" dirty="0" err="1" smtClean="0"/>
              <a:t>Stepen</a:t>
            </a:r>
            <a:r>
              <a:rPr lang="en-GB" sz="2800" dirty="0" smtClean="0"/>
              <a:t> </a:t>
            </a:r>
            <a:r>
              <a:rPr lang="en-GB" sz="2800" dirty="0" err="1" smtClean="0"/>
              <a:t>opasnosti</a:t>
            </a:r>
            <a:r>
              <a:rPr lang="en-GB" sz="2800" dirty="0" smtClean="0"/>
              <a:t> </a:t>
            </a:r>
            <a:r>
              <a:rPr lang="en-GB" sz="2800" dirty="0" err="1" smtClean="0"/>
              <a:t>pojedinog</a:t>
            </a:r>
            <a:r>
              <a:rPr lang="en-GB" sz="2800" dirty="0" smtClean="0"/>
              <a:t> </a:t>
            </a:r>
            <a:r>
              <a:rPr lang="en-GB" sz="2800" dirty="0" err="1" smtClean="0"/>
              <a:t>dijela</a:t>
            </a:r>
            <a:r>
              <a:rPr lang="en-GB" sz="2800" dirty="0" smtClean="0"/>
              <a:t> </a:t>
            </a:r>
            <a:r>
              <a:rPr lang="en-GB" sz="2800" dirty="0" err="1" smtClean="0"/>
              <a:t>ugroženog</a:t>
            </a:r>
            <a:r>
              <a:rPr lang="en-GB" sz="2800" dirty="0" smtClean="0"/>
              <a:t> </a:t>
            </a:r>
            <a:r>
              <a:rPr lang="en-GB" sz="2800" dirty="0" err="1" smtClean="0"/>
              <a:t>prostora</a:t>
            </a:r>
            <a:r>
              <a:rPr lang="en-GB" sz="2800" dirty="0" smtClean="0"/>
              <a:t> </a:t>
            </a:r>
            <a:r>
              <a:rPr lang="en-GB" sz="2800" dirty="0" err="1" smtClean="0"/>
              <a:t>zavisi</a:t>
            </a:r>
            <a:r>
              <a:rPr lang="en-GB" sz="2800" dirty="0" smtClean="0"/>
              <a:t> </a:t>
            </a:r>
            <a:r>
              <a:rPr lang="en-GB" sz="2800" dirty="0" err="1" smtClean="0"/>
              <a:t>od</a:t>
            </a:r>
            <a:r>
              <a:rPr lang="en-GB" sz="2800" dirty="0" smtClean="0"/>
              <a:t> </a:t>
            </a:r>
            <a:r>
              <a:rPr lang="en-GB" sz="2800" dirty="0" err="1" smtClean="0"/>
              <a:t>vrste</a:t>
            </a:r>
            <a:r>
              <a:rPr lang="en-GB" sz="2800" dirty="0" smtClean="0"/>
              <a:t> </a:t>
            </a:r>
            <a:r>
              <a:rPr lang="en-GB" sz="2800" dirty="0" err="1" smtClean="0"/>
              <a:t>izvora</a:t>
            </a:r>
            <a:r>
              <a:rPr lang="en-GB" sz="2800" dirty="0" smtClean="0"/>
              <a:t> </a:t>
            </a:r>
            <a:r>
              <a:rPr lang="en-GB" sz="2800" dirty="0" err="1" smtClean="0"/>
              <a:t>opasnosti</a:t>
            </a:r>
            <a:r>
              <a:rPr lang="en-GB" sz="2800" dirty="0" smtClean="0"/>
              <a:t>. </a:t>
            </a:r>
            <a:endParaRPr lang="sr-Latn-CS" sz="2800" dirty="0" smtClean="0"/>
          </a:p>
          <a:p>
            <a:pPr>
              <a:buNone/>
            </a:pPr>
            <a:endParaRPr lang="sr-Latn-CS" sz="2800" dirty="0" smtClean="0"/>
          </a:p>
          <a:p>
            <a:r>
              <a:rPr lang="en-GB" sz="2800" b="1" dirty="0" err="1" smtClean="0">
                <a:solidFill>
                  <a:srgbClr val="FF0000"/>
                </a:solidFill>
              </a:rPr>
              <a:t>Izvore</a:t>
            </a:r>
            <a:r>
              <a:rPr lang="en-GB" sz="2800" b="1" dirty="0" smtClean="0">
                <a:solidFill>
                  <a:srgbClr val="FF0000"/>
                </a:solidFill>
              </a:rPr>
              <a:t> </a:t>
            </a:r>
            <a:r>
              <a:rPr lang="en-GB" sz="2800" b="1" dirty="0" err="1" smtClean="0">
                <a:solidFill>
                  <a:srgbClr val="FF0000"/>
                </a:solidFill>
              </a:rPr>
              <a:t>opasnosti</a:t>
            </a:r>
            <a:r>
              <a:rPr lang="en-GB" sz="2800" b="1" dirty="0" smtClean="0">
                <a:solidFill>
                  <a:srgbClr val="FF0000"/>
                </a:solidFill>
              </a:rPr>
              <a:t> </a:t>
            </a:r>
            <a:r>
              <a:rPr lang="en-GB" sz="2800" b="1" dirty="0" err="1" smtClean="0">
                <a:solidFill>
                  <a:srgbClr val="FF0000"/>
                </a:solidFill>
              </a:rPr>
              <a:t>prema</a:t>
            </a:r>
            <a:r>
              <a:rPr lang="en-GB" sz="2800" b="1" dirty="0" smtClean="0">
                <a:solidFill>
                  <a:srgbClr val="FF0000"/>
                </a:solidFill>
              </a:rPr>
              <a:t> </a:t>
            </a:r>
            <a:r>
              <a:rPr lang="en-GB" sz="2800" b="1" dirty="0" err="1" smtClean="0">
                <a:solidFill>
                  <a:srgbClr val="FF0000"/>
                </a:solidFill>
              </a:rPr>
              <a:t>njihovim</a:t>
            </a:r>
            <a:r>
              <a:rPr lang="en-GB" sz="2800" b="1" dirty="0" smtClean="0">
                <a:solidFill>
                  <a:srgbClr val="FF0000"/>
                </a:solidFill>
              </a:rPr>
              <a:t> </a:t>
            </a:r>
            <a:r>
              <a:rPr lang="en-GB" sz="2800" b="1" dirty="0" err="1" smtClean="0">
                <a:solidFill>
                  <a:srgbClr val="FF0000"/>
                </a:solidFill>
              </a:rPr>
              <a:t>karakteristikama</a:t>
            </a:r>
            <a:r>
              <a:rPr lang="en-GB" sz="2800" b="1" dirty="0" smtClean="0">
                <a:solidFill>
                  <a:srgbClr val="FF0000"/>
                </a:solidFill>
              </a:rPr>
              <a:t> </a:t>
            </a:r>
            <a:r>
              <a:rPr lang="en-GB" sz="2800" b="1" dirty="0" err="1" smtClean="0">
                <a:solidFill>
                  <a:srgbClr val="FF0000"/>
                </a:solidFill>
              </a:rPr>
              <a:t>dijelimo</a:t>
            </a:r>
            <a:r>
              <a:rPr lang="en-GB" sz="2800" b="1" dirty="0" smtClean="0">
                <a:solidFill>
                  <a:srgbClr val="FF0000"/>
                </a:solidFill>
              </a:rPr>
              <a:t> </a:t>
            </a:r>
            <a:r>
              <a:rPr lang="en-GB" sz="2800" b="1" dirty="0" err="1" smtClean="0">
                <a:solidFill>
                  <a:srgbClr val="FF0000"/>
                </a:solidFill>
              </a:rPr>
              <a:t>na</a:t>
            </a:r>
            <a:r>
              <a:rPr lang="en-GB" sz="2800" b="1" dirty="0" smtClean="0">
                <a:solidFill>
                  <a:srgbClr val="FF0000"/>
                </a:solidFill>
              </a:rPr>
              <a:t>:</a:t>
            </a:r>
            <a:endParaRPr lang="sr-Latn-CS" sz="2800" b="1" dirty="0" smtClean="0">
              <a:solidFill>
                <a:srgbClr val="FF0000"/>
              </a:solidFill>
            </a:endParaRPr>
          </a:p>
          <a:p>
            <a:r>
              <a:rPr lang="en-GB" sz="2800" b="1" dirty="0" smtClean="0"/>
              <a:t>a</a:t>
            </a:r>
            <a:r>
              <a:rPr lang="en-GB" sz="2800" b="1" dirty="0" smtClean="0"/>
              <a:t>) </a:t>
            </a:r>
            <a:r>
              <a:rPr lang="en-GB" sz="2800" b="1" dirty="0" err="1" smtClean="0"/>
              <a:t>Trajni</a:t>
            </a:r>
            <a:r>
              <a:rPr lang="en-GB" sz="2800" b="1" dirty="0" smtClean="0"/>
              <a:t> </a:t>
            </a:r>
            <a:r>
              <a:rPr lang="en-GB" sz="2800" b="1" dirty="0" err="1" smtClean="0"/>
              <a:t>izvori</a:t>
            </a:r>
            <a:r>
              <a:rPr lang="en-GB" sz="2800" b="1" dirty="0" smtClean="0"/>
              <a:t> </a:t>
            </a:r>
            <a:r>
              <a:rPr lang="en-GB" sz="2800" b="1" dirty="0" err="1" smtClean="0"/>
              <a:t>opasnosti</a:t>
            </a:r>
            <a:r>
              <a:rPr lang="en-GB" sz="2800" b="1" dirty="0" smtClean="0"/>
              <a:t> </a:t>
            </a:r>
            <a:endParaRPr lang="sr-Latn-CS" sz="2800" b="1" dirty="0" smtClean="0"/>
          </a:p>
          <a:p>
            <a:r>
              <a:rPr lang="en-GB" sz="2800" b="1" dirty="0" smtClean="0"/>
              <a:t>b</a:t>
            </a:r>
            <a:r>
              <a:rPr lang="en-GB" sz="2800" b="1" dirty="0" smtClean="0"/>
              <a:t>) </a:t>
            </a:r>
            <a:r>
              <a:rPr lang="en-GB" sz="2800" b="1" dirty="0" err="1" smtClean="0"/>
              <a:t>Primarni</a:t>
            </a:r>
            <a:r>
              <a:rPr lang="en-GB" sz="2800" b="1" dirty="0" smtClean="0"/>
              <a:t> </a:t>
            </a:r>
            <a:r>
              <a:rPr lang="en-GB" sz="2800" b="1" dirty="0" err="1" smtClean="0"/>
              <a:t>izvori</a:t>
            </a:r>
            <a:r>
              <a:rPr lang="en-GB" sz="2800" b="1" dirty="0" smtClean="0"/>
              <a:t> </a:t>
            </a:r>
            <a:r>
              <a:rPr lang="en-GB" sz="2800" b="1" dirty="0" err="1" smtClean="0"/>
              <a:t>opasnosti</a:t>
            </a:r>
            <a:r>
              <a:rPr lang="en-GB" sz="2800" b="1" dirty="0" smtClean="0"/>
              <a:t> </a:t>
            </a:r>
            <a:endParaRPr lang="sr-Latn-CS" sz="2800" b="1" dirty="0" smtClean="0"/>
          </a:p>
          <a:p>
            <a:r>
              <a:rPr lang="en-GB" sz="2800" b="1" dirty="0" smtClean="0"/>
              <a:t>c</a:t>
            </a:r>
            <a:r>
              <a:rPr lang="en-GB" sz="2800" b="1" dirty="0" smtClean="0"/>
              <a:t>) </a:t>
            </a:r>
            <a:r>
              <a:rPr lang="en-GB" sz="2800" b="1" dirty="0" err="1" smtClean="0"/>
              <a:t>Sekundarni</a:t>
            </a:r>
            <a:r>
              <a:rPr lang="en-GB" sz="2800" b="1" dirty="0" smtClean="0"/>
              <a:t> </a:t>
            </a:r>
            <a:r>
              <a:rPr lang="en-GB" sz="2800" b="1" dirty="0" err="1" smtClean="0"/>
              <a:t>izvori</a:t>
            </a:r>
            <a:r>
              <a:rPr lang="en-GB" sz="2800" b="1" dirty="0" smtClean="0"/>
              <a:t> </a:t>
            </a:r>
            <a:r>
              <a:rPr lang="en-GB" sz="2800" b="1" dirty="0" err="1" smtClean="0"/>
              <a:t>opasnosti</a:t>
            </a:r>
            <a:endParaRPr lang="sr-Latn-RS" sz="2600" b="1" dirty="0" smtClean="0"/>
          </a:p>
          <a:p>
            <a:endParaRPr lang="sr-Latn-RS" sz="2600" dirty="0" smtClean="0"/>
          </a:p>
          <a:p>
            <a:endParaRPr lang="en-US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xmlns="" id="{A4CEB342-1B54-4C41-8337-E73C88A108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3895" y="0"/>
            <a:ext cx="10560617" cy="689317"/>
          </a:xfrm>
        </p:spPr>
        <p:txBody>
          <a:bodyPr>
            <a:normAutofit fontScale="90000"/>
          </a:bodyPr>
          <a:lstStyle/>
          <a:p>
            <a:pPr algn="ctr"/>
            <a:r>
              <a:rPr lang="sr-Latn-CS" b="1" dirty="0" smtClean="0">
                <a:solidFill>
                  <a:srgbClr val="FF0000"/>
                </a:solidFill>
              </a:rPr>
              <a:t>Vrste izvora opasnosti</a:t>
            </a:r>
            <a:endParaRPr lang="en-US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6045828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D1940A30-8850-4B2D-B943-F89D62DE661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67286" y="886266"/>
            <a:ext cx="10775852" cy="5683348"/>
          </a:xfrm>
        </p:spPr>
        <p:txBody>
          <a:bodyPr>
            <a:normAutofit/>
          </a:bodyPr>
          <a:lstStyle/>
          <a:p>
            <a:r>
              <a:rPr lang="en-GB" sz="2800" b="1" dirty="0" err="1" smtClean="0"/>
              <a:t>Trajnim</a:t>
            </a:r>
            <a:r>
              <a:rPr lang="en-GB" sz="2800" b="1" dirty="0" smtClean="0"/>
              <a:t> </a:t>
            </a:r>
            <a:r>
              <a:rPr lang="en-GB" sz="2800" b="1" dirty="0" err="1" smtClean="0"/>
              <a:t>izvorima</a:t>
            </a:r>
            <a:r>
              <a:rPr lang="en-GB" sz="2800" b="1" dirty="0" smtClean="0"/>
              <a:t> </a:t>
            </a:r>
            <a:r>
              <a:rPr lang="en-GB" sz="2800" b="1" dirty="0" err="1" smtClean="0"/>
              <a:t>opasnosti</a:t>
            </a:r>
            <a:r>
              <a:rPr lang="en-GB" sz="2800" b="1" dirty="0" smtClean="0"/>
              <a:t> </a:t>
            </a:r>
            <a:r>
              <a:rPr lang="en-GB" sz="2800" dirty="0" err="1" smtClean="0"/>
              <a:t>smatraju</a:t>
            </a:r>
            <a:r>
              <a:rPr lang="en-GB" sz="2800" dirty="0" smtClean="0"/>
              <a:t> se </a:t>
            </a:r>
            <a:r>
              <a:rPr lang="en-GB" sz="2800" dirty="0" err="1" smtClean="0"/>
              <a:t>izvori</a:t>
            </a:r>
            <a:r>
              <a:rPr lang="en-GB" sz="2800" dirty="0" smtClean="0"/>
              <a:t> </a:t>
            </a:r>
            <a:r>
              <a:rPr lang="en-GB" sz="2800" dirty="0" err="1" smtClean="0"/>
              <a:t>koji</a:t>
            </a:r>
            <a:r>
              <a:rPr lang="en-GB" sz="2800" dirty="0" smtClean="0"/>
              <a:t> </a:t>
            </a:r>
            <a:r>
              <a:rPr lang="en-GB" sz="2800" dirty="0" err="1" smtClean="0"/>
              <a:t>trajno</a:t>
            </a:r>
            <a:r>
              <a:rPr lang="en-GB" sz="2800" dirty="0" smtClean="0"/>
              <a:t> </a:t>
            </a:r>
            <a:r>
              <a:rPr lang="en-GB" sz="2800" dirty="0" err="1" smtClean="0"/>
              <a:t>sadrže</a:t>
            </a:r>
            <a:r>
              <a:rPr lang="en-GB" sz="2800" dirty="0" smtClean="0"/>
              <a:t> </a:t>
            </a:r>
            <a:r>
              <a:rPr lang="en-GB" sz="2800" dirty="0" err="1" smtClean="0"/>
              <a:t>ili</a:t>
            </a:r>
            <a:r>
              <a:rPr lang="en-GB" sz="2800" dirty="0" smtClean="0"/>
              <a:t> </a:t>
            </a:r>
            <a:r>
              <a:rPr lang="en-GB" sz="2800" dirty="0" err="1" smtClean="0"/>
              <a:t>duže</a:t>
            </a:r>
            <a:r>
              <a:rPr lang="en-GB" sz="2800" dirty="0" smtClean="0"/>
              <a:t> </a:t>
            </a:r>
            <a:r>
              <a:rPr lang="en-GB" sz="2800" dirty="0" err="1" smtClean="0"/>
              <a:t>vrijeme</a:t>
            </a:r>
            <a:r>
              <a:rPr lang="en-GB" sz="2800" dirty="0" smtClean="0"/>
              <a:t> </a:t>
            </a:r>
            <a:r>
              <a:rPr lang="en-GB" sz="2800" dirty="0" err="1" smtClean="0"/>
              <a:t>ispuštaju</a:t>
            </a:r>
            <a:r>
              <a:rPr lang="en-GB" sz="2800" dirty="0" smtClean="0"/>
              <a:t> u </a:t>
            </a:r>
            <a:r>
              <a:rPr lang="en-GB" sz="2800" dirty="0" err="1" smtClean="0"/>
              <a:t>okolni</a:t>
            </a:r>
            <a:r>
              <a:rPr lang="en-GB" sz="2800" dirty="0" smtClean="0"/>
              <a:t> </a:t>
            </a:r>
            <a:r>
              <a:rPr lang="en-GB" sz="2800" dirty="0" err="1" smtClean="0"/>
              <a:t>prostor</a:t>
            </a:r>
            <a:r>
              <a:rPr lang="en-GB" sz="2800" dirty="0" smtClean="0"/>
              <a:t> </a:t>
            </a:r>
            <a:r>
              <a:rPr lang="en-GB" sz="2800" dirty="0" err="1" smtClean="0"/>
              <a:t>zapaljivi</a:t>
            </a:r>
            <a:r>
              <a:rPr lang="en-GB" sz="2800" dirty="0" smtClean="0"/>
              <a:t> </a:t>
            </a:r>
            <a:r>
              <a:rPr lang="en-GB" sz="2800" dirty="0" err="1" smtClean="0"/>
              <a:t>materijal</a:t>
            </a:r>
            <a:r>
              <a:rPr lang="en-GB" sz="2800" dirty="0" smtClean="0"/>
              <a:t> </a:t>
            </a:r>
            <a:r>
              <a:rPr lang="en-GB" sz="2800" dirty="0" err="1" smtClean="0"/>
              <a:t>ili</a:t>
            </a:r>
            <a:r>
              <a:rPr lang="en-GB" sz="2800" dirty="0" smtClean="0"/>
              <a:t> </a:t>
            </a:r>
            <a:r>
              <a:rPr lang="en-GB" sz="2800" dirty="0" err="1" smtClean="0"/>
              <a:t>eksplozivnu</a:t>
            </a:r>
            <a:r>
              <a:rPr lang="en-GB" sz="2800" dirty="0" smtClean="0"/>
              <a:t> </a:t>
            </a:r>
            <a:r>
              <a:rPr lang="en-GB" sz="2800" dirty="0" err="1" smtClean="0"/>
              <a:t>smješu</a:t>
            </a:r>
            <a:r>
              <a:rPr lang="sr-Latn-CS" sz="2800" dirty="0" smtClean="0"/>
              <a:t>. </a:t>
            </a:r>
          </a:p>
          <a:p>
            <a:endParaRPr lang="sr-Latn-CS" sz="2800" dirty="0" smtClean="0"/>
          </a:p>
          <a:p>
            <a:r>
              <a:rPr lang="en-GB" sz="2800" b="1" dirty="0" err="1" smtClean="0"/>
              <a:t>Primarni</a:t>
            </a:r>
            <a:r>
              <a:rPr lang="en-GB" sz="2800" b="1" dirty="0" smtClean="0"/>
              <a:t> </a:t>
            </a:r>
            <a:r>
              <a:rPr lang="en-GB" sz="2800" b="1" dirty="0" err="1" smtClean="0"/>
              <a:t>izvor</a:t>
            </a:r>
            <a:r>
              <a:rPr lang="en-GB" sz="2800" b="1" dirty="0" smtClean="0"/>
              <a:t> </a:t>
            </a:r>
            <a:r>
              <a:rPr lang="en-GB" sz="2800" b="1" dirty="0" err="1" smtClean="0"/>
              <a:t>opasnosti</a:t>
            </a:r>
            <a:r>
              <a:rPr lang="en-GB" sz="2800" b="1" dirty="0" smtClean="0"/>
              <a:t> </a:t>
            </a:r>
            <a:r>
              <a:rPr lang="en-GB" sz="2800" dirty="0" smtClean="0"/>
              <a:t>je </a:t>
            </a:r>
            <a:r>
              <a:rPr lang="en-GB" sz="2800" dirty="0" err="1" smtClean="0"/>
              <a:t>onaj</a:t>
            </a:r>
            <a:r>
              <a:rPr lang="en-GB" sz="2800" dirty="0" smtClean="0"/>
              <a:t> </a:t>
            </a:r>
            <a:r>
              <a:rPr lang="en-GB" sz="2800" dirty="0" err="1" smtClean="0"/>
              <a:t>koji</a:t>
            </a:r>
            <a:r>
              <a:rPr lang="en-GB" sz="2800" dirty="0" smtClean="0"/>
              <a:t> </a:t>
            </a:r>
            <a:r>
              <a:rPr lang="en-GB" sz="2800" dirty="0" err="1" smtClean="0"/>
              <a:t>pri</a:t>
            </a:r>
            <a:r>
              <a:rPr lang="en-GB" sz="2800" dirty="0" smtClean="0"/>
              <a:t> </a:t>
            </a:r>
            <a:r>
              <a:rPr lang="en-GB" sz="2800" dirty="0" err="1" smtClean="0"/>
              <a:t>normalnim</a:t>
            </a:r>
            <a:r>
              <a:rPr lang="en-GB" sz="2800" dirty="0" smtClean="0"/>
              <a:t> </a:t>
            </a:r>
            <a:r>
              <a:rPr lang="en-GB" sz="2800" dirty="0" err="1" smtClean="0"/>
              <a:t>pogonskim</a:t>
            </a:r>
            <a:r>
              <a:rPr lang="en-GB" sz="2800" dirty="0" smtClean="0"/>
              <a:t> </a:t>
            </a:r>
            <a:r>
              <a:rPr lang="en-GB" sz="2800" dirty="0" err="1" smtClean="0"/>
              <a:t>uslovima</a:t>
            </a:r>
            <a:r>
              <a:rPr lang="en-GB" sz="2800" dirty="0" smtClean="0"/>
              <a:t> </a:t>
            </a:r>
            <a:r>
              <a:rPr lang="en-GB" sz="2800" dirty="0" err="1" smtClean="0"/>
              <a:t>povremeno</a:t>
            </a:r>
            <a:r>
              <a:rPr lang="en-GB" sz="2800" dirty="0" smtClean="0"/>
              <a:t> </a:t>
            </a:r>
            <a:r>
              <a:rPr lang="en-GB" sz="2800" dirty="0" err="1" smtClean="0"/>
              <a:t>ispušta</a:t>
            </a:r>
            <a:r>
              <a:rPr lang="en-GB" sz="2800" dirty="0" smtClean="0"/>
              <a:t> u </a:t>
            </a:r>
            <a:r>
              <a:rPr lang="en-GB" sz="2800" dirty="0" err="1" smtClean="0"/>
              <a:t>okolnu</a:t>
            </a:r>
            <a:r>
              <a:rPr lang="en-GB" sz="2800" dirty="0" smtClean="0"/>
              <a:t> </a:t>
            </a:r>
            <a:r>
              <a:rPr lang="en-GB" sz="2800" dirty="0" err="1" smtClean="0"/>
              <a:t>atmosferu</a:t>
            </a:r>
            <a:r>
              <a:rPr lang="en-GB" sz="2800" dirty="0" smtClean="0"/>
              <a:t> </a:t>
            </a:r>
            <a:r>
              <a:rPr lang="en-GB" sz="2800" dirty="0" err="1" smtClean="0"/>
              <a:t>zapaljivi</a:t>
            </a:r>
            <a:r>
              <a:rPr lang="en-GB" sz="2800" dirty="0" smtClean="0"/>
              <a:t> </a:t>
            </a:r>
            <a:r>
              <a:rPr lang="en-GB" sz="2800" dirty="0" err="1" smtClean="0"/>
              <a:t>materijal</a:t>
            </a:r>
            <a:r>
              <a:rPr lang="en-GB" sz="2800" dirty="0" smtClean="0"/>
              <a:t> </a:t>
            </a:r>
            <a:r>
              <a:rPr lang="en-GB" sz="2800" dirty="0" err="1" smtClean="0"/>
              <a:t>ili</a:t>
            </a:r>
            <a:r>
              <a:rPr lang="en-GB" sz="2800" dirty="0" smtClean="0"/>
              <a:t> </a:t>
            </a:r>
            <a:r>
              <a:rPr lang="en-GB" sz="2800" dirty="0" err="1" smtClean="0"/>
              <a:t>zapaljive</a:t>
            </a:r>
            <a:r>
              <a:rPr lang="en-GB" sz="2800" dirty="0" smtClean="0"/>
              <a:t> </a:t>
            </a:r>
            <a:r>
              <a:rPr lang="en-GB" sz="2800" dirty="0" err="1" smtClean="0"/>
              <a:t>gasove</a:t>
            </a:r>
            <a:r>
              <a:rPr lang="en-GB" sz="2800" dirty="0" smtClean="0"/>
              <a:t> </a:t>
            </a:r>
            <a:r>
              <a:rPr lang="en-GB" sz="2800" dirty="0" err="1" smtClean="0"/>
              <a:t>i</a:t>
            </a:r>
            <a:r>
              <a:rPr lang="en-GB" sz="2800" dirty="0" smtClean="0"/>
              <a:t> </a:t>
            </a:r>
            <a:r>
              <a:rPr lang="en-GB" sz="2800" dirty="0" smtClean="0"/>
              <a:t>pare</a:t>
            </a:r>
            <a:r>
              <a:rPr lang="sr-Latn-CS" sz="2800" dirty="0" smtClean="0"/>
              <a:t>.</a:t>
            </a:r>
          </a:p>
          <a:p>
            <a:endParaRPr lang="sr-Latn-CS" sz="2800" dirty="0" smtClean="0"/>
          </a:p>
          <a:p>
            <a:r>
              <a:rPr lang="en-GB" sz="2800" b="1" dirty="0" err="1" smtClean="0"/>
              <a:t>Sekundarnim</a:t>
            </a:r>
            <a:r>
              <a:rPr lang="en-GB" sz="2800" b="1" dirty="0" smtClean="0"/>
              <a:t> </a:t>
            </a:r>
            <a:r>
              <a:rPr lang="en-GB" sz="2800" b="1" dirty="0" err="1" smtClean="0"/>
              <a:t>izvorima</a:t>
            </a:r>
            <a:r>
              <a:rPr lang="en-GB" sz="2800" b="1" dirty="0" smtClean="0"/>
              <a:t> </a:t>
            </a:r>
            <a:r>
              <a:rPr lang="en-GB" sz="2800" b="1" dirty="0" err="1" smtClean="0"/>
              <a:t>opasnosti</a:t>
            </a:r>
            <a:r>
              <a:rPr lang="en-GB" sz="2800" b="1" dirty="0" smtClean="0"/>
              <a:t> </a:t>
            </a:r>
            <a:r>
              <a:rPr lang="en-GB" sz="2800" dirty="0" err="1" smtClean="0"/>
              <a:t>smatraju</a:t>
            </a:r>
            <a:r>
              <a:rPr lang="en-GB" sz="2800" dirty="0" smtClean="0"/>
              <a:t> se </a:t>
            </a:r>
            <a:r>
              <a:rPr lang="en-GB" sz="2800" dirty="0" err="1" smtClean="0"/>
              <a:t>izvori</a:t>
            </a:r>
            <a:r>
              <a:rPr lang="en-GB" sz="2800" dirty="0" smtClean="0"/>
              <a:t> </a:t>
            </a:r>
            <a:r>
              <a:rPr lang="en-GB" sz="2800" dirty="0" err="1" smtClean="0"/>
              <a:t>koji</a:t>
            </a:r>
            <a:r>
              <a:rPr lang="en-GB" sz="2800" dirty="0" smtClean="0"/>
              <a:t> u </a:t>
            </a:r>
            <a:r>
              <a:rPr lang="en-GB" sz="2800" dirty="0" err="1" smtClean="0"/>
              <a:t>normalnim</a:t>
            </a:r>
            <a:r>
              <a:rPr lang="en-GB" sz="2800" dirty="0" smtClean="0"/>
              <a:t> </a:t>
            </a:r>
            <a:r>
              <a:rPr lang="en-GB" sz="2800" dirty="0" err="1" smtClean="0"/>
              <a:t>pogonskim</a:t>
            </a:r>
            <a:r>
              <a:rPr lang="en-GB" sz="2800" dirty="0" smtClean="0"/>
              <a:t> </a:t>
            </a:r>
            <a:r>
              <a:rPr lang="en-GB" sz="2800" dirty="0" err="1" smtClean="0"/>
              <a:t>uslovima</a:t>
            </a:r>
            <a:r>
              <a:rPr lang="en-GB" sz="2800" dirty="0" smtClean="0"/>
              <a:t> </a:t>
            </a:r>
            <a:r>
              <a:rPr lang="en-GB" sz="2800" dirty="0" err="1" smtClean="0"/>
              <a:t>na</a:t>
            </a:r>
            <a:r>
              <a:rPr lang="en-GB" sz="2800" dirty="0" smtClean="0"/>
              <a:t> </a:t>
            </a:r>
            <a:r>
              <a:rPr lang="en-GB" sz="2800" dirty="0" err="1" smtClean="0"/>
              <a:t>ispuštaju</a:t>
            </a:r>
            <a:r>
              <a:rPr lang="en-GB" sz="2800" dirty="0" smtClean="0"/>
              <a:t> u </a:t>
            </a:r>
            <a:r>
              <a:rPr lang="en-GB" sz="2800" dirty="0" err="1" smtClean="0"/>
              <a:t>okolni</a:t>
            </a:r>
            <a:r>
              <a:rPr lang="en-GB" sz="2800" dirty="0" smtClean="0"/>
              <a:t> </a:t>
            </a:r>
            <a:r>
              <a:rPr lang="en-GB" sz="2800" dirty="0" err="1" smtClean="0"/>
              <a:t>prostor</a:t>
            </a:r>
            <a:r>
              <a:rPr lang="en-GB" sz="2800" dirty="0" smtClean="0"/>
              <a:t> </a:t>
            </a:r>
            <a:r>
              <a:rPr lang="en-GB" sz="2800" dirty="0" err="1" smtClean="0"/>
              <a:t>zapaljivu</a:t>
            </a:r>
            <a:r>
              <a:rPr lang="en-GB" sz="2800" dirty="0" smtClean="0"/>
              <a:t> </a:t>
            </a:r>
            <a:r>
              <a:rPr lang="en-GB" sz="2800" dirty="0" err="1" smtClean="0"/>
              <a:t>materiju</a:t>
            </a:r>
            <a:r>
              <a:rPr lang="en-GB" sz="2800" dirty="0" smtClean="0"/>
              <a:t> </a:t>
            </a:r>
            <a:r>
              <a:rPr lang="en-GB" sz="2800" dirty="0" err="1" smtClean="0"/>
              <a:t>ili</a:t>
            </a:r>
            <a:r>
              <a:rPr lang="en-GB" sz="2800" dirty="0" smtClean="0"/>
              <a:t> </a:t>
            </a:r>
            <a:r>
              <a:rPr lang="en-GB" sz="2800" dirty="0" err="1" smtClean="0"/>
              <a:t>eksplozivnu</a:t>
            </a:r>
            <a:r>
              <a:rPr lang="en-GB" sz="2800" dirty="0" smtClean="0"/>
              <a:t> </a:t>
            </a:r>
            <a:r>
              <a:rPr lang="en-GB" sz="2800" dirty="0" err="1" smtClean="0"/>
              <a:t>smješu</a:t>
            </a:r>
            <a:r>
              <a:rPr lang="en-GB" sz="2800" dirty="0" smtClean="0"/>
              <a:t> </a:t>
            </a:r>
            <a:r>
              <a:rPr lang="en-GB" sz="2800" dirty="0" err="1" smtClean="0"/>
              <a:t>gasova</a:t>
            </a:r>
            <a:r>
              <a:rPr lang="en-GB" sz="2800" dirty="0" smtClean="0"/>
              <a:t> </a:t>
            </a:r>
            <a:r>
              <a:rPr lang="en-GB" sz="2800" dirty="0" err="1" smtClean="0"/>
              <a:t>ili</a:t>
            </a:r>
            <a:r>
              <a:rPr lang="en-GB" sz="2800" dirty="0" smtClean="0"/>
              <a:t> </a:t>
            </a:r>
            <a:r>
              <a:rPr lang="en-GB" sz="2800" dirty="0" err="1" smtClean="0"/>
              <a:t>para</a:t>
            </a:r>
            <a:r>
              <a:rPr lang="en-GB" sz="2800" dirty="0" smtClean="0"/>
              <a:t>.</a:t>
            </a:r>
            <a:endParaRPr lang="sr-Latn-RS" sz="2600" dirty="0" smtClean="0"/>
          </a:p>
          <a:p>
            <a:endParaRPr lang="en-US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xmlns="" id="{A4CEB342-1B54-4C41-8337-E73C88A108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3895" y="0"/>
            <a:ext cx="10560617" cy="689317"/>
          </a:xfrm>
        </p:spPr>
        <p:txBody>
          <a:bodyPr>
            <a:normAutofit fontScale="90000"/>
          </a:bodyPr>
          <a:lstStyle/>
          <a:p>
            <a:pPr algn="ctr"/>
            <a:r>
              <a:rPr lang="sr-Latn-CS" b="1" dirty="0" smtClean="0">
                <a:solidFill>
                  <a:srgbClr val="FF0000"/>
                </a:solidFill>
              </a:rPr>
              <a:t>Vrste izvora opasnosti</a:t>
            </a:r>
            <a:endParaRPr lang="en-US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6045828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D1940A30-8850-4B2D-B943-F89D62DE661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67286" y="886266"/>
            <a:ext cx="10775852" cy="5683348"/>
          </a:xfrm>
        </p:spPr>
        <p:txBody>
          <a:bodyPr>
            <a:normAutofit/>
          </a:bodyPr>
          <a:lstStyle/>
          <a:p>
            <a:r>
              <a:rPr lang="en-GB" sz="2800" dirty="0" err="1" smtClean="0"/>
              <a:t>Opasan</a:t>
            </a:r>
            <a:r>
              <a:rPr lang="en-GB" sz="2800" dirty="0" smtClean="0"/>
              <a:t> </a:t>
            </a:r>
            <a:r>
              <a:rPr lang="en-GB" sz="2800" dirty="0" err="1" smtClean="0"/>
              <a:t>ili</a:t>
            </a:r>
            <a:r>
              <a:rPr lang="en-GB" sz="2800" dirty="0" smtClean="0"/>
              <a:t> </a:t>
            </a:r>
            <a:r>
              <a:rPr lang="en-GB" sz="2800" dirty="0" err="1" smtClean="0"/>
              <a:t>ugrožen</a:t>
            </a:r>
            <a:r>
              <a:rPr lang="en-GB" sz="2800" dirty="0" smtClean="0"/>
              <a:t> </a:t>
            </a:r>
            <a:r>
              <a:rPr lang="en-GB" sz="2800" dirty="0" err="1" smtClean="0"/>
              <a:t>prostor</a:t>
            </a:r>
            <a:r>
              <a:rPr lang="en-GB" sz="2800" dirty="0" smtClean="0"/>
              <a:t> je </a:t>
            </a:r>
            <a:r>
              <a:rPr lang="en-GB" sz="2800" dirty="0" err="1" smtClean="0"/>
              <a:t>onaj</a:t>
            </a:r>
            <a:r>
              <a:rPr lang="en-GB" sz="2800" dirty="0" smtClean="0"/>
              <a:t> u </a:t>
            </a:r>
            <a:r>
              <a:rPr lang="en-GB" sz="2800" dirty="0" err="1" smtClean="0"/>
              <a:t>kome</a:t>
            </a:r>
            <a:r>
              <a:rPr lang="en-GB" sz="2800" dirty="0" smtClean="0"/>
              <a:t> </a:t>
            </a:r>
            <a:r>
              <a:rPr lang="en-GB" sz="2800" dirty="0" err="1" smtClean="0"/>
              <a:t>postoji</a:t>
            </a:r>
            <a:r>
              <a:rPr lang="en-GB" sz="2800" dirty="0" smtClean="0"/>
              <a:t> </a:t>
            </a:r>
            <a:r>
              <a:rPr lang="en-GB" sz="2800" dirty="0" err="1" smtClean="0"/>
              <a:t>mogućnost</a:t>
            </a:r>
            <a:r>
              <a:rPr lang="en-GB" sz="2800" dirty="0" smtClean="0"/>
              <a:t> </a:t>
            </a:r>
            <a:r>
              <a:rPr lang="en-GB" sz="2800" dirty="0" err="1" smtClean="0"/>
              <a:t>pojave</a:t>
            </a:r>
            <a:r>
              <a:rPr lang="en-GB" sz="2800" dirty="0" smtClean="0"/>
              <a:t> </a:t>
            </a:r>
            <a:r>
              <a:rPr lang="en-GB" sz="2800" dirty="0" err="1" smtClean="0"/>
              <a:t>eksplozivne</a:t>
            </a:r>
            <a:r>
              <a:rPr lang="en-GB" sz="2800" dirty="0" smtClean="0"/>
              <a:t> </a:t>
            </a:r>
            <a:r>
              <a:rPr lang="en-GB" sz="2800" dirty="0" err="1" smtClean="0"/>
              <a:t>koncentracije</a:t>
            </a:r>
            <a:r>
              <a:rPr lang="en-GB" sz="2800" dirty="0" smtClean="0"/>
              <a:t> </a:t>
            </a:r>
            <a:r>
              <a:rPr lang="en-GB" sz="2800" dirty="0" err="1" smtClean="0"/>
              <a:t>iznad</a:t>
            </a:r>
            <a:r>
              <a:rPr lang="en-GB" sz="2800" dirty="0" smtClean="0"/>
              <a:t> 10% </a:t>
            </a:r>
            <a:r>
              <a:rPr lang="en-GB" sz="2800" dirty="0" err="1" smtClean="0"/>
              <a:t>od</a:t>
            </a:r>
            <a:r>
              <a:rPr lang="en-GB" sz="2800" dirty="0" smtClean="0"/>
              <a:t> </a:t>
            </a:r>
            <a:r>
              <a:rPr lang="en-GB" sz="2800" dirty="0" err="1" smtClean="0"/>
              <a:t>donje</a:t>
            </a:r>
            <a:r>
              <a:rPr lang="en-GB" sz="2800" dirty="0" smtClean="0"/>
              <a:t> </a:t>
            </a:r>
            <a:r>
              <a:rPr lang="en-GB" sz="2800" dirty="0" err="1" smtClean="0"/>
              <a:t>granice</a:t>
            </a:r>
            <a:r>
              <a:rPr lang="en-GB" sz="2800" dirty="0" smtClean="0"/>
              <a:t> </a:t>
            </a:r>
            <a:r>
              <a:rPr lang="en-GB" sz="2800" dirty="0" err="1" smtClean="0"/>
              <a:t>eksplozivnosti</a:t>
            </a:r>
            <a:r>
              <a:rPr lang="en-GB" sz="2800" dirty="0" smtClean="0"/>
              <a:t>.</a:t>
            </a:r>
            <a:endParaRPr lang="sr-Latn-CS" sz="2800" dirty="0" smtClean="0"/>
          </a:p>
          <a:p>
            <a:pPr>
              <a:buNone/>
            </a:pPr>
            <a:endParaRPr lang="sr-Latn-CS" sz="2800" dirty="0" smtClean="0"/>
          </a:p>
          <a:p>
            <a:r>
              <a:rPr lang="en-GB" sz="2800" b="1" dirty="0" err="1" smtClean="0">
                <a:solidFill>
                  <a:srgbClr val="FF0000"/>
                </a:solidFill>
              </a:rPr>
              <a:t>Ugroženi</a:t>
            </a:r>
            <a:r>
              <a:rPr lang="en-GB" sz="2800" b="1" dirty="0" smtClean="0">
                <a:solidFill>
                  <a:srgbClr val="FF0000"/>
                </a:solidFill>
              </a:rPr>
              <a:t> </a:t>
            </a:r>
            <a:r>
              <a:rPr lang="en-GB" sz="2800" b="1" dirty="0" err="1" smtClean="0">
                <a:solidFill>
                  <a:srgbClr val="FF0000"/>
                </a:solidFill>
              </a:rPr>
              <a:t>prostor</a:t>
            </a:r>
            <a:r>
              <a:rPr lang="en-GB" sz="2800" b="1" dirty="0" smtClean="0">
                <a:solidFill>
                  <a:srgbClr val="FF0000"/>
                </a:solidFill>
              </a:rPr>
              <a:t> </a:t>
            </a:r>
            <a:r>
              <a:rPr lang="en-GB" sz="2800" b="1" dirty="0" err="1" smtClean="0">
                <a:solidFill>
                  <a:srgbClr val="FF0000"/>
                </a:solidFill>
              </a:rPr>
              <a:t>razvrstava</a:t>
            </a:r>
            <a:r>
              <a:rPr lang="en-GB" sz="2800" b="1" dirty="0" smtClean="0">
                <a:solidFill>
                  <a:srgbClr val="FF0000"/>
                </a:solidFill>
              </a:rPr>
              <a:t> se u zone </a:t>
            </a:r>
            <a:r>
              <a:rPr lang="en-GB" sz="2800" b="1" dirty="0" err="1" smtClean="0">
                <a:solidFill>
                  <a:srgbClr val="FF0000"/>
                </a:solidFill>
              </a:rPr>
              <a:t>opasnosti</a:t>
            </a:r>
            <a:r>
              <a:rPr lang="en-GB" sz="2800" b="1" dirty="0" smtClean="0">
                <a:solidFill>
                  <a:srgbClr val="FF0000"/>
                </a:solidFill>
              </a:rPr>
              <a:t> </a:t>
            </a:r>
            <a:r>
              <a:rPr lang="en-GB" sz="2800" b="1" dirty="0" err="1" smtClean="0">
                <a:solidFill>
                  <a:srgbClr val="FF0000"/>
                </a:solidFill>
              </a:rPr>
              <a:t>na</a:t>
            </a:r>
            <a:r>
              <a:rPr lang="en-GB" sz="2800" b="1" dirty="0" smtClean="0">
                <a:solidFill>
                  <a:srgbClr val="FF0000"/>
                </a:solidFill>
              </a:rPr>
              <a:t> </a:t>
            </a:r>
            <a:r>
              <a:rPr lang="en-GB" sz="2800" b="1" dirty="0" err="1" smtClean="0">
                <a:solidFill>
                  <a:srgbClr val="FF0000"/>
                </a:solidFill>
              </a:rPr>
              <a:t>osnovu</a:t>
            </a:r>
            <a:r>
              <a:rPr lang="en-GB" sz="2800" b="1" dirty="0" smtClean="0">
                <a:solidFill>
                  <a:srgbClr val="FF0000"/>
                </a:solidFill>
              </a:rPr>
              <a:t> </a:t>
            </a:r>
            <a:r>
              <a:rPr lang="en-GB" sz="2800" b="1" dirty="0" err="1" smtClean="0">
                <a:solidFill>
                  <a:srgbClr val="FF0000"/>
                </a:solidFill>
              </a:rPr>
              <a:t>učestalosti</a:t>
            </a:r>
            <a:r>
              <a:rPr lang="en-GB" sz="2800" b="1" dirty="0" smtClean="0">
                <a:solidFill>
                  <a:srgbClr val="FF0000"/>
                </a:solidFill>
              </a:rPr>
              <a:t> </a:t>
            </a:r>
            <a:r>
              <a:rPr lang="en-GB" sz="2800" b="1" dirty="0" err="1" smtClean="0">
                <a:solidFill>
                  <a:srgbClr val="FF0000"/>
                </a:solidFill>
              </a:rPr>
              <a:t>pojave</a:t>
            </a:r>
            <a:r>
              <a:rPr lang="en-GB" sz="2800" b="1" dirty="0" smtClean="0">
                <a:solidFill>
                  <a:srgbClr val="FF0000"/>
                </a:solidFill>
              </a:rPr>
              <a:t> </a:t>
            </a:r>
            <a:r>
              <a:rPr lang="en-GB" sz="2800" b="1" dirty="0" err="1" smtClean="0">
                <a:solidFill>
                  <a:srgbClr val="FF0000"/>
                </a:solidFill>
              </a:rPr>
              <a:t>i</a:t>
            </a:r>
            <a:r>
              <a:rPr lang="en-GB" sz="2800" b="1" dirty="0" smtClean="0">
                <a:solidFill>
                  <a:srgbClr val="FF0000"/>
                </a:solidFill>
              </a:rPr>
              <a:t> </a:t>
            </a:r>
            <a:r>
              <a:rPr lang="en-GB" sz="2800" b="1" dirty="0" err="1" smtClean="0">
                <a:solidFill>
                  <a:srgbClr val="FF0000"/>
                </a:solidFill>
              </a:rPr>
              <a:t>trajanja</a:t>
            </a:r>
            <a:r>
              <a:rPr lang="en-GB" sz="2800" b="1" dirty="0" smtClean="0">
                <a:solidFill>
                  <a:srgbClr val="FF0000"/>
                </a:solidFill>
              </a:rPr>
              <a:t> </a:t>
            </a:r>
            <a:r>
              <a:rPr lang="en-GB" sz="2800" b="1" dirty="0" err="1" smtClean="0">
                <a:solidFill>
                  <a:srgbClr val="FF0000"/>
                </a:solidFill>
              </a:rPr>
              <a:t>eksplozivne</a:t>
            </a:r>
            <a:r>
              <a:rPr lang="en-GB" sz="2800" b="1" dirty="0" smtClean="0">
                <a:solidFill>
                  <a:srgbClr val="FF0000"/>
                </a:solidFill>
              </a:rPr>
              <a:t> </a:t>
            </a:r>
            <a:r>
              <a:rPr lang="en-GB" sz="2800" b="1" dirty="0" err="1" smtClean="0">
                <a:solidFill>
                  <a:srgbClr val="FF0000"/>
                </a:solidFill>
              </a:rPr>
              <a:t>atmosfere</a:t>
            </a:r>
            <a:r>
              <a:rPr lang="en-GB" sz="2800" b="1" dirty="0" smtClean="0">
                <a:solidFill>
                  <a:srgbClr val="FF0000"/>
                </a:solidFill>
              </a:rPr>
              <a:t>:</a:t>
            </a:r>
            <a:endParaRPr lang="sr-Latn-CS" sz="2800" b="1" dirty="0" smtClean="0">
              <a:solidFill>
                <a:srgbClr val="FF0000"/>
              </a:solidFill>
            </a:endParaRPr>
          </a:p>
          <a:p>
            <a:r>
              <a:rPr lang="en-GB" sz="2800" b="1" dirty="0" err="1" smtClean="0"/>
              <a:t>Zona</a:t>
            </a:r>
            <a:r>
              <a:rPr lang="en-GB" sz="2800" b="1" dirty="0" smtClean="0"/>
              <a:t> </a:t>
            </a:r>
            <a:r>
              <a:rPr lang="en-GB" sz="2800" b="1" dirty="0" err="1" smtClean="0"/>
              <a:t>opasnosti</a:t>
            </a:r>
            <a:r>
              <a:rPr lang="en-GB" sz="2800" b="1" dirty="0" smtClean="0"/>
              <a:t> </a:t>
            </a:r>
            <a:r>
              <a:rPr lang="en-GB" sz="2800" b="1" dirty="0" smtClean="0"/>
              <a:t>0</a:t>
            </a:r>
            <a:endParaRPr lang="sr-Latn-CS" sz="2800" b="1" dirty="0" smtClean="0"/>
          </a:p>
          <a:p>
            <a:r>
              <a:rPr lang="en-GB" sz="2800" b="1" dirty="0" err="1" smtClean="0"/>
              <a:t>Zona</a:t>
            </a:r>
            <a:r>
              <a:rPr lang="en-GB" sz="2800" b="1" dirty="0" smtClean="0"/>
              <a:t> </a:t>
            </a:r>
            <a:r>
              <a:rPr lang="en-GB" sz="2800" b="1" dirty="0" err="1" smtClean="0"/>
              <a:t>opasnosti</a:t>
            </a:r>
            <a:r>
              <a:rPr lang="en-GB" sz="2800" b="1" dirty="0" smtClean="0"/>
              <a:t> </a:t>
            </a:r>
            <a:r>
              <a:rPr lang="en-GB" sz="2800" b="1" dirty="0" smtClean="0"/>
              <a:t>1</a:t>
            </a:r>
            <a:endParaRPr lang="sr-Latn-CS" sz="2800" b="1" dirty="0" smtClean="0"/>
          </a:p>
          <a:p>
            <a:r>
              <a:rPr lang="en-GB" sz="2800" b="1" dirty="0" err="1" smtClean="0"/>
              <a:t>Zona</a:t>
            </a:r>
            <a:r>
              <a:rPr lang="en-GB" sz="2800" b="1" dirty="0" smtClean="0"/>
              <a:t> </a:t>
            </a:r>
            <a:r>
              <a:rPr lang="en-GB" sz="2800" b="1" dirty="0" err="1" smtClean="0"/>
              <a:t>opasnosti</a:t>
            </a:r>
            <a:r>
              <a:rPr lang="en-GB" sz="2800" b="1" dirty="0" smtClean="0"/>
              <a:t> 2</a:t>
            </a:r>
            <a:endParaRPr lang="sr-Latn-CS" sz="2800" b="1" dirty="0" smtClean="0"/>
          </a:p>
          <a:p>
            <a:endParaRPr lang="en-US" sz="2400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xmlns="" id="{A4CEB342-1B54-4C41-8337-E73C88A108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3895" y="0"/>
            <a:ext cx="10560617" cy="689317"/>
          </a:xfrm>
        </p:spPr>
        <p:txBody>
          <a:bodyPr>
            <a:normAutofit fontScale="90000"/>
          </a:bodyPr>
          <a:lstStyle/>
          <a:p>
            <a:pPr algn="ctr"/>
            <a:r>
              <a:rPr lang="sr-Latn-CS" b="1" dirty="0" smtClean="0">
                <a:solidFill>
                  <a:srgbClr val="FF0000"/>
                </a:solidFill>
              </a:rPr>
              <a:t>Zone opasnosti</a:t>
            </a:r>
            <a:endParaRPr lang="en-US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6045828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D1940A30-8850-4B2D-B943-F89D62DE661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67286" y="886266"/>
            <a:ext cx="10775852" cy="5683348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§"/>
            </a:pPr>
            <a:r>
              <a:rPr lang="sr-Latn-CS" sz="3200" b="1" dirty="0" err="1" smtClean="0"/>
              <a:t>U</a:t>
            </a:r>
            <a:r>
              <a:rPr lang="en-GB" sz="3200" b="1" dirty="0" smtClean="0"/>
              <a:t>z </a:t>
            </a:r>
            <a:r>
              <a:rPr lang="en-GB" sz="3200" b="1" dirty="0" err="1" smtClean="0"/>
              <a:t>normalne</a:t>
            </a:r>
            <a:r>
              <a:rPr lang="en-GB" sz="3200" b="1" dirty="0" smtClean="0"/>
              <a:t> </a:t>
            </a:r>
            <a:r>
              <a:rPr lang="en-GB" sz="3200" b="1" dirty="0" err="1" smtClean="0"/>
              <a:t>uslove</a:t>
            </a:r>
            <a:r>
              <a:rPr lang="en-GB" sz="3200" b="1" dirty="0" smtClean="0"/>
              <a:t> </a:t>
            </a:r>
            <a:r>
              <a:rPr lang="en-GB" sz="3200" b="1" dirty="0" err="1" smtClean="0"/>
              <a:t>ventilacije</a:t>
            </a:r>
            <a:r>
              <a:rPr lang="en-GB" sz="3200" b="1" dirty="0" smtClean="0"/>
              <a:t>, zone </a:t>
            </a:r>
            <a:r>
              <a:rPr lang="en-GB" sz="3200" b="1" dirty="0" err="1" smtClean="0"/>
              <a:t>opasnosti</a:t>
            </a:r>
            <a:r>
              <a:rPr lang="en-GB" sz="3200" b="1" dirty="0" smtClean="0"/>
              <a:t> </a:t>
            </a:r>
            <a:r>
              <a:rPr lang="en-GB" sz="3200" b="1" dirty="0" err="1" smtClean="0"/>
              <a:t>treba</a:t>
            </a:r>
            <a:r>
              <a:rPr lang="en-GB" sz="3200" b="1" dirty="0" smtClean="0"/>
              <a:t> </a:t>
            </a:r>
            <a:r>
              <a:rPr lang="en-GB" sz="3200" b="1" dirty="0" err="1" smtClean="0"/>
              <a:t>formirati</a:t>
            </a:r>
            <a:r>
              <a:rPr lang="en-GB" sz="3200" b="1" dirty="0" smtClean="0"/>
              <a:t> u </a:t>
            </a:r>
            <a:r>
              <a:rPr lang="en-GB" sz="3200" b="1" dirty="0" err="1" smtClean="0"/>
              <a:t>zavisnosti</a:t>
            </a:r>
            <a:r>
              <a:rPr lang="en-GB" sz="3200" b="1" dirty="0" smtClean="0"/>
              <a:t> </a:t>
            </a:r>
            <a:r>
              <a:rPr lang="en-GB" sz="3200" b="1" dirty="0" err="1" smtClean="0"/>
              <a:t>od</a:t>
            </a:r>
            <a:r>
              <a:rPr lang="en-GB" sz="3200" b="1" dirty="0" smtClean="0"/>
              <a:t> </a:t>
            </a:r>
            <a:r>
              <a:rPr lang="en-GB" sz="3200" b="1" dirty="0" err="1" smtClean="0"/>
              <a:t>izvora</a:t>
            </a:r>
            <a:r>
              <a:rPr lang="en-GB" sz="3200" b="1" dirty="0" smtClean="0"/>
              <a:t> </a:t>
            </a:r>
            <a:r>
              <a:rPr lang="en-GB" sz="3200" b="1" dirty="0" err="1" smtClean="0"/>
              <a:t>opasnosti</a:t>
            </a:r>
            <a:r>
              <a:rPr lang="en-GB" sz="3200" b="1" dirty="0" smtClean="0"/>
              <a:t>: </a:t>
            </a:r>
            <a:endParaRPr lang="sr-Latn-CS" sz="3200" b="1" dirty="0" smtClean="0"/>
          </a:p>
          <a:p>
            <a:r>
              <a:rPr lang="en-GB" sz="3200" b="1" dirty="0" smtClean="0"/>
              <a:t> </a:t>
            </a:r>
            <a:r>
              <a:rPr lang="en-GB" sz="3200" b="1" dirty="0" err="1" smtClean="0">
                <a:solidFill>
                  <a:srgbClr val="0070C0"/>
                </a:solidFill>
              </a:rPr>
              <a:t>trajni</a:t>
            </a:r>
            <a:r>
              <a:rPr lang="en-GB" sz="3200" b="1" dirty="0" smtClean="0">
                <a:solidFill>
                  <a:srgbClr val="0070C0"/>
                </a:solidFill>
              </a:rPr>
              <a:t> </a:t>
            </a:r>
            <a:r>
              <a:rPr lang="en-GB" sz="3200" b="1" dirty="0" err="1" smtClean="0">
                <a:solidFill>
                  <a:srgbClr val="0070C0"/>
                </a:solidFill>
              </a:rPr>
              <a:t>izvor</a:t>
            </a:r>
            <a:r>
              <a:rPr lang="en-GB" sz="3200" b="1" dirty="0" smtClean="0">
                <a:solidFill>
                  <a:srgbClr val="0070C0"/>
                </a:solidFill>
              </a:rPr>
              <a:t> </a:t>
            </a:r>
            <a:r>
              <a:rPr lang="en-GB" sz="3200" b="1" dirty="0" err="1" smtClean="0">
                <a:solidFill>
                  <a:srgbClr val="0070C0"/>
                </a:solidFill>
              </a:rPr>
              <a:t>opasnosti</a:t>
            </a:r>
            <a:r>
              <a:rPr lang="en-GB" sz="3200" b="1" dirty="0" smtClean="0">
                <a:solidFill>
                  <a:srgbClr val="0070C0"/>
                </a:solidFill>
              </a:rPr>
              <a:t> </a:t>
            </a:r>
            <a:r>
              <a:rPr lang="en-GB" sz="3200" b="1" dirty="0" err="1" smtClean="0">
                <a:solidFill>
                  <a:srgbClr val="0070C0"/>
                </a:solidFill>
              </a:rPr>
              <a:t>formira</a:t>
            </a:r>
            <a:r>
              <a:rPr lang="en-GB" sz="3200" b="1" dirty="0" smtClean="0">
                <a:solidFill>
                  <a:srgbClr val="0070C0"/>
                </a:solidFill>
              </a:rPr>
              <a:t> </a:t>
            </a:r>
            <a:r>
              <a:rPr lang="en-GB" sz="3200" b="1" dirty="0" err="1" smtClean="0">
                <a:solidFill>
                  <a:srgbClr val="0070C0"/>
                </a:solidFill>
              </a:rPr>
              <a:t>zonu</a:t>
            </a:r>
            <a:r>
              <a:rPr lang="en-GB" sz="3200" b="1" dirty="0" smtClean="0">
                <a:solidFill>
                  <a:srgbClr val="0070C0"/>
                </a:solidFill>
              </a:rPr>
              <a:t> 0 </a:t>
            </a:r>
            <a:endParaRPr lang="sr-Latn-CS" sz="3200" b="1" dirty="0" smtClean="0">
              <a:solidFill>
                <a:srgbClr val="0070C0"/>
              </a:solidFill>
            </a:endParaRPr>
          </a:p>
          <a:p>
            <a:r>
              <a:rPr lang="en-GB" sz="3200" b="1" dirty="0" smtClean="0">
                <a:solidFill>
                  <a:srgbClr val="0070C0"/>
                </a:solidFill>
              </a:rPr>
              <a:t> </a:t>
            </a:r>
            <a:r>
              <a:rPr lang="en-GB" sz="3200" b="1" dirty="0" err="1" smtClean="0">
                <a:solidFill>
                  <a:srgbClr val="0070C0"/>
                </a:solidFill>
              </a:rPr>
              <a:t>primarni</a:t>
            </a:r>
            <a:r>
              <a:rPr lang="en-GB" sz="3200" b="1" dirty="0" smtClean="0">
                <a:solidFill>
                  <a:srgbClr val="0070C0"/>
                </a:solidFill>
              </a:rPr>
              <a:t> </a:t>
            </a:r>
            <a:r>
              <a:rPr lang="en-GB" sz="3200" b="1" dirty="0" err="1" smtClean="0">
                <a:solidFill>
                  <a:srgbClr val="0070C0"/>
                </a:solidFill>
              </a:rPr>
              <a:t>izvor</a:t>
            </a:r>
            <a:r>
              <a:rPr lang="en-GB" sz="3200" b="1" dirty="0" smtClean="0">
                <a:solidFill>
                  <a:srgbClr val="0070C0"/>
                </a:solidFill>
              </a:rPr>
              <a:t> </a:t>
            </a:r>
            <a:r>
              <a:rPr lang="en-GB" sz="3200" b="1" dirty="0" err="1" smtClean="0">
                <a:solidFill>
                  <a:srgbClr val="0070C0"/>
                </a:solidFill>
              </a:rPr>
              <a:t>opasnosti</a:t>
            </a:r>
            <a:r>
              <a:rPr lang="en-GB" sz="3200" b="1" dirty="0" smtClean="0">
                <a:solidFill>
                  <a:srgbClr val="0070C0"/>
                </a:solidFill>
              </a:rPr>
              <a:t> </a:t>
            </a:r>
            <a:r>
              <a:rPr lang="en-GB" sz="3200" b="1" dirty="0" err="1" smtClean="0">
                <a:solidFill>
                  <a:srgbClr val="0070C0"/>
                </a:solidFill>
              </a:rPr>
              <a:t>formira</a:t>
            </a:r>
            <a:r>
              <a:rPr lang="en-GB" sz="3200" b="1" dirty="0" smtClean="0">
                <a:solidFill>
                  <a:srgbClr val="0070C0"/>
                </a:solidFill>
              </a:rPr>
              <a:t> </a:t>
            </a:r>
            <a:r>
              <a:rPr lang="en-GB" sz="3200" b="1" dirty="0" err="1" smtClean="0">
                <a:solidFill>
                  <a:srgbClr val="0070C0"/>
                </a:solidFill>
              </a:rPr>
              <a:t>zonu</a:t>
            </a:r>
            <a:r>
              <a:rPr lang="en-GB" sz="3200" b="1" dirty="0" smtClean="0">
                <a:solidFill>
                  <a:srgbClr val="0070C0"/>
                </a:solidFill>
              </a:rPr>
              <a:t> 1 </a:t>
            </a:r>
            <a:endParaRPr lang="sr-Latn-CS" sz="3200" b="1" dirty="0" smtClean="0">
              <a:solidFill>
                <a:srgbClr val="0070C0"/>
              </a:solidFill>
            </a:endParaRPr>
          </a:p>
          <a:p>
            <a:r>
              <a:rPr lang="en-GB" sz="3200" b="1" dirty="0" smtClean="0">
                <a:solidFill>
                  <a:srgbClr val="0070C0"/>
                </a:solidFill>
              </a:rPr>
              <a:t> </a:t>
            </a:r>
            <a:r>
              <a:rPr lang="en-GB" sz="3200" b="1" dirty="0" err="1" smtClean="0">
                <a:solidFill>
                  <a:srgbClr val="0070C0"/>
                </a:solidFill>
              </a:rPr>
              <a:t>sekundarni</a:t>
            </a:r>
            <a:r>
              <a:rPr lang="en-GB" sz="3200" b="1" dirty="0" smtClean="0">
                <a:solidFill>
                  <a:srgbClr val="0070C0"/>
                </a:solidFill>
              </a:rPr>
              <a:t> </a:t>
            </a:r>
            <a:r>
              <a:rPr lang="en-GB" sz="3200" b="1" dirty="0" err="1" smtClean="0">
                <a:solidFill>
                  <a:srgbClr val="0070C0"/>
                </a:solidFill>
              </a:rPr>
              <a:t>izvor</a:t>
            </a:r>
            <a:r>
              <a:rPr lang="en-GB" sz="3200" b="1" dirty="0" smtClean="0">
                <a:solidFill>
                  <a:srgbClr val="0070C0"/>
                </a:solidFill>
              </a:rPr>
              <a:t> </a:t>
            </a:r>
            <a:r>
              <a:rPr lang="en-GB" sz="3200" b="1" dirty="0" err="1" smtClean="0">
                <a:solidFill>
                  <a:srgbClr val="0070C0"/>
                </a:solidFill>
              </a:rPr>
              <a:t>opasnosti</a:t>
            </a:r>
            <a:r>
              <a:rPr lang="en-GB" sz="3200" b="1" dirty="0" smtClean="0">
                <a:solidFill>
                  <a:srgbClr val="0070C0"/>
                </a:solidFill>
              </a:rPr>
              <a:t> </a:t>
            </a:r>
            <a:r>
              <a:rPr lang="en-GB" sz="3200" b="1" dirty="0" err="1" smtClean="0">
                <a:solidFill>
                  <a:srgbClr val="0070C0"/>
                </a:solidFill>
              </a:rPr>
              <a:t>formira</a:t>
            </a:r>
            <a:r>
              <a:rPr lang="en-GB" sz="3200" b="1" dirty="0" smtClean="0">
                <a:solidFill>
                  <a:srgbClr val="0070C0"/>
                </a:solidFill>
              </a:rPr>
              <a:t> </a:t>
            </a:r>
            <a:r>
              <a:rPr lang="en-GB" sz="3200" b="1" dirty="0" err="1" smtClean="0">
                <a:solidFill>
                  <a:srgbClr val="0070C0"/>
                </a:solidFill>
              </a:rPr>
              <a:t>zonu</a:t>
            </a:r>
            <a:r>
              <a:rPr lang="en-GB" sz="3200" b="1" dirty="0" smtClean="0">
                <a:solidFill>
                  <a:srgbClr val="0070C0"/>
                </a:solidFill>
              </a:rPr>
              <a:t> 2</a:t>
            </a:r>
            <a:endParaRPr lang="en-US" sz="3200" b="1" dirty="0">
              <a:solidFill>
                <a:srgbClr val="0070C0"/>
              </a:solidFill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xmlns="" id="{A4CEB342-1B54-4C41-8337-E73C88A108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3895" y="0"/>
            <a:ext cx="10560617" cy="689317"/>
          </a:xfrm>
        </p:spPr>
        <p:txBody>
          <a:bodyPr>
            <a:normAutofit fontScale="90000"/>
          </a:bodyPr>
          <a:lstStyle/>
          <a:p>
            <a:pPr algn="ctr"/>
            <a:r>
              <a:rPr lang="sr-Latn-CS" b="1" dirty="0" smtClean="0">
                <a:solidFill>
                  <a:srgbClr val="FF0000"/>
                </a:solidFill>
              </a:rPr>
              <a:t>Zone opasnosti</a:t>
            </a:r>
            <a:endParaRPr lang="en-US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6045828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8206163D-6C9F-4574-90C7-ABD039A600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1354" y="253218"/>
            <a:ext cx="10789919" cy="6386733"/>
          </a:xfrm>
        </p:spPr>
        <p:txBody>
          <a:bodyPr>
            <a:normAutofit/>
          </a:bodyPr>
          <a:lstStyle/>
          <a:p>
            <a:r>
              <a:rPr lang="sr-Latn-RS" sz="2800" b="1" dirty="0"/>
              <a:t>Najčešći izvori opasnosti od električnog udara u električnim instalacijama nastaju kao posledica previsokog napona dodira, zbog direktnog dodira provodnih djelova , opreme i slično, koji su pod </a:t>
            </a:r>
            <a:r>
              <a:rPr lang="sr-Latn-RS" sz="2800" b="1" dirty="0" smtClean="0"/>
              <a:t>naponom.</a:t>
            </a:r>
            <a:endParaRPr lang="sr-Latn-RS" sz="2800" b="1" dirty="0"/>
          </a:p>
          <a:p>
            <a:pPr marL="0" indent="0">
              <a:buNone/>
            </a:pPr>
            <a:endParaRPr lang="sr-Latn-RS" sz="2800" dirty="0"/>
          </a:p>
          <a:p>
            <a:r>
              <a:rPr lang="sr-Latn-RS" sz="2800" b="1" u="sng" dirty="0">
                <a:solidFill>
                  <a:srgbClr val="FF0000"/>
                </a:solidFill>
              </a:rPr>
              <a:t>Zaštita od direktnog dodira se sprovodi sledećim procesima:</a:t>
            </a:r>
          </a:p>
          <a:p>
            <a:pPr marL="457200" indent="-457200">
              <a:buAutoNum type="arabicPeriod"/>
            </a:pPr>
            <a:r>
              <a:rPr lang="sr-Latn-RS" sz="2800" b="1" dirty="0"/>
              <a:t>Zaštita izolovanjem djelova pod naponom</a:t>
            </a:r>
          </a:p>
          <a:p>
            <a:pPr marL="457200" indent="-457200">
              <a:buAutoNum type="arabicPeriod"/>
            </a:pPr>
            <a:r>
              <a:rPr lang="sr-Latn-RS" sz="2800" b="1" dirty="0"/>
              <a:t>Zaštita pregradama i kućištima</a:t>
            </a:r>
          </a:p>
          <a:p>
            <a:pPr marL="457200" indent="-457200">
              <a:buAutoNum type="arabicPeriod"/>
            </a:pPr>
            <a:r>
              <a:rPr lang="sr-Latn-RS" sz="2800" b="1" dirty="0"/>
              <a:t>Zaštita preprekama</a:t>
            </a:r>
          </a:p>
          <a:p>
            <a:pPr marL="457200" indent="-457200">
              <a:buAutoNum type="arabicPeriod"/>
            </a:pPr>
            <a:r>
              <a:rPr lang="sr-Latn-RS" sz="2800" b="1" dirty="0"/>
              <a:t>Zaštita stavljanjem van dohvata ruke </a:t>
            </a:r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xmlns="" val="40093452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651CE15-A806-41FB-825E-46651FCA4B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4572" y="0"/>
            <a:ext cx="10607040" cy="872197"/>
          </a:xfrm>
        </p:spPr>
        <p:txBody>
          <a:bodyPr/>
          <a:lstStyle/>
          <a:p>
            <a:r>
              <a:rPr lang="sr-Latn-RS" dirty="0">
                <a:solidFill>
                  <a:srgbClr val="FF0000"/>
                </a:solidFill>
              </a:rPr>
              <a:t>Zaštita izolovanjem djelova pod naponom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5E24615C-89A5-4357-A314-A7C0F7D0C8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1355" y="1041010"/>
            <a:ext cx="10719580" cy="5556738"/>
          </a:xfrm>
        </p:spPr>
        <p:txBody>
          <a:bodyPr>
            <a:normAutofit fontScale="92500" lnSpcReduction="10000"/>
          </a:bodyPr>
          <a:lstStyle/>
          <a:p>
            <a:r>
              <a:rPr lang="sr-Latn-RS" sz="2800" dirty="0"/>
              <a:t>Zadatak ove vrste zaštite je da onemogući svaki kontakt djelova pod naponom električne </a:t>
            </a:r>
            <a:r>
              <a:rPr lang="sr-Latn-RS" sz="2800" dirty="0" smtClean="0"/>
              <a:t>instalacije.</a:t>
            </a:r>
          </a:p>
          <a:p>
            <a:endParaRPr lang="sr-Latn-RS" sz="2800" dirty="0"/>
          </a:p>
          <a:p>
            <a:r>
              <a:rPr lang="sr-Latn-RS" sz="2800" dirty="0"/>
              <a:t>Izolacija koja se nalazi na uređajima može se ukloniti samo </a:t>
            </a:r>
            <a:r>
              <a:rPr lang="sr-Latn-RS" sz="2800" dirty="0" smtClean="0"/>
              <a:t>razaranjem.</a:t>
            </a:r>
          </a:p>
          <a:p>
            <a:endParaRPr lang="sr-Latn-RS" sz="2800" dirty="0"/>
          </a:p>
          <a:p>
            <a:r>
              <a:rPr lang="sr-Latn-RS" sz="2800" dirty="0"/>
              <a:t>Izrađena oprema mora zadovoljiti odgovarajuće standarde, mora biti izvedena da izdrži mehanička, hemijska, električna i toplotna </a:t>
            </a:r>
            <a:r>
              <a:rPr lang="sr-Latn-RS" sz="2800" dirty="0" smtClean="0"/>
              <a:t>naprezanja.</a:t>
            </a:r>
          </a:p>
          <a:p>
            <a:endParaRPr lang="sr-Latn-RS" sz="2800" dirty="0"/>
          </a:p>
          <a:p>
            <a:r>
              <a:rPr lang="sr-Latn-RS" sz="2800" dirty="0"/>
              <a:t>Kada se izolacija postavlja prilikom izvođenja instalacije, izolacija mora biti dodatno </a:t>
            </a:r>
            <a:r>
              <a:rPr lang="sr-Latn-RS" sz="2800" dirty="0" smtClean="0"/>
              <a:t>provjerena.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xmlns="" val="33611303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592AE38-AB96-40BE-B9C7-AD8217B9CA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5102" y="0"/>
            <a:ext cx="10832104" cy="914400"/>
          </a:xfrm>
        </p:spPr>
        <p:txBody>
          <a:bodyPr/>
          <a:lstStyle/>
          <a:p>
            <a:pPr algn="ctr"/>
            <a:r>
              <a:rPr lang="sr-Latn-RS" dirty="0">
                <a:solidFill>
                  <a:srgbClr val="FF0000"/>
                </a:solidFill>
              </a:rPr>
              <a:t>Zaštita pregradama i kućištima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9FEA2312-BC22-4CAF-A05F-B7D326F0187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6098" y="1136996"/>
            <a:ext cx="10522633" cy="5207533"/>
          </a:xfrm>
        </p:spPr>
        <p:txBody>
          <a:bodyPr>
            <a:normAutofit/>
          </a:bodyPr>
          <a:lstStyle/>
          <a:p>
            <a:r>
              <a:rPr lang="sr-Latn-RS" sz="2800" dirty="0"/>
              <a:t>Djelovi električne instalacije koji su pod naponom moraju biti zatvoreni ili pregrađeni tako da je onemogućen svaki dodir djelova pod naponom</a:t>
            </a:r>
            <a:r>
              <a:rPr lang="sr-Latn-RS" sz="2800" dirty="0" smtClean="0"/>
              <a:t>. </a:t>
            </a:r>
            <a:r>
              <a:rPr lang="sr-Latn-RS" sz="2800" dirty="0"/>
              <a:t>To se postiže korišćenjem opreme koja je izvedena najmanje u </a:t>
            </a:r>
            <a:r>
              <a:rPr lang="sr-Latn-RS" sz="2800" b="1" dirty="0"/>
              <a:t>IP 2X </a:t>
            </a:r>
            <a:r>
              <a:rPr lang="sr-Latn-RS" sz="2800" dirty="0" smtClean="0"/>
              <a:t>zaštiti.</a:t>
            </a:r>
          </a:p>
          <a:p>
            <a:endParaRPr lang="sr-Latn-RS" sz="2800" dirty="0"/>
          </a:p>
          <a:p>
            <a:r>
              <a:rPr lang="sr-Latn-RS" sz="2800" dirty="0"/>
              <a:t>Uklanjanje pregrada, otvaranje kućišta ili uklanjanje djelova kućišta moguće je samo upotrebom odgovarajućeg </a:t>
            </a:r>
            <a:r>
              <a:rPr lang="sr-Latn-RS" sz="2800" dirty="0" smtClean="0"/>
              <a:t>alata.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xmlns="" val="9211356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81A616A-4DDA-406C-ABEF-0D376CCBA6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5760" y="0"/>
            <a:ext cx="10588752" cy="787791"/>
          </a:xfrm>
        </p:spPr>
        <p:txBody>
          <a:bodyPr/>
          <a:lstStyle/>
          <a:p>
            <a:pPr algn="ctr"/>
            <a:r>
              <a:rPr lang="sr-Latn-RS" dirty="0">
                <a:solidFill>
                  <a:srgbClr val="FF0000"/>
                </a:solidFill>
              </a:rPr>
              <a:t>Zaštita preprekama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DFFBF801-AE05-4FCC-84C4-894D35D937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8640" y="1125416"/>
            <a:ext cx="10607040" cy="5054722"/>
          </a:xfrm>
        </p:spPr>
        <p:txBody>
          <a:bodyPr>
            <a:normAutofit/>
          </a:bodyPr>
          <a:lstStyle/>
          <a:p>
            <a:r>
              <a:rPr lang="sr-Latn-RS" sz="2800" dirty="0"/>
              <a:t>Predstavlja </a:t>
            </a:r>
            <a:r>
              <a:rPr lang="sr-Latn-RS" sz="2800" b="1" dirty="0"/>
              <a:t>dodatnu zaštitu </a:t>
            </a:r>
            <a:r>
              <a:rPr lang="sr-Latn-RS" sz="2800" dirty="0"/>
              <a:t>od direktnog dodira djelova pod naponom</a:t>
            </a:r>
          </a:p>
          <a:p>
            <a:r>
              <a:rPr lang="sr-Latn-RS" sz="2800" u="sng" dirty="0"/>
              <a:t>Prepreke imaju zadatak da spriječe:</a:t>
            </a:r>
          </a:p>
          <a:p>
            <a:pPr marL="457200" indent="-457200">
              <a:buAutoNum type="arabicPeriod"/>
            </a:pPr>
            <a:r>
              <a:rPr lang="sr-Latn-RS" sz="2800" dirty="0"/>
              <a:t>Slučajni fizički pristup djelovima pod naponom</a:t>
            </a:r>
          </a:p>
          <a:p>
            <a:pPr marL="457200" indent="-457200">
              <a:buAutoNum type="arabicPeriod"/>
            </a:pPr>
            <a:r>
              <a:rPr lang="sr-Latn-RS" sz="2800" dirty="0"/>
              <a:t>Slučajan dodir djelova pod naponom za vrijeme redovnog rada na opremi pod naponom</a:t>
            </a:r>
          </a:p>
          <a:p>
            <a:r>
              <a:rPr lang="sr-Latn-RS" sz="2800" b="1" i="1" u="sng" dirty="0"/>
              <a:t>Prepreke je moguće ukloniti bez alata, </a:t>
            </a:r>
            <a:endParaRPr lang="sr-Latn-RS" sz="2800" b="1" i="1" u="sng" dirty="0" smtClean="0"/>
          </a:p>
          <a:p>
            <a:pPr>
              <a:buNone/>
            </a:pPr>
            <a:r>
              <a:rPr lang="sr-Latn-RS" sz="2800" b="1" i="1" dirty="0" smtClean="0"/>
              <a:t> </a:t>
            </a:r>
            <a:r>
              <a:rPr lang="sr-Latn-RS" sz="2800" b="1" i="1" dirty="0" smtClean="0"/>
              <a:t>  </a:t>
            </a:r>
            <a:r>
              <a:rPr lang="sr-Latn-RS" sz="2800" b="1" i="1" u="sng" dirty="0" smtClean="0"/>
              <a:t>ali </a:t>
            </a:r>
            <a:r>
              <a:rPr lang="sr-Latn-RS" sz="2800" b="1" i="1" u="sng" dirty="0"/>
              <a:t>ne i slučajno</a:t>
            </a:r>
            <a:endParaRPr lang="en-US" sz="2800" b="1" i="1" u="sng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BEC577F1-82DC-4C62-8FAA-AFF362C70D48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835705" y="4139703"/>
            <a:ext cx="3389500" cy="27182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449065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4CEB342-1B54-4C41-8337-E73C88A108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3895" y="0"/>
            <a:ext cx="10560617" cy="773723"/>
          </a:xfrm>
        </p:spPr>
        <p:txBody>
          <a:bodyPr/>
          <a:lstStyle/>
          <a:p>
            <a:pPr algn="ctr"/>
            <a:r>
              <a:rPr lang="sr-Latn-RS" dirty="0">
                <a:solidFill>
                  <a:srgbClr val="FF0000"/>
                </a:solidFill>
              </a:rPr>
              <a:t>Zaštita stavljanjem van dohvata ruke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A25BDFAD-B4C9-41E8-AE97-237347C804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2031" y="914401"/>
            <a:ext cx="10199077" cy="4965896"/>
          </a:xfrm>
        </p:spPr>
        <p:txBody>
          <a:bodyPr>
            <a:normAutofit/>
          </a:bodyPr>
          <a:lstStyle/>
          <a:p>
            <a:r>
              <a:rPr lang="sr-Latn-RS" sz="2400" dirty="0"/>
              <a:t>Pod prostorom dohvata ruke podrazumijeva se oblast dodira golim rukama. </a:t>
            </a:r>
          </a:p>
          <a:p>
            <a:r>
              <a:rPr lang="sr-Latn-RS" sz="2400" dirty="0"/>
              <a:t>Suština ove zaštite je da istovremeno pristupačni djelovi koji se nalaze na različitim potencijalima ne smiju biti dostupni unutar prostora dohvata ruke. </a:t>
            </a:r>
          </a:p>
          <a:p>
            <a:r>
              <a:rPr lang="sr-Latn-RS" sz="2400" dirty="0"/>
              <a:t>Dva dijela se smatraju istovremeno pristupačnim ukoliko se nalaze na rastojanju manje od 2.5m.</a:t>
            </a:r>
            <a:endParaRPr lang="en-US" sz="2400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9FC1D4F1-85D7-4B30-B9E0-08C9F546AF87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827751" y="4415519"/>
            <a:ext cx="3987944" cy="2442481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xmlns="" id="{A0092E66-9943-4362-B75B-92B8B677199A}"/>
              </a:ext>
            </a:extLst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452383" y="4267810"/>
            <a:ext cx="3575339" cy="24117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2364642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61871" y="758952"/>
            <a:ext cx="9654657" cy="4041648"/>
          </a:xfrm>
        </p:spPr>
        <p:txBody>
          <a:bodyPr/>
          <a:lstStyle/>
          <a:p>
            <a:pPr algn="ctr"/>
            <a:r>
              <a:rPr lang="en-GB" i="1" dirty="0" err="1" smtClean="0">
                <a:solidFill>
                  <a:srgbClr val="00B050"/>
                </a:solidFill>
              </a:rPr>
              <a:t>Za</a:t>
            </a:r>
            <a:r>
              <a:rPr lang="sr-Latn-CS" i="1" dirty="0" smtClean="0">
                <a:solidFill>
                  <a:srgbClr val="00B050"/>
                </a:solidFill>
              </a:rPr>
              <a:t>štita od indirektnog dodira djelova pod naponom</a:t>
            </a:r>
            <a:endParaRPr lang="en-GB" i="1" dirty="0">
              <a:solidFill>
                <a:srgbClr val="00B050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E0E5441D-0508-4DF0-AA3D-CD15387708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9828" y="211016"/>
            <a:ext cx="10578903" cy="6372664"/>
          </a:xfrm>
        </p:spPr>
        <p:txBody>
          <a:bodyPr>
            <a:normAutofit lnSpcReduction="10000"/>
          </a:bodyPr>
          <a:lstStyle/>
          <a:p>
            <a:r>
              <a:rPr lang="sr-Latn-RS" sz="2800" b="1" dirty="0"/>
              <a:t>Zaštita ljudi i životinja od električnog udara do kojeg može doći u slučaju kvara osnovne izolacije opreme i dodira sa provdnim djelovima koji ne spadaju u pogonsko strujno </a:t>
            </a:r>
            <a:r>
              <a:rPr lang="sr-Latn-RS" sz="2800" b="1" dirty="0" smtClean="0"/>
              <a:t>kolo.</a:t>
            </a:r>
            <a:endParaRPr lang="sr-Latn-RS" sz="2800" b="1" dirty="0"/>
          </a:p>
          <a:p>
            <a:endParaRPr lang="sr-Latn-RS" sz="2400" b="1" dirty="0"/>
          </a:p>
          <a:p>
            <a:r>
              <a:rPr lang="sr-Latn-RS" sz="2800" b="1" u="sng" dirty="0">
                <a:solidFill>
                  <a:srgbClr val="FF0000"/>
                </a:solidFill>
              </a:rPr>
              <a:t>Zaštita od indirektnog dodira djelova pod naponom može se podijeliti na:</a:t>
            </a:r>
          </a:p>
          <a:p>
            <a:pPr marL="457200" indent="-457200">
              <a:buAutoNum type="arabicPeriod"/>
            </a:pPr>
            <a:r>
              <a:rPr lang="sr-Latn-RS" sz="2800" b="1" dirty="0"/>
              <a:t>Zaštita automatskim isključenjem napajanja (ZUDS)</a:t>
            </a:r>
          </a:p>
          <a:p>
            <a:pPr marL="457200" indent="-457200">
              <a:buAutoNum type="arabicPeriod"/>
            </a:pPr>
            <a:r>
              <a:rPr lang="sr-Latn-RS" sz="2800" b="1" dirty="0"/>
              <a:t>Zaštita upotrebom uređaja klase II ili odogovarajućom izolacijom</a:t>
            </a:r>
          </a:p>
          <a:p>
            <a:pPr marL="457200" indent="-457200">
              <a:buAutoNum type="arabicPeriod"/>
            </a:pPr>
            <a:r>
              <a:rPr lang="sr-Latn-RS" sz="2800" b="1" dirty="0"/>
              <a:t>Zaštita postavljanjem u izolovane prostorije</a:t>
            </a:r>
          </a:p>
          <a:p>
            <a:pPr marL="457200" indent="-457200">
              <a:buAutoNum type="arabicPeriod"/>
            </a:pPr>
            <a:r>
              <a:rPr lang="sr-Latn-RS" sz="2800" b="1" dirty="0"/>
              <a:t>Zaštita lokalnim izjednačavanjem potencijala</a:t>
            </a:r>
          </a:p>
          <a:p>
            <a:pPr marL="457200" indent="-457200">
              <a:buAutoNum type="arabicPeriod"/>
            </a:pPr>
            <a:r>
              <a:rPr lang="sr-Latn-RS" sz="2800" b="1" dirty="0"/>
              <a:t>Zaštita električnim odvajanjem</a:t>
            </a:r>
          </a:p>
          <a:p>
            <a:endParaRPr lang="sr-Latn-RS" sz="2000" b="1" dirty="0"/>
          </a:p>
          <a:p>
            <a:endParaRPr lang="en-US" sz="2000" b="1" dirty="0"/>
          </a:p>
        </p:txBody>
      </p:sp>
    </p:spTree>
    <p:extLst>
      <p:ext uri="{BB962C8B-B14F-4D97-AF65-F5344CB8AC3E}">
        <p14:creationId xmlns:p14="http://schemas.microsoft.com/office/powerpoint/2010/main" xmlns="" val="2304394353"/>
      </p:ext>
    </p:extLst>
  </p:cSld>
  <p:clrMapOvr>
    <a:masterClrMapping/>
  </p:clrMapOvr>
</p:sld>
</file>

<file path=ppt/theme/theme1.xml><?xml version="1.0" encoding="utf-8"?>
<a:theme xmlns:a="http://schemas.openxmlformats.org/drawingml/2006/main" name="View">
  <a:themeElements>
    <a:clrScheme name="View">
      <a:dk1>
        <a:srgbClr val="000000"/>
      </a:dk1>
      <a:lt1>
        <a:srgbClr val="FFFFFF"/>
      </a:lt1>
      <a:dk2>
        <a:srgbClr val="46464A"/>
      </a:dk2>
      <a:lt2>
        <a:srgbClr val="D6D3CC"/>
      </a:lt2>
      <a:accent1>
        <a:srgbClr val="6F6F74"/>
      </a:accent1>
      <a:accent2>
        <a:srgbClr val="92A9B9"/>
      </a:accent2>
      <a:accent3>
        <a:srgbClr val="A7B789"/>
      </a:accent3>
      <a:accent4>
        <a:srgbClr val="B9A489"/>
      </a:accent4>
      <a:accent5>
        <a:srgbClr val="8D6374"/>
      </a:accent5>
      <a:accent6>
        <a:srgbClr val="9B7362"/>
      </a:accent6>
      <a:hlink>
        <a:srgbClr val="67AABF"/>
      </a:hlink>
      <a:folHlink>
        <a:srgbClr val="ABAFA5"/>
      </a:folHlink>
    </a:clrScheme>
    <a:fontScheme name="View">
      <a:majorFont>
        <a:latin typeface="Century Schoolbook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View">
      <a:fillStyleLst>
        <a:solidFill>
          <a:schemeClr val="phClr"/>
        </a:solidFill>
        <a:solidFill>
          <a:schemeClr val="phClr">
            <a:tint val="60000"/>
            <a:satMod val="120000"/>
          </a:schemeClr>
        </a:solidFill>
        <a:solidFill>
          <a:schemeClr val="phClr">
            <a:shade val="75000"/>
            <a:satMod val="16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3970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95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240" dir="5400000" algn="tl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9525" prstMaterial="flat">
            <a:bevelT w="0" h="0" prst="coolSlant"/>
            <a:contourClr>
              <a:schemeClr val="phClr">
                <a:shade val="35000"/>
                <a:satMod val="130000"/>
              </a:schemeClr>
            </a:contourClr>
          </a:sp3d>
        </a:effectStyle>
        <a:effectStyle>
          <a:effectLst>
            <a:outerShdw blurRad="76200" dist="25400" dir="5400000" algn="tl" rotWithShape="0">
              <a:srgbClr val="000000">
                <a:alpha val="5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9050" prstMaterial="flat">
            <a:bevelT w="0" h="0" prst="coolSlant"/>
            <a:contourClr>
              <a:schemeClr val="phClr">
                <a:shade val="25000"/>
                <a:satMod val="14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4000"/>
                <a:shade val="98000"/>
                <a:satMod val="130000"/>
                <a:lumMod val="102000"/>
              </a:schemeClr>
            </a:gs>
            <a:gs pos="100000">
              <a:schemeClr val="phClr">
                <a:tint val="98000"/>
                <a:shade val="78000"/>
                <a:satMod val="14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View" id="{BA0EB5A6-F2D4-4F82-977B-64ADEE4A2A69}" vid="{3969A8A2-35DB-4E3B-8885-16FD2056867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6013A796AFF8E647BC69A9625DC30067" ma:contentTypeVersion="2" ma:contentTypeDescription="Kreiraj novi dokument." ma:contentTypeScope="" ma:versionID="4edf0da3063b42522838a51290740f10">
  <xsd:schema xmlns:xsd="http://www.w3.org/2001/XMLSchema" xmlns:xs="http://www.w3.org/2001/XMLSchema" xmlns:p="http://schemas.microsoft.com/office/2006/metadata/properties" xmlns:ns2="c197af95-2c4c-4ebb-8cfa-567d5c22ec8e" targetNamespace="http://schemas.microsoft.com/office/2006/metadata/properties" ma:root="true" ma:fieldsID="a60a987b5e5a46f4e024622b813eb86b" ns2:_="">
    <xsd:import namespace="c197af95-2c4c-4ebb-8cfa-567d5c22ec8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197af95-2c4c-4ebb-8cfa-567d5c22ec8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 sadržaja"/>
        <xsd:element ref="dc:title" minOccurs="0" maxOccurs="1" ma:index="4" ma:displayName="Naslov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979AB3C0-5C6F-4FE2-BEAF-4AE57590C9AE}"/>
</file>

<file path=customXml/itemProps2.xml><?xml version="1.0" encoding="utf-8"?>
<ds:datastoreItem xmlns:ds="http://schemas.openxmlformats.org/officeDocument/2006/customXml" ds:itemID="{B0DF8E5E-8C32-4B91-A4E6-9BD73FB18862}"/>
</file>

<file path=customXml/itemProps3.xml><?xml version="1.0" encoding="utf-8"?>
<ds:datastoreItem xmlns:ds="http://schemas.openxmlformats.org/officeDocument/2006/customXml" ds:itemID="{78953FD8-E440-4188-AFE4-05BC5D633E01}"/>
</file>

<file path=docProps/app.xml><?xml version="1.0" encoding="utf-8"?>
<Properties xmlns="http://schemas.openxmlformats.org/officeDocument/2006/extended-properties" xmlns:vt="http://schemas.openxmlformats.org/officeDocument/2006/docPropsVTypes">
  <Template>View</Template>
  <TotalTime>1210</TotalTime>
  <Words>1107</Words>
  <Application>Microsoft Office PowerPoint</Application>
  <PresentationFormat>Custom</PresentationFormat>
  <Paragraphs>120</Paragraphs>
  <Slides>23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4" baseType="lpstr">
      <vt:lpstr>View</vt:lpstr>
      <vt:lpstr>Održavanje električnih instalacija i osvjetljenja </vt:lpstr>
      <vt:lpstr>Zaštita od direktnog dodira djelova pod naponom</vt:lpstr>
      <vt:lpstr>Slide 3</vt:lpstr>
      <vt:lpstr>Zaštita izolovanjem djelova pod naponom</vt:lpstr>
      <vt:lpstr>Zaštita pregradama i kućištima</vt:lpstr>
      <vt:lpstr>Zaštita preprekama</vt:lpstr>
      <vt:lpstr>Zaštita stavljanjem van dohvata ruke</vt:lpstr>
      <vt:lpstr>Zaštita od indirektnog dodira djelova pod naponom</vt:lpstr>
      <vt:lpstr>Slide 9</vt:lpstr>
      <vt:lpstr>Zaštita upotrebom uređaja klase II ili odgovarajućom izolacijom</vt:lpstr>
      <vt:lpstr>Električne svjetiljke</vt:lpstr>
      <vt:lpstr>Uloga svjetiljki</vt:lpstr>
      <vt:lpstr>Električne svjetiljke</vt:lpstr>
      <vt:lpstr>Svjetiljke sa fluorescentnim cijevima</vt:lpstr>
      <vt:lpstr>Rezervno napajanje (dizel agregati)</vt:lpstr>
      <vt:lpstr>Dizel agregati</vt:lpstr>
      <vt:lpstr>Slide 17</vt:lpstr>
      <vt:lpstr>Zone opasnosti u zavisnosti od vrste izvora opasnosti</vt:lpstr>
      <vt:lpstr>Slide 19</vt:lpstr>
      <vt:lpstr>Vrste izvora opasnosti</vt:lpstr>
      <vt:lpstr>Vrste izvora opasnosti</vt:lpstr>
      <vt:lpstr>Zone opasnosti</vt:lpstr>
      <vt:lpstr>Zone opasnosti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Zaštita od električnog udara</dc:title>
  <dc:creator>Vladimir Kitaljevic</dc:creator>
  <cp:lastModifiedBy>VESNA</cp:lastModifiedBy>
  <cp:revision>22</cp:revision>
  <dcterms:created xsi:type="dcterms:W3CDTF">2018-09-17T21:57:33Z</dcterms:created>
  <dcterms:modified xsi:type="dcterms:W3CDTF">2021-03-28T19:59:57Z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0x0101006013A796AFF8E647BC69A9625DC30067</vt:lpwstr>
  </property>
</Properties>
</file>