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B5988-D737-418E-A9BC-537A5FD1B950}" type="datetimeFigureOut">
              <a:rPr lang="en-US" smtClean="0"/>
              <a:pPr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CF0B2A8-5368-4E6A-8A82-6598A785B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B5988-D737-418E-A9BC-537A5FD1B950}" type="datetimeFigureOut">
              <a:rPr lang="en-US" smtClean="0"/>
              <a:pPr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0B2A8-5368-4E6A-8A82-6598A785B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B5988-D737-418E-A9BC-537A5FD1B950}" type="datetimeFigureOut">
              <a:rPr lang="en-US" smtClean="0"/>
              <a:pPr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0B2A8-5368-4E6A-8A82-6598A785B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B5988-D737-418E-A9BC-537A5FD1B950}" type="datetimeFigureOut">
              <a:rPr lang="en-US" smtClean="0"/>
              <a:pPr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0B2A8-5368-4E6A-8A82-6598A785B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B5988-D737-418E-A9BC-537A5FD1B950}" type="datetimeFigureOut">
              <a:rPr lang="en-US" smtClean="0"/>
              <a:pPr/>
              <a:t>2/18/2021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F0B2A8-5368-4E6A-8A82-6598A785BB6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B5988-D737-418E-A9BC-537A5FD1B950}" type="datetimeFigureOut">
              <a:rPr lang="en-US" smtClean="0"/>
              <a:pPr/>
              <a:t>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0B2A8-5368-4E6A-8A82-6598A785B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B5988-D737-418E-A9BC-537A5FD1B950}" type="datetimeFigureOut">
              <a:rPr lang="en-US" smtClean="0"/>
              <a:pPr/>
              <a:t>2/18/2021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0B2A8-5368-4E6A-8A82-6598A785B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B5988-D737-418E-A9BC-537A5FD1B950}" type="datetimeFigureOut">
              <a:rPr lang="en-US" smtClean="0"/>
              <a:pPr/>
              <a:t>2/18/2021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0B2A8-5368-4E6A-8A82-6598A785B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B5988-D737-418E-A9BC-537A5FD1B950}" type="datetimeFigureOut">
              <a:rPr lang="en-US" smtClean="0"/>
              <a:pPr/>
              <a:t>2/18/2021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0B2A8-5368-4E6A-8A82-6598A785B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B5988-D737-418E-A9BC-537A5FD1B950}" type="datetimeFigureOut">
              <a:rPr lang="en-US" smtClean="0"/>
              <a:pPr/>
              <a:t>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0B2A8-5368-4E6A-8A82-6598A785BB6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B5988-D737-418E-A9BC-537A5FD1B950}" type="datetimeFigureOut">
              <a:rPr lang="en-US" smtClean="0"/>
              <a:pPr/>
              <a:t>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CF0B2A8-5368-4E6A-8A82-6598A785BB6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26CB5988-D737-418E-A9BC-537A5FD1B950}" type="datetimeFigureOut">
              <a:rPr lang="en-US" smtClean="0"/>
              <a:pPr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6CF0B2A8-5368-4E6A-8A82-6598A785BB6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Homer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b="1" dirty="0" err="1" smtClean="0">
                <a:latin typeface="Book Antiqua" pitchFamily="18" charset="0"/>
              </a:rPr>
              <a:t>Ilijada</a:t>
            </a:r>
            <a:r>
              <a:rPr lang="en-US" sz="3600" b="1" dirty="0" smtClean="0">
                <a:latin typeface="Book Antiqua" pitchFamily="18" charset="0"/>
              </a:rPr>
              <a:t> </a:t>
            </a:r>
            <a:endParaRPr lang="en-US" sz="3600" b="1" dirty="0">
              <a:latin typeface="Book Antiqua" pitchFamily="18" charset="0"/>
            </a:endParaRPr>
          </a:p>
        </p:txBody>
      </p:sp>
      <p:pic>
        <p:nvPicPr>
          <p:cNvPr id="1026" name="Picture 2" descr="Rezultat slika za homer ilijada slik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20072" y="1091216"/>
            <a:ext cx="3744416" cy="4482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86569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sz="1800" b="1" dirty="0" smtClean="0">
                <a:latin typeface="Book Antiqua" pitchFamily="18" charset="0"/>
              </a:rPr>
              <a:t>ahilej</a:t>
            </a:r>
            <a:endParaRPr lang="en-US" sz="1800" b="1" dirty="0">
              <a:latin typeface="Book Antiqua" pitchFamily="18" charset="0"/>
            </a:endParaRPr>
          </a:p>
        </p:txBody>
      </p:sp>
      <p:pic>
        <p:nvPicPr>
          <p:cNvPr id="4" name="Content Placeholder 3" descr="Image result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500174"/>
            <a:ext cx="8715436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smtClean="0">
                <a:latin typeface="Book Antiqua" pitchFamily="18" charset="0"/>
              </a:rPr>
              <a:t>ŠESTO </a:t>
            </a:r>
            <a:r>
              <a:rPr lang="en-US" sz="2400" b="1" dirty="0" err="1" smtClean="0">
                <a:latin typeface="Book Antiqua" pitchFamily="18" charset="0"/>
              </a:rPr>
              <a:t>PjEVANJE</a:t>
            </a:r>
            <a:r>
              <a:rPr lang="en-US" b="1" dirty="0" smtClean="0">
                <a:latin typeface="Book Antiqua" pitchFamily="18" charset="0"/>
              </a:rPr>
              <a:t> </a:t>
            </a:r>
            <a:br>
              <a:rPr lang="en-US" b="1" dirty="0" smtClean="0">
                <a:latin typeface="Book Antiqua" pitchFamily="18" charset="0"/>
              </a:rPr>
            </a:br>
            <a:endParaRPr lang="en-US" b="1" dirty="0">
              <a:latin typeface="Book Antiq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Book Antiqua" pitchFamily="18" charset="0"/>
              </a:rPr>
              <a:t>Dvije</a:t>
            </a:r>
            <a:r>
              <a:rPr lang="en-US" dirty="0" smtClean="0">
                <a:latin typeface="Book Antiqua" pitchFamily="18" charset="0"/>
              </a:rPr>
              <a:t> scene </a:t>
            </a:r>
            <a:r>
              <a:rPr lang="en-US" dirty="0" err="1" smtClean="0">
                <a:latin typeface="Book Antiqua" pitchFamily="18" charset="0"/>
              </a:rPr>
              <a:t>pune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plemenitih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osjećanja</a:t>
            </a:r>
            <a:r>
              <a:rPr lang="en-US" dirty="0" smtClean="0">
                <a:latin typeface="Book Antiqua" pitchFamily="18" charset="0"/>
              </a:rPr>
              <a:t>, </a:t>
            </a:r>
            <a:r>
              <a:rPr lang="en-US" dirty="0" err="1" smtClean="0">
                <a:latin typeface="Book Antiqua" pitchFamily="18" charset="0"/>
              </a:rPr>
              <a:t>viteških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porodičnih</a:t>
            </a:r>
            <a:r>
              <a:rPr lang="en-US" dirty="0" smtClean="0">
                <a:latin typeface="Book Antiqua" pitchFamily="18" charset="0"/>
              </a:rPr>
              <a:t>, </a:t>
            </a:r>
            <a:r>
              <a:rPr lang="en-US" dirty="0" err="1" smtClean="0">
                <a:latin typeface="Book Antiqua" pitchFamily="18" charset="0"/>
              </a:rPr>
              <a:t>dominiraju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šestim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pjevanjem</a:t>
            </a:r>
            <a:r>
              <a:rPr lang="en-US" dirty="0" smtClean="0">
                <a:latin typeface="Book Antiqua" pitchFamily="18" charset="0"/>
              </a:rPr>
              <a:t>. </a:t>
            </a:r>
            <a:r>
              <a:rPr lang="en-US" dirty="0" err="1" smtClean="0">
                <a:latin typeface="Book Antiqua" pitchFamily="18" charset="0"/>
              </a:rPr>
              <a:t>Jedna</a:t>
            </a:r>
            <a:r>
              <a:rPr lang="en-US" dirty="0" smtClean="0">
                <a:latin typeface="Book Antiqua" pitchFamily="18" charset="0"/>
              </a:rPr>
              <a:t> je </a:t>
            </a:r>
            <a:r>
              <a:rPr lang="en-US" dirty="0" err="1" smtClean="0">
                <a:latin typeface="Book Antiqua" pitchFamily="18" charset="0"/>
              </a:rPr>
              <a:t>susret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Glauka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Diomeda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na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bojištu</a:t>
            </a:r>
            <a:r>
              <a:rPr lang="en-US" dirty="0" smtClean="0">
                <a:latin typeface="Book Antiqua" pitchFamily="18" charset="0"/>
              </a:rPr>
              <a:t>. </a:t>
            </a:r>
            <a:r>
              <a:rPr lang="en-US" dirty="0" err="1" smtClean="0">
                <a:latin typeface="Book Antiqua" pitchFamily="18" charset="0"/>
              </a:rPr>
              <a:t>Već</a:t>
            </a:r>
            <a:r>
              <a:rPr lang="en-US" dirty="0" smtClean="0">
                <a:latin typeface="Book Antiqua" pitchFamily="18" charset="0"/>
              </a:rPr>
              <a:t> u </a:t>
            </a:r>
            <a:r>
              <a:rPr lang="en-US" dirty="0" err="1" smtClean="0">
                <a:latin typeface="Book Antiqua" pitchFamily="18" charset="0"/>
              </a:rPr>
              <a:t>toj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sceni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zahuktali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boj</a:t>
            </a:r>
            <a:r>
              <a:rPr lang="en-US" dirty="0" smtClean="0">
                <a:latin typeface="Book Antiqua" pitchFamily="18" charset="0"/>
              </a:rPr>
              <a:t>, </a:t>
            </a:r>
            <a:r>
              <a:rPr lang="en-US" dirty="0" err="1" smtClean="0">
                <a:latin typeface="Book Antiqua" pitchFamily="18" charset="0"/>
              </a:rPr>
              <a:t>opisan</a:t>
            </a:r>
            <a:r>
              <a:rPr lang="en-US" dirty="0" smtClean="0">
                <a:latin typeface="Book Antiqua" pitchFamily="18" charset="0"/>
              </a:rPr>
              <a:t> u </a:t>
            </a:r>
            <a:r>
              <a:rPr lang="en-US" dirty="0" err="1" smtClean="0">
                <a:latin typeface="Book Antiqua" pitchFamily="18" charset="0"/>
              </a:rPr>
              <a:t>petom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pevanju</a:t>
            </a:r>
            <a:r>
              <a:rPr lang="en-US" dirty="0" smtClean="0">
                <a:latin typeface="Book Antiqua" pitchFamily="18" charset="0"/>
              </a:rPr>
              <a:t>, </a:t>
            </a:r>
            <a:r>
              <a:rPr lang="en-US" dirty="0" err="1" smtClean="0">
                <a:latin typeface="Book Antiqua" pitchFamily="18" charset="0"/>
              </a:rPr>
              <a:t>ustavljen</a:t>
            </a:r>
            <a:r>
              <a:rPr lang="en-US" dirty="0" smtClean="0">
                <a:latin typeface="Book Antiqua" pitchFamily="18" charset="0"/>
              </a:rPr>
              <a:t> je </a:t>
            </a:r>
            <a:r>
              <a:rPr lang="en-US" dirty="0" err="1" smtClean="0">
                <a:latin typeface="Book Antiqua" pitchFamily="18" charset="0"/>
              </a:rPr>
              <a:t>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sr-Latn-CS" dirty="0" err="1" smtClean="0">
                <a:latin typeface="Book Antiqua" pitchFamily="18" charset="0"/>
              </a:rPr>
              <a:t>č</a:t>
            </a:r>
            <a:r>
              <a:rPr lang="en-US" dirty="0" err="1" smtClean="0">
                <a:latin typeface="Book Antiqua" pitchFamily="18" charset="0"/>
              </a:rPr>
              <a:t>udesno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smiren</a:t>
            </a:r>
            <a:r>
              <a:rPr lang="en-US" dirty="0" smtClean="0">
                <a:latin typeface="Book Antiqua" pitchFamily="18" charset="0"/>
              </a:rPr>
              <a:t>. </a:t>
            </a:r>
            <a:r>
              <a:rPr lang="en-US" dirty="0" err="1" smtClean="0">
                <a:latin typeface="Book Antiqua" pitchFamily="18" charset="0"/>
              </a:rPr>
              <a:t>Dva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uzor-junaka</a:t>
            </a:r>
            <a:r>
              <a:rPr lang="en-US" dirty="0" smtClean="0">
                <a:latin typeface="Book Antiqua" pitchFamily="18" charset="0"/>
              </a:rPr>
              <a:t>, </a:t>
            </a:r>
            <a:r>
              <a:rPr lang="en-US" dirty="0" err="1" smtClean="0">
                <a:latin typeface="Book Antiqua" pitchFamily="18" charset="0"/>
              </a:rPr>
              <a:t>otmenog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viteškog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držanja</a:t>
            </a:r>
            <a:r>
              <a:rPr lang="en-US" dirty="0" smtClean="0">
                <a:latin typeface="Book Antiqua" pitchFamily="18" charset="0"/>
              </a:rPr>
              <a:t>, </a:t>
            </a:r>
            <a:r>
              <a:rPr lang="en-US" dirty="0" err="1" smtClean="0">
                <a:latin typeface="Book Antiqua" pitchFamily="18" charset="0"/>
              </a:rPr>
              <a:t>daju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primjer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poštovanja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porodičnih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obaveza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gostoprimstva</a:t>
            </a:r>
            <a:r>
              <a:rPr lang="en-US" dirty="0" smtClean="0">
                <a:latin typeface="Book Antiqua" pitchFamily="18" charset="0"/>
              </a:rPr>
              <a:t>. </a:t>
            </a:r>
          </a:p>
          <a:p>
            <a:r>
              <a:rPr lang="en-US" dirty="0" smtClean="0">
                <a:latin typeface="Book Antiqua" pitchFamily="18" charset="0"/>
              </a:rPr>
              <a:t>U tom </a:t>
            </a:r>
            <a:r>
              <a:rPr lang="en-US" dirty="0" err="1" smtClean="0">
                <a:latin typeface="Book Antiqua" pitchFamily="18" charset="0"/>
              </a:rPr>
              <a:t>smirenju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borbe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kao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da</a:t>
            </a:r>
            <a:r>
              <a:rPr lang="en-US" dirty="0" smtClean="0">
                <a:latin typeface="Book Antiqua" pitchFamily="18" charset="0"/>
              </a:rPr>
              <a:t> je </a:t>
            </a:r>
            <a:r>
              <a:rPr lang="en-US" dirty="0" err="1" smtClean="0">
                <a:latin typeface="Book Antiqua" pitchFamily="18" charset="0"/>
              </a:rPr>
              <a:t>pripremljen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slušalac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da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okrene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pogled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na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zbivanja</a:t>
            </a:r>
            <a:r>
              <a:rPr lang="en-US" dirty="0" smtClean="0">
                <a:latin typeface="Book Antiqua" pitchFamily="18" charset="0"/>
              </a:rPr>
              <a:t> u </a:t>
            </a:r>
            <a:r>
              <a:rPr lang="en-US" dirty="0" err="1" smtClean="0">
                <a:latin typeface="Book Antiqua" pitchFamily="18" charset="0"/>
              </a:rPr>
              <a:t>Troji</a:t>
            </a:r>
            <a:r>
              <a:rPr lang="en-US" dirty="0" smtClean="0">
                <a:latin typeface="Book Antiqua" pitchFamily="18" charset="0"/>
              </a:rPr>
              <a:t>.</a:t>
            </a:r>
          </a:p>
          <a:p>
            <a:endParaRPr lang="en-US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latin typeface="Book Antiqua" pitchFamily="18" charset="0"/>
              </a:rPr>
              <a:t>ŠESTO </a:t>
            </a:r>
            <a:r>
              <a:rPr lang="en-US" sz="2400" b="1" dirty="0" err="1" smtClean="0">
                <a:latin typeface="Book Antiqua" pitchFamily="18" charset="0"/>
              </a:rPr>
              <a:t>PjEVANJE</a:t>
            </a:r>
            <a:r>
              <a:rPr lang="en-US" sz="2400" b="1" dirty="0" smtClean="0">
                <a:latin typeface="Book Antiqua" pitchFamily="18" charset="0"/>
              </a:rPr>
              <a:t> </a:t>
            </a:r>
            <a:br>
              <a:rPr lang="en-US" sz="2400" b="1" dirty="0" smtClean="0">
                <a:latin typeface="Book Antiqua" pitchFamily="18" charset="0"/>
              </a:rPr>
            </a:br>
            <a:endParaRPr lang="en-US" sz="2400" b="1" dirty="0">
              <a:latin typeface="Book Antiq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285860"/>
            <a:ext cx="4143404" cy="4840303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dirty="0" err="1" smtClean="0">
                <a:latin typeface="Book Antiqua" pitchFamily="18" charset="0"/>
              </a:rPr>
              <a:t>Rasplakana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povorka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žena</a:t>
            </a:r>
            <a:r>
              <a:rPr lang="en-US" dirty="0" smtClean="0">
                <a:latin typeface="Book Antiqua" pitchFamily="18" charset="0"/>
              </a:rPr>
              <a:t>, </a:t>
            </a:r>
            <a:r>
              <a:rPr lang="en-US" dirty="0" err="1" smtClean="0">
                <a:latin typeface="Book Antiqua" pitchFamily="18" charset="0"/>
              </a:rPr>
              <a:t>brižni</a:t>
            </a:r>
            <a:r>
              <a:rPr lang="en-US" dirty="0" smtClean="0">
                <a:latin typeface="Book Antiqua" pitchFamily="18" charset="0"/>
              </a:rPr>
              <a:t> sin </a:t>
            </a:r>
            <a:r>
              <a:rPr lang="en-US" dirty="0" err="1" smtClean="0">
                <a:latin typeface="Book Antiqua" pitchFamily="18" charset="0"/>
              </a:rPr>
              <a:t>Hektor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i</a:t>
            </a:r>
            <a:r>
              <a:rPr lang="en-US" dirty="0" smtClean="0">
                <a:latin typeface="Book Antiqua" pitchFamily="18" charset="0"/>
              </a:rPr>
              <a:t>, </a:t>
            </a:r>
            <a:r>
              <a:rPr lang="en-US" dirty="0" err="1" smtClean="0">
                <a:latin typeface="Book Antiqua" pitchFamily="18" charset="0"/>
              </a:rPr>
              <a:t>najzad</a:t>
            </a:r>
            <a:r>
              <a:rPr lang="en-US" dirty="0" smtClean="0">
                <a:latin typeface="Book Antiqua" pitchFamily="18" charset="0"/>
              </a:rPr>
              <a:t>, </a:t>
            </a:r>
            <a:r>
              <a:rPr lang="en-US" dirty="0" err="1" smtClean="0">
                <a:latin typeface="Book Antiqua" pitchFamily="18" charset="0"/>
              </a:rPr>
              <a:t>susret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Hektora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Andromahe</a:t>
            </a:r>
            <a:r>
              <a:rPr lang="en-US" dirty="0" smtClean="0">
                <a:latin typeface="Book Antiqua" pitchFamily="18" charset="0"/>
              </a:rPr>
              <a:t>, </a:t>
            </a:r>
            <a:r>
              <a:rPr lang="en-US" dirty="0" err="1" smtClean="0">
                <a:latin typeface="Book Antiqua" pitchFamily="18" charset="0"/>
              </a:rPr>
              <a:t>unose</a:t>
            </a:r>
            <a:r>
              <a:rPr lang="en-US" dirty="0" smtClean="0">
                <a:latin typeface="Book Antiqua" pitchFamily="18" charset="0"/>
              </a:rPr>
              <a:t> u </a:t>
            </a:r>
            <a:r>
              <a:rPr lang="en-US" dirty="0" err="1" smtClean="0">
                <a:latin typeface="Book Antiqua" pitchFamily="18" charset="0"/>
              </a:rPr>
              <a:t>kazivanje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zvuke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porodične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topline</a:t>
            </a:r>
            <a:r>
              <a:rPr lang="en-US" dirty="0" smtClean="0">
                <a:latin typeface="Book Antiqua" pitchFamily="18" charset="0"/>
              </a:rPr>
              <a:t>, </a:t>
            </a:r>
            <a:r>
              <a:rPr lang="en-US" dirty="0" err="1" smtClean="0">
                <a:latin typeface="Book Antiqua" pitchFamily="18" charset="0"/>
              </a:rPr>
              <a:t>ljubavi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tuge</a:t>
            </a:r>
            <a:r>
              <a:rPr lang="en-US" dirty="0" smtClean="0">
                <a:latin typeface="Book Antiqua" pitchFamily="18" charset="0"/>
              </a:rPr>
              <a:t>. </a:t>
            </a:r>
          </a:p>
          <a:p>
            <a:r>
              <a:rPr lang="en-US" dirty="0" err="1" smtClean="0">
                <a:latin typeface="Book Antiqua" pitchFamily="18" charset="0"/>
              </a:rPr>
              <a:t>Razgovor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muža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žene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već</a:t>
            </a:r>
            <a:r>
              <a:rPr lang="en-US" dirty="0" smtClean="0">
                <a:latin typeface="Book Antiqua" pitchFamily="18" charset="0"/>
              </a:rPr>
              <a:t> je </a:t>
            </a:r>
            <a:r>
              <a:rPr lang="en-US" dirty="0" err="1" smtClean="0">
                <a:latin typeface="Book Antiqua" pitchFamily="18" charset="0"/>
              </a:rPr>
              <a:t>oproštaj</a:t>
            </a:r>
            <a:r>
              <a:rPr lang="en-US" dirty="0" smtClean="0">
                <a:latin typeface="Book Antiqua" pitchFamily="18" charset="0"/>
              </a:rPr>
              <a:t>, </a:t>
            </a:r>
            <a:r>
              <a:rPr lang="en-US" dirty="0" err="1" smtClean="0">
                <a:latin typeface="Book Antiqua" pitchFamily="18" charset="0"/>
              </a:rPr>
              <a:t>kao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da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za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Hektora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povratka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nema</a:t>
            </a:r>
            <a:endParaRPr lang="sr-Latn-CS" dirty="0" smtClean="0">
              <a:latin typeface="Book Antiqua" pitchFamily="18" charset="0"/>
            </a:endParaRPr>
          </a:p>
          <a:p>
            <a:endParaRPr lang="en-US" dirty="0"/>
          </a:p>
        </p:txBody>
      </p:sp>
      <p:pic>
        <p:nvPicPr>
          <p:cNvPr id="4" name="Picture 3" descr="Image result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438" y="0"/>
            <a:ext cx="428628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561638"/>
          </a:xfrm>
        </p:spPr>
        <p:txBody>
          <a:bodyPr>
            <a:normAutofit/>
          </a:bodyPr>
          <a:lstStyle/>
          <a:p>
            <a:r>
              <a:rPr lang="sr-Latn-CS" sz="2800" b="1" dirty="0" smtClean="0">
                <a:latin typeface="Book Antiqua" pitchFamily="18" charset="0"/>
              </a:rPr>
              <a:t>Hektor i andromaha</a:t>
            </a:r>
            <a:endParaRPr lang="en-US" sz="2800" b="1" dirty="0">
              <a:latin typeface="Book Antiqua" pitchFamily="18" charset="0"/>
            </a:endParaRPr>
          </a:p>
        </p:txBody>
      </p:sp>
      <p:pic>
        <p:nvPicPr>
          <p:cNvPr id="4" name="Content Placeholder 3" descr="Image result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785794"/>
            <a:ext cx="5572164" cy="5857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52718"/>
            <a:ext cx="5819804" cy="704514"/>
          </a:xfrm>
        </p:spPr>
        <p:txBody>
          <a:bodyPr>
            <a:normAutofit/>
          </a:bodyPr>
          <a:lstStyle/>
          <a:p>
            <a:r>
              <a:rPr lang="sr-Latn-CS" sz="2800" b="1" dirty="0" smtClean="0">
                <a:latin typeface="Book Antiqua" pitchFamily="18" charset="0"/>
              </a:rPr>
              <a:t>Hektor i ahilej</a:t>
            </a:r>
            <a:endParaRPr lang="en-US" sz="2800" b="1" dirty="0">
              <a:latin typeface="Book Antiqua" pitchFamily="18" charset="0"/>
            </a:endParaRPr>
          </a:p>
        </p:txBody>
      </p:sp>
      <p:pic>
        <p:nvPicPr>
          <p:cNvPr id="4" name="Content Placeholder 3" descr="Image result for ahilej i hektor foto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785794"/>
            <a:ext cx="8072494" cy="5857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0694" y="3571876"/>
            <a:ext cx="3071834" cy="2428892"/>
          </a:xfrm>
        </p:spPr>
        <p:txBody>
          <a:bodyPr>
            <a:normAutofit/>
          </a:bodyPr>
          <a:lstStyle/>
          <a:p>
            <a:r>
              <a:rPr lang="en-US" sz="2700" dirty="0" smtClean="0">
                <a:latin typeface="Book Antiqua" pitchFamily="18" charset="0"/>
              </a:rPr>
              <a:t>Homer</a:t>
            </a:r>
            <a:br>
              <a:rPr lang="en-US" sz="2700" dirty="0" smtClean="0">
                <a:latin typeface="Book Antiqua" pitchFamily="18" charset="0"/>
              </a:rPr>
            </a:br>
            <a:r>
              <a:rPr lang="en-US" sz="2700" dirty="0" smtClean="0">
                <a:latin typeface="Book Antiqua" pitchFamily="18" charset="0"/>
              </a:rPr>
              <a:t/>
            </a:r>
            <a:br>
              <a:rPr lang="en-US" sz="2700" dirty="0" smtClean="0">
                <a:latin typeface="Book Antiqua" pitchFamily="18" charset="0"/>
              </a:rPr>
            </a:br>
            <a:r>
              <a:rPr lang="en-US" b="1" i="1" dirty="0" err="1" smtClean="0">
                <a:latin typeface="Book Antiqua" pitchFamily="18" charset="0"/>
              </a:rPr>
              <a:t>ilijada</a:t>
            </a:r>
            <a:endParaRPr lang="en-US" b="1" i="1" dirty="0">
              <a:latin typeface="Book Antiqua" pitchFamily="18" charset="0"/>
            </a:endParaRPr>
          </a:p>
        </p:txBody>
      </p:sp>
      <p:pic>
        <p:nvPicPr>
          <p:cNvPr id="4" name="Content Placeholder 3" descr="Image result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214290"/>
            <a:ext cx="4681565" cy="628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15074" y="285728"/>
            <a:ext cx="2143140" cy="278608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>
                <a:latin typeface="Book Antiqua" pitchFamily="18" charset="0"/>
              </a:rPr>
              <a:t>homer</a:t>
            </a:r>
            <a:endParaRPr lang="en-US" dirty="0">
              <a:latin typeface="Book Antiq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Book Antiqua" pitchFamily="18" charset="0"/>
              </a:rPr>
              <a:t>Prema</a:t>
            </a:r>
            <a:r>
              <a:rPr lang="en-US" dirty="0" smtClean="0">
                <a:latin typeface="Book Antiqua" pitchFamily="18" charset="0"/>
              </a:rPr>
              <a:t> anti</a:t>
            </a:r>
            <a:r>
              <a:rPr lang="sr-Latn-CS" dirty="0" smtClean="0">
                <a:latin typeface="Book Antiqua" pitchFamily="18" charset="0"/>
              </a:rPr>
              <a:t>čkoj književnoj tradiciji Homer je najstariji upamćeni grčki pjesnik.</a:t>
            </a:r>
          </a:p>
          <a:p>
            <a:r>
              <a:rPr lang="sr-Latn-CS" dirty="0" smtClean="0">
                <a:latin typeface="Book Antiqua" pitchFamily="18" charset="0"/>
              </a:rPr>
              <a:t>Rođen je u Smirni,živio u Hiju.</a:t>
            </a:r>
          </a:p>
          <a:p>
            <a:r>
              <a:rPr lang="sr-Latn-CS" dirty="0" smtClean="0">
                <a:latin typeface="Book Antiqua" pitchFamily="18" charset="0"/>
              </a:rPr>
              <a:t>Nije pouzdano utvđeno ni vrijeme njegovog rođenja.</a:t>
            </a:r>
          </a:p>
          <a:p>
            <a:r>
              <a:rPr lang="sr-Latn-CS" dirty="0" smtClean="0">
                <a:latin typeface="Book Antiqua" pitchFamily="18" charset="0"/>
              </a:rPr>
              <a:t>Postoje razne teorije o njegovom postojanju</a:t>
            </a:r>
            <a:r>
              <a:rPr lang="en-US" dirty="0" smtClean="0">
                <a:latin typeface="Book Antiqua" pitchFamily="18" charset="0"/>
              </a:rPr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43768" y="428604"/>
            <a:ext cx="1857388" cy="2571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0188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i="1" dirty="0" smtClean="0">
                <a:latin typeface="Book Antiqua" pitchFamily="18" charset="0"/>
              </a:rPr>
              <a:t>Ilijada </a:t>
            </a:r>
            <a:endParaRPr lang="en-US" i="1" dirty="0">
              <a:latin typeface="Book Antiq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>
                <a:solidFill>
                  <a:srgbClr val="FF0000"/>
                </a:solidFill>
              </a:rPr>
              <a:t>* </a:t>
            </a:r>
            <a:r>
              <a:rPr lang="sr-Latn-CS" dirty="0" smtClean="0">
                <a:solidFill>
                  <a:srgbClr val="FF0000"/>
                </a:solidFill>
                <a:latin typeface="Book Antiqua" pitchFamily="18" charset="0"/>
              </a:rPr>
              <a:t>Istorijska osnova </a:t>
            </a:r>
            <a:r>
              <a:rPr lang="sr-Latn-CS" i="1" dirty="0" smtClean="0">
                <a:solidFill>
                  <a:srgbClr val="FF0000"/>
                </a:solidFill>
                <a:latin typeface="Book Antiqua" pitchFamily="18" charset="0"/>
              </a:rPr>
              <a:t>Ilijade i Odiseje</a:t>
            </a:r>
          </a:p>
          <a:p>
            <a:r>
              <a:rPr lang="sr-Latn-CS" dirty="0" smtClean="0">
                <a:latin typeface="Book Antiqua" pitchFamily="18" charset="0"/>
              </a:rPr>
              <a:t>Naučnici smatraju da je u tematsko</a:t>
            </a:r>
            <a:r>
              <a:rPr lang="en-US" dirty="0" smtClean="0">
                <a:latin typeface="Book Antiqua" pitchFamily="18" charset="0"/>
              </a:rPr>
              <a:t>j</a:t>
            </a:r>
            <a:r>
              <a:rPr lang="sr-Latn-CS" dirty="0" smtClean="0">
                <a:latin typeface="Book Antiqua" pitchFamily="18" charset="0"/>
              </a:rPr>
              <a:t> osnovi ovih epova stvaran događaj; riječ je o ratu čiji je cilj osvajanje novih kolonija u Maloj Aziji.</a:t>
            </a:r>
          </a:p>
          <a:p>
            <a:r>
              <a:rPr lang="sr-Latn-CS" dirty="0" smtClean="0">
                <a:latin typeface="Book Antiqua" pitchFamily="18" charset="0"/>
              </a:rPr>
              <a:t> Međutim,legenda je tražila poetičnije sadržaje za predmet epova.</a:t>
            </a:r>
            <a:endParaRPr lang="en-US" dirty="0">
              <a:latin typeface="Book Antiqua" pitchFamily="18" charset="0"/>
            </a:endParaRPr>
          </a:p>
        </p:txBody>
      </p:sp>
      <p:pic>
        <p:nvPicPr>
          <p:cNvPr id="4" name="Picture 3" descr="Image result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4000504"/>
            <a:ext cx="8643998" cy="2857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762433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b="1" i="1" dirty="0">
                <a:latin typeface="Book Antiqua" pitchFamily="18" charset="0"/>
              </a:rPr>
              <a:t>Ilijada </a:t>
            </a:r>
            <a:endParaRPr lang="en-US" b="1" dirty="0">
              <a:latin typeface="Book Antiq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>
                <a:latin typeface="Book Antiqua" pitchFamily="18" charset="0"/>
              </a:rPr>
              <a:t>Prema jednoj od takvih legendi Paris,sin trojanskog kralja Prijama,vještom prevarom otme Helenu</a:t>
            </a:r>
            <a:r>
              <a:rPr lang="sr-Latn-CS" dirty="0" smtClean="0">
                <a:latin typeface="Book Antiqua" pitchFamily="18" charset="0"/>
              </a:rPr>
              <a:t>,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sr-Latn-CS" dirty="0" smtClean="0">
                <a:latin typeface="Book Antiqua" pitchFamily="18" charset="0"/>
              </a:rPr>
              <a:t>ženu </a:t>
            </a:r>
            <a:r>
              <a:rPr lang="sr-Latn-CS" dirty="0" smtClean="0">
                <a:latin typeface="Book Antiqua" pitchFamily="18" charset="0"/>
              </a:rPr>
              <a:t>spartanskog kralja Menelaja i odvede je u Troju.</a:t>
            </a:r>
          </a:p>
          <a:p>
            <a:r>
              <a:rPr lang="sr-Latn-CS" dirty="0" smtClean="0">
                <a:latin typeface="Book Antiqua" pitchFamily="18" charset="0"/>
              </a:rPr>
              <a:t>Uvrijeđeni Spartanci otpočnu rat protiv Trojanaca.</a:t>
            </a:r>
          </a:p>
          <a:p>
            <a:r>
              <a:rPr lang="sr-Latn-CS" dirty="0" smtClean="0">
                <a:latin typeface="Book Antiqua" pitchFamily="18" charset="0"/>
              </a:rPr>
              <a:t>Rat je trajao punih deset godina.</a:t>
            </a:r>
          </a:p>
          <a:p>
            <a:r>
              <a:rPr lang="sr-Latn-CS" dirty="0" smtClean="0">
                <a:latin typeface="Book Antiqua" pitchFamily="18" charset="0"/>
              </a:rPr>
              <a:t>Ahejci su uzaludno opsjedali Troju i tek su je prevarom osvojili</a:t>
            </a:r>
            <a:r>
              <a:rPr lang="sr-Latn-C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07277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b="1" i="1" dirty="0">
                <a:latin typeface="Book Antiqua" pitchFamily="18" charset="0"/>
              </a:rPr>
              <a:t>Ilijada </a:t>
            </a:r>
            <a:endParaRPr lang="en-US" b="1" dirty="0">
              <a:latin typeface="Book Antiq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CS" dirty="0" smtClean="0">
                <a:latin typeface="Book Antiqua" pitchFamily="18" charset="0"/>
              </a:rPr>
              <a:t>Tema </a:t>
            </a:r>
            <a:r>
              <a:rPr lang="sr-Latn-CS" i="1" dirty="0" smtClean="0">
                <a:latin typeface="Book Antiqua" pitchFamily="18" charset="0"/>
              </a:rPr>
              <a:t>Ilijade </a:t>
            </a:r>
            <a:r>
              <a:rPr lang="sr-Latn-CS" dirty="0" smtClean="0">
                <a:latin typeface="Book Antiqua" pitchFamily="18" charset="0"/>
              </a:rPr>
              <a:t>je opsada i propast grada Ilija(Troje), a </a:t>
            </a:r>
            <a:r>
              <a:rPr lang="sr-Latn-CS" dirty="0" smtClean="0">
                <a:solidFill>
                  <a:srgbClr val="FF0000"/>
                </a:solidFill>
                <a:latin typeface="Book Antiqua" pitchFamily="18" charset="0"/>
              </a:rPr>
              <a:t>centralni</a:t>
            </a:r>
            <a:r>
              <a:rPr lang="sr-Latn-CS" dirty="0" smtClean="0">
                <a:latin typeface="Book Antiqua" pitchFamily="18" charset="0"/>
              </a:rPr>
              <a:t> </a:t>
            </a:r>
            <a:r>
              <a:rPr lang="sr-Latn-CS" dirty="0" smtClean="0">
                <a:solidFill>
                  <a:srgbClr val="FF0000"/>
                </a:solidFill>
                <a:latin typeface="Book Antiqua" pitchFamily="18" charset="0"/>
              </a:rPr>
              <a:t>motiv je srdžba Ahilejeva, </a:t>
            </a:r>
            <a:r>
              <a:rPr lang="sr-Latn-CS" dirty="0" smtClean="0">
                <a:latin typeface="Book Antiqua" pitchFamily="18" charset="0"/>
              </a:rPr>
              <a:t>što je označeno prvim stihom</a:t>
            </a:r>
            <a:r>
              <a:rPr lang="sr-Latn-CS" dirty="0" smtClean="0">
                <a:latin typeface="Book Antiqua" pitchFamily="18" charset="0"/>
              </a:rPr>
              <a:t>:</a:t>
            </a:r>
            <a:endParaRPr lang="en-US" dirty="0" smtClean="0">
              <a:latin typeface="Book Antiqua" pitchFamily="18" charset="0"/>
            </a:endParaRPr>
          </a:p>
          <a:p>
            <a:endParaRPr lang="sr-Latn-CS" i="1" dirty="0" smtClean="0">
              <a:latin typeface="Book Antiqua" pitchFamily="18" charset="0"/>
            </a:endParaRPr>
          </a:p>
          <a:p>
            <a:r>
              <a:rPr lang="sr-Latn-CS" i="1" dirty="0" smtClean="0">
                <a:latin typeface="Book Antiqua" pitchFamily="18" charset="0"/>
              </a:rPr>
              <a:t>„Srdžbu mi boginjo pevaj, Ahileja, Peleju sina,</a:t>
            </a:r>
          </a:p>
          <a:p>
            <a:r>
              <a:rPr lang="sr-Latn-CS" i="1" dirty="0" smtClean="0">
                <a:latin typeface="Book Antiqua" pitchFamily="18" charset="0"/>
              </a:rPr>
              <a:t>Zlosrećni,štono Ahejce u hiljade uvali jada</a:t>
            </a:r>
            <a:r>
              <a:rPr lang="sr-Latn-CS" i="1" dirty="0" smtClean="0">
                <a:latin typeface="Book Antiqua" pitchFamily="18" charset="0"/>
              </a:rPr>
              <a:t>.“</a:t>
            </a:r>
            <a:endParaRPr lang="en-US" i="1" dirty="0" smtClean="0">
              <a:latin typeface="Book Antiqua" pitchFamily="18" charset="0"/>
            </a:endParaRPr>
          </a:p>
          <a:p>
            <a:endParaRPr lang="sr-Latn-CS" i="1" dirty="0" smtClean="0">
              <a:latin typeface="Book Antiqua" pitchFamily="18" charset="0"/>
            </a:endParaRPr>
          </a:p>
          <a:p>
            <a:r>
              <a:rPr lang="sr-Latn-CS" i="1" dirty="0" smtClean="0">
                <a:solidFill>
                  <a:srgbClr val="FF0000"/>
                </a:solidFill>
                <a:latin typeface="Book Antiqua" pitchFamily="18" charset="0"/>
              </a:rPr>
              <a:t>Invokacija</a:t>
            </a:r>
            <a:r>
              <a:rPr lang="sr-Latn-CS" i="1" dirty="0" smtClean="0">
                <a:latin typeface="Book Antiqua" pitchFamily="18" charset="0"/>
              </a:rPr>
              <a:t>-</a:t>
            </a:r>
            <a:r>
              <a:rPr lang="sr-Latn-CS" dirty="0" smtClean="0">
                <a:latin typeface="Book Antiqua" pitchFamily="18" charset="0"/>
              </a:rPr>
              <a:t>retorička figura u kojoj pjesnik priziva muzu ili božanstvo da mu pomogne da napiše djelo koje je započeo.</a:t>
            </a:r>
          </a:p>
          <a:p>
            <a:r>
              <a:rPr lang="sr-Latn-CS" dirty="0" smtClean="0">
                <a:latin typeface="Book Antiqua" pitchFamily="18" charset="0"/>
              </a:rPr>
              <a:t>Svi događaji o kojima se pjeva  su posljedica Ahilejeve srdzbe.</a:t>
            </a:r>
          </a:p>
          <a:p>
            <a:r>
              <a:rPr lang="sr-Latn-CS" dirty="0" smtClean="0">
                <a:latin typeface="Book Antiqua" pitchFamily="18" charset="0"/>
              </a:rPr>
              <a:t>Događaji spadaju u desetu godinu trojanskog rata</a:t>
            </a:r>
            <a:r>
              <a:rPr lang="sr-Latn-CS" dirty="0" smtClean="0">
                <a:latin typeface="Book Antiqua" pitchFamily="18" charset="0"/>
              </a:rPr>
              <a:t>,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sr-Latn-CS" dirty="0" smtClean="0">
                <a:latin typeface="Book Antiqua" pitchFamily="18" charset="0"/>
              </a:rPr>
              <a:t>a </a:t>
            </a:r>
            <a:r>
              <a:rPr lang="sr-Latn-CS" dirty="0" smtClean="0">
                <a:latin typeface="Book Antiqua" pitchFamily="18" charset="0"/>
              </a:rPr>
              <a:t>traju 51 dan.</a:t>
            </a:r>
            <a:endParaRPr lang="en-US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8882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186766" cy="1371600"/>
          </a:xfrm>
        </p:spPr>
        <p:txBody>
          <a:bodyPr/>
          <a:lstStyle/>
          <a:p>
            <a:r>
              <a:rPr lang="sr-Latn-CS" b="1" dirty="0" smtClean="0">
                <a:latin typeface="Book Antiqua" pitchFamily="18" charset="0"/>
              </a:rPr>
              <a:t>Sadržaj i kompozicija</a:t>
            </a:r>
            <a:endParaRPr lang="en-US" b="1" dirty="0">
              <a:latin typeface="Book Antiq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>
                <a:latin typeface="Book Antiqua" pitchFamily="18" charset="0"/>
              </a:rPr>
              <a:t>U </a:t>
            </a:r>
            <a:r>
              <a:rPr lang="sr-Latn-CS" i="1" dirty="0" smtClean="0">
                <a:latin typeface="Book Antiqua" pitchFamily="18" charset="0"/>
              </a:rPr>
              <a:t>Ilijadi </a:t>
            </a:r>
            <a:r>
              <a:rPr lang="sr-Latn-CS" dirty="0" smtClean="0">
                <a:latin typeface="Book Antiqua" pitchFamily="18" charset="0"/>
              </a:rPr>
              <a:t>je prvim stihom obilježen sadržaj</a:t>
            </a:r>
            <a:r>
              <a:rPr lang="sr-Latn-CS" dirty="0" smtClean="0">
                <a:latin typeface="Book Antiqua" pitchFamily="18" charset="0"/>
              </a:rPr>
              <a:t>,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sr-Latn-CS" dirty="0" smtClean="0">
                <a:latin typeface="Book Antiqua" pitchFamily="18" charset="0"/>
              </a:rPr>
              <a:t>srdžba </a:t>
            </a:r>
            <a:r>
              <a:rPr lang="sr-Latn-CS" dirty="0" smtClean="0">
                <a:latin typeface="Book Antiqua" pitchFamily="18" charset="0"/>
              </a:rPr>
              <a:t>Ahilejeva.</a:t>
            </a:r>
          </a:p>
          <a:p>
            <a:r>
              <a:rPr lang="sr-Latn-CS" dirty="0" smtClean="0">
                <a:latin typeface="Book Antiqua" pitchFamily="18" charset="0"/>
              </a:rPr>
              <a:t>Čini je 15696 heksametara (stih od 6 stopa).</a:t>
            </a:r>
          </a:p>
          <a:p>
            <a:r>
              <a:rPr lang="sr-Latn-CS" dirty="0" smtClean="0">
                <a:latin typeface="Book Antiqua" pitchFamily="18" charset="0"/>
              </a:rPr>
              <a:t>Podijeljena je prema broju slova u grčkom alfabetu na 24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sr-Latn-CS" dirty="0" smtClean="0">
                <a:latin typeface="Book Antiqua" pitchFamily="18" charset="0"/>
              </a:rPr>
              <a:t>dijela, pjevanja.</a:t>
            </a:r>
          </a:p>
          <a:p>
            <a:r>
              <a:rPr lang="sr-Latn-CS" dirty="0" smtClean="0">
                <a:latin typeface="Book Antiqua" pitchFamily="18" charset="0"/>
              </a:rPr>
              <a:t>Djelovi su obilježeni velikim slovima alfabeta.</a:t>
            </a:r>
            <a:endParaRPr lang="en-US" dirty="0">
              <a:latin typeface="Book Antiqua" pitchFamily="18" charset="0"/>
            </a:endParaRPr>
          </a:p>
        </p:txBody>
      </p:sp>
      <p:pic>
        <p:nvPicPr>
          <p:cNvPr id="4" name="Picture 3" descr="Image result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86512" y="3286124"/>
            <a:ext cx="2857488" cy="3571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625795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7858180" cy="1524318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latin typeface="Book Antiqua" pitchFamily="18" charset="0"/>
              </a:rPr>
              <a:t>ŠESTO </a:t>
            </a:r>
            <a:r>
              <a:rPr lang="en-US" sz="2400" b="1" dirty="0" err="1" smtClean="0">
                <a:latin typeface="Book Antiqua" pitchFamily="18" charset="0"/>
              </a:rPr>
              <a:t>PjEVANJE</a:t>
            </a:r>
            <a:r>
              <a:rPr lang="en-US" sz="2400" b="1" dirty="0" smtClean="0">
                <a:latin typeface="Book Antiqua" pitchFamily="18" charset="0"/>
              </a:rPr>
              <a:t> </a:t>
            </a:r>
            <a:r>
              <a:rPr lang="sr-Latn-CS" sz="2400" b="1" dirty="0" smtClean="0">
                <a:latin typeface="Book Antiqua" pitchFamily="18" charset="0"/>
              </a:rPr>
              <a:t>:</a:t>
            </a:r>
            <a:r>
              <a:rPr lang="en-US" sz="2400" b="1" dirty="0" smtClean="0">
                <a:latin typeface="Book Antiqua" pitchFamily="18" charset="0"/>
              </a:rPr>
              <a:t/>
            </a:r>
            <a:br>
              <a:rPr lang="en-US" sz="2400" b="1" dirty="0" smtClean="0">
                <a:latin typeface="Book Antiqua" pitchFamily="18" charset="0"/>
              </a:rPr>
            </a:br>
            <a:r>
              <a:rPr lang="en-US" sz="2400" b="1" dirty="0" smtClean="0">
                <a:latin typeface="Book Antiqua" pitchFamily="18" charset="0"/>
              </a:rPr>
              <a:t> HEKTOR SE SASTAJE S ANDROMAHOM</a:t>
            </a:r>
            <a:br>
              <a:rPr lang="en-US" sz="2400" b="1" dirty="0" smtClean="0">
                <a:latin typeface="Book Antiqua" pitchFamily="18" charset="0"/>
              </a:rPr>
            </a:br>
            <a:endParaRPr lang="en-US" sz="2400" b="1" dirty="0">
              <a:latin typeface="Book Antiq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Book Antiqua" pitchFamily="18" charset="0"/>
              </a:rPr>
              <a:t>Krvavom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pokolju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na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bojištu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šesto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pjevanje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suprotstavlja</a:t>
            </a:r>
            <a:r>
              <a:rPr lang="en-US" dirty="0" smtClean="0">
                <a:latin typeface="Book Antiqua" pitchFamily="18" charset="0"/>
              </a:rPr>
              <a:t> scene </a:t>
            </a:r>
            <a:r>
              <a:rPr lang="en-US" dirty="0" err="1" smtClean="0">
                <a:latin typeface="Book Antiqua" pitchFamily="18" charset="0"/>
              </a:rPr>
              <a:t>iz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života</a:t>
            </a:r>
            <a:r>
              <a:rPr lang="en-US" dirty="0" smtClean="0">
                <a:latin typeface="Book Antiqua" pitchFamily="18" charset="0"/>
              </a:rPr>
              <a:t> u </a:t>
            </a:r>
            <a:r>
              <a:rPr lang="en-US" dirty="0" err="1" smtClean="0">
                <a:latin typeface="Book Antiqua" pitchFamily="18" charset="0"/>
              </a:rPr>
              <a:t>gradu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Troji</a:t>
            </a:r>
            <a:r>
              <a:rPr lang="en-US" dirty="0" smtClean="0">
                <a:latin typeface="Book Antiqua" pitchFamily="18" charset="0"/>
              </a:rPr>
              <a:t>. </a:t>
            </a:r>
          </a:p>
          <a:p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Ratna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sreća</a:t>
            </a:r>
            <a:r>
              <a:rPr lang="en-US" dirty="0" smtClean="0">
                <a:latin typeface="Book Antiqua" pitchFamily="18" charset="0"/>
              </a:rPr>
              <a:t> se </a:t>
            </a:r>
            <a:r>
              <a:rPr lang="en-US" dirty="0" err="1" smtClean="0">
                <a:latin typeface="Book Antiqua" pitchFamily="18" charset="0"/>
              </a:rPr>
              <a:t>okrenula</a:t>
            </a:r>
            <a:r>
              <a:rPr lang="en-US" dirty="0" smtClean="0">
                <a:latin typeface="Book Antiqua" pitchFamily="18" charset="0"/>
              </a:rPr>
              <a:t>. </a:t>
            </a:r>
            <a:r>
              <a:rPr lang="en-US" dirty="0" err="1" smtClean="0">
                <a:latin typeface="Book Antiqua" pitchFamily="18" charset="0"/>
              </a:rPr>
              <a:t>Trojanci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su</a:t>
            </a:r>
            <a:r>
              <a:rPr lang="en-US" dirty="0" smtClean="0">
                <a:latin typeface="Book Antiqua" pitchFamily="18" charset="0"/>
              </a:rPr>
              <a:t> u </a:t>
            </a:r>
            <a:r>
              <a:rPr lang="en-US" dirty="0" err="1" smtClean="0">
                <a:latin typeface="Book Antiqua" pitchFamily="18" charset="0"/>
              </a:rPr>
              <a:t>nevolji</a:t>
            </a:r>
            <a:r>
              <a:rPr lang="en-US" dirty="0" smtClean="0">
                <a:latin typeface="Book Antiqua" pitchFamily="18" charset="0"/>
              </a:rPr>
              <a:t>. </a:t>
            </a:r>
            <a:r>
              <a:rPr lang="en-US" dirty="0" err="1" smtClean="0">
                <a:latin typeface="Book Antiqua" pitchFamily="18" charset="0"/>
              </a:rPr>
              <a:t>Vrač</a:t>
            </a:r>
            <a:r>
              <a:rPr lang="en-US" dirty="0" smtClean="0">
                <a:latin typeface="Book Antiqua" pitchFamily="18" charset="0"/>
              </a:rPr>
              <a:t> Helen </a:t>
            </a:r>
            <a:r>
              <a:rPr lang="en-US" dirty="0" err="1" smtClean="0">
                <a:latin typeface="Book Antiqua" pitchFamily="18" charset="0"/>
              </a:rPr>
              <a:t>savjetuje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Hektora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da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umilostivi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Atenu</a:t>
            </a:r>
            <a:r>
              <a:rPr lang="en-US" dirty="0" smtClean="0">
                <a:latin typeface="Book Antiqua" pitchFamily="18" charset="0"/>
              </a:rPr>
              <a:t>. </a:t>
            </a:r>
            <a:r>
              <a:rPr lang="en-US" dirty="0" err="1" smtClean="0">
                <a:latin typeface="Book Antiqua" pitchFamily="18" charset="0"/>
              </a:rPr>
              <a:t>Hektor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hrabri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Trojance</a:t>
            </a:r>
            <a:r>
              <a:rPr lang="en-US" dirty="0" smtClean="0">
                <a:latin typeface="Book Antiqua" pitchFamily="18" charset="0"/>
              </a:rPr>
              <a:t>, pa </a:t>
            </a:r>
            <a:r>
              <a:rPr lang="en-US" dirty="0" err="1" smtClean="0">
                <a:latin typeface="Book Antiqua" pitchFamily="18" charset="0"/>
              </a:rPr>
              <a:t>odlazi</a:t>
            </a:r>
            <a:r>
              <a:rPr lang="en-US" dirty="0" smtClean="0">
                <a:latin typeface="Book Antiqua" pitchFamily="18" charset="0"/>
              </a:rPr>
              <a:t> u grad. </a:t>
            </a:r>
            <a:r>
              <a:rPr lang="en-US" dirty="0" err="1" smtClean="0">
                <a:latin typeface="Book Antiqua" pitchFamily="18" charset="0"/>
              </a:rPr>
              <a:t>Tamo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trojanske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žene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treba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da</a:t>
            </a:r>
            <a:r>
              <a:rPr lang="en-US" dirty="0" smtClean="0">
                <a:latin typeface="Book Antiqua" pitchFamily="18" charset="0"/>
              </a:rPr>
              <a:t> se </a:t>
            </a:r>
            <a:r>
              <a:rPr lang="en-US" dirty="0" err="1" smtClean="0">
                <a:latin typeface="Book Antiqua" pitchFamily="18" charset="0"/>
              </a:rPr>
              <a:t>pomole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Ateni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obreknu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joj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žrtvu</a:t>
            </a:r>
            <a:r>
              <a:rPr lang="en-US" dirty="0" smtClean="0">
                <a:latin typeface="Book Antiqua" pitchFamily="18" charset="0"/>
              </a:rPr>
              <a:t>. </a:t>
            </a:r>
          </a:p>
          <a:p>
            <a:r>
              <a:rPr lang="en-US" dirty="0" smtClean="0">
                <a:latin typeface="Book Antiqua" pitchFamily="18" charset="0"/>
              </a:rPr>
              <a:t>Na </a:t>
            </a:r>
            <a:r>
              <a:rPr lang="en-US" dirty="0" err="1" smtClean="0">
                <a:latin typeface="Book Antiqua" pitchFamily="18" charset="0"/>
              </a:rPr>
              <a:t>bojištu</a:t>
            </a:r>
            <a:r>
              <a:rPr lang="en-US" dirty="0" smtClean="0">
                <a:latin typeface="Book Antiqua" pitchFamily="18" charset="0"/>
              </a:rPr>
              <a:t> se </a:t>
            </a:r>
            <a:r>
              <a:rPr lang="en-US" dirty="0" err="1" smtClean="0">
                <a:latin typeface="Book Antiqua" pitchFamily="18" charset="0"/>
              </a:rPr>
              <a:t>susreću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likijski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vojvoda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Glauko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Diomed</a:t>
            </a:r>
            <a:r>
              <a:rPr lang="en-US" dirty="0" smtClean="0">
                <a:latin typeface="Book Antiqua" pitchFamily="18" charset="0"/>
              </a:rPr>
              <a:t>. Ali </a:t>
            </a:r>
            <a:r>
              <a:rPr lang="en-US" dirty="0" err="1" smtClean="0">
                <a:latin typeface="Book Antiqua" pitchFamily="18" charset="0"/>
              </a:rPr>
              <a:t>umjesto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da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podijele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megdan</a:t>
            </a:r>
            <a:r>
              <a:rPr lang="en-US" dirty="0" smtClean="0">
                <a:latin typeface="Book Antiqua" pitchFamily="18" charset="0"/>
              </a:rPr>
              <a:t>, </a:t>
            </a:r>
            <a:r>
              <a:rPr lang="en-US" dirty="0" err="1" smtClean="0">
                <a:latin typeface="Book Antiqua" pitchFamily="18" charset="0"/>
              </a:rPr>
              <a:t>oni</a:t>
            </a:r>
            <a:r>
              <a:rPr lang="en-US" dirty="0" smtClean="0">
                <a:latin typeface="Book Antiqua" pitchFamily="18" charset="0"/>
              </a:rPr>
              <a:t> se </a:t>
            </a:r>
            <a:r>
              <a:rPr lang="en-US" dirty="0" err="1" smtClean="0">
                <a:latin typeface="Book Antiqua" pitchFamily="18" charset="0"/>
              </a:rPr>
              <a:t>daruju</a:t>
            </a:r>
            <a:r>
              <a:rPr lang="en-US" dirty="0" smtClean="0">
                <a:latin typeface="Book Antiqua" pitchFamily="18" charset="0"/>
              </a:rPr>
              <a:t> (</a:t>
            </a:r>
            <a:r>
              <a:rPr lang="en-US" dirty="0" err="1" smtClean="0">
                <a:latin typeface="Book Antiqua" pitchFamily="18" charset="0"/>
              </a:rPr>
              <a:t>izmjenjuju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opremu</a:t>
            </a:r>
            <a:r>
              <a:rPr lang="en-US" dirty="0" smtClean="0">
                <a:latin typeface="Book Antiqua" pitchFamily="18" charset="0"/>
              </a:rPr>
              <a:t>); </a:t>
            </a:r>
            <a:r>
              <a:rPr lang="en-US" dirty="0" err="1" smtClean="0">
                <a:latin typeface="Book Antiqua" pitchFamily="18" charset="0"/>
              </a:rPr>
              <a:t>prepoznali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su</a:t>
            </a:r>
            <a:r>
              <a:rPr lang="en-US" dirty="0" smtClean="0">
                <a:latin typeface="Book Antiqua" pitchFamily="18" charset="0"/>
              </a:rPr>
              <a:t> se </a:t>
            </a:r>
            <a:r>
              <a:rPr lang="en-US" dirty="0" err="1" smtClean="0">
                <a:latin typeface="Book Antiqua" pitchFamily="18" charset="0"/>
              </a:rPr>
              <a:t>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poštuju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djedovske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zavjete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prijateljstva</a:t>
            </a:r>
            <a:r>
              <a:rPr lang="en-US" dirty="0" smtClean="0">
                <a:latin typeface="Book Antiqua" pitchFamily="18" charset="0"/>
              </a:rPr>
              <a:t>. </a:t>
            </a:r>
          </a:p>
          <a:p>
            <a:endParaRPr lang="en-US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latin typeface="Book Antiqua" pitchFamily="18" charset="0"/>
              </a:rPr>
              <a:t>ŠESTO </a:t>
            </a:r>
            <a:r>
              <a:rPr lang="en-US" sz="2400" b="1" dirty="0" err="1" smtClean="0">
                <a:latin typeface="Book Antiqua" pitchFamily="18" charset="0"/>
              </a:rPr>
              <a:t>PjEVANJE</a:t>
            </a:r>
            <a:r>
              <a:rPr lang="en-US" sz="2400" b="1" dirty="0" smtClean="0">
                <a:latin typeface="Book Antiqua" pitchFamily="18" charset="0"/>
              </a:rPr>
              <a:t> </a:t>
            </a:r>
            <a:br>
              <a:rPr lang="en-US" sz="2400" b="1" dirty="0" smtClean="0">
                <a:latin typeface="Book Antiqua" pitchFamily="18" charset="0"/>
              </a:rPr>
            </a:br>
            <a:endParaRPr lang="en-US" sz="2400" b="1" dirty="0">
              <a:latin typeface="Book Antiq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Book Antiqua" pitchFamily="18" charset="0"/>
              </a:rPr>
              <a:t>Trojanske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žene</a:t>
            </a:r>
            <a:r>
              <a:rPr lang="en-US" dirty="0" smtClean="0">
                <a:latin typeface="Book Antiqua" pitchFamily="18" charset="0"/>
              </a:rPr>
              <a:t>  </a:t>
            </a:r>
            <a:r>
              <a:rPr lang="en-US" dirty="0" err="1" smtClean="0">
                <a:latin typeface="Book Antiqua" pitchFamily="18" charset="0"/>
              </a:rPr>
              <a:t>odlaze</a:t>
            </a:r>
            <a:r>
              <a:rPr lang="en-US" dirty="0" smtClean="0">
                <a:latin typeface="Book Antiqua" pitchFamily="18" charset="0"/>
              </a:rPr>
              <a:t> u </a:t>
            </a:r>
            <a:r>
              <a:rPr lang="en-US" dirty="0" err="1" smtClean="0">
                <a:latin typeface="Book Antiqua" pitchFamily="18" charset="0"/>
              </a:rPr>
              <a:t>Atenin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hram</a:t>
            </a:r>
            <a:r>
              <a:rPr lang="en-US" dirty="0" smtClean="0">
                <a:latin typeface="Book Antiqua" pitchFamily="18" charset="0"/>
              </a:rPr>
              <a:t>. </a:t>
            </a:r>
            <a:r>
              <a:rPr lang="en-US" dirty="0" err="1" smtClean="0">
                <a:latin typeface="Book Antiqua" pitchFamily="18" charset="0"/>
              </a:rPr>
              <a:t>Hektor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hita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majci</a:t>
            </a:r>
            <a:r>
              <a:rPr lang="en-US" dirty="0" smtClean="0">
                <a:latin typeface="Book Antiqua" pitchFamily="18" charset="0"/>
              </a:rPr>
              <a:t>. </a:t>
            </a:r>
            <a:r>
              <a:rPr lang="en-US" dirty="0" err="1" smtClean="0">
                <a:latin typeface="Book Antiqua" pitchFamily="18" charset="0"/>
              </a:rPr>
              <a:t>Traži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Parida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pogrdama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ga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nagoni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da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pođe</a:t>
            </a:r>
            <a:r>
              <a:rPr lang="en-US" dirty="0" smtClean="0">
                <a:latin typeface="Book Antiqua" pitchFamily="18" charset="0"/>
              </a:rPr>
              <a:t> u </a:t>
            </a:r>
            <a:r>
              <a:rPr lang="en-US" dirty="0" err="1" smtClean="0">
                <a:latin typeface="Book Antiqua" pitchFamily="18" charset="0"/>
              </a:rPr>
              <a:t>borbu</a:t>
            </a:r>
            <a:r>
              <a:rPr lang="en-US" dirty="0" smtClean="0">
                <a:latin typeface="Book Antiqua" pitchFamily="18" charset="0"/>
              </a:rPr>
              <a:t>. </a:t>
            </a:r>
          </a:p>
          <a:p>
            <a:r>
              <a:rPr lang="en-US" dirty="0" err="1" smtClean="0">
                <a:latin typeface="Book Antiqua" pitchFamily="18" charset="0"/>
              </a:rPr>
              <a:t>Htio</a:t>
            </a:r>
            <a:r>
              <a:rPr lang="en-US" dirty="0" smtClean="0">
                <a:latin typeface="Book Antiqua" pitchFamily="18" charset="0"/>
              </a:rPr>
              <a:t> bi </a:t>
            </a:r>
            <a:r>
              <a:rPr lang="en-US" dirty="0" err="1" smtClean="0">
                <a:latin typeface="Book Antiqua" pitchFamily="18" charset="0"/>
              </a:rPr>
              <a:t>da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pozdravi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ženu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Andromahu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sina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Astijanakta</a:t>
            </a:r>
            <a:r>
              <a:rPr lang="en-US" dirty="0" smtClean="0">
                <a:latin typeface="Book Antiqua" pitchFamily="18" charset="0"/>
              </a:rPr>
              <a:t>.</a:t>
            </a:r>
          </a:p>
          <a:p>
            <a:r>
              <a:rPr lang="en-US" dirty="0" smtClean="0">
                <a:latin typeface="Book Antiqua" pitchFamily="18" charset="0"/>
              </a:rPr>
              <a:t> Ne </a:t>
            </a:r>
            <a:r>
              <a:rPr lang="en-US" dirty="0" err="1" smtClean="0">
                <a:latin typeface="Book Antiqua" pitchFamily="18" charset="0"/>
              </a:rPr>
              <a:t>zatiče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ih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kod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kuće</a:t>
            </a:r>
            <a:r>
              <a:rPr lang="en-US" dirty="0" smtClean="0">
                <a:latin typeface="Book Antiqua" pitchFamily="18" charset="0"/>
              </a:rPr>
              <a:t>, </a:t>
            </a:r>
            <a:r>
              <a:rPr lang="en-US" dirty="0" err="1" smtClean="0">
                <a:latin typeface="Book Antiqua" pitchFamily="18" charset="0"/>
              </a:rPr>
              <a:t>nego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tek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na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Skejskoj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kapiji</a:t>
            </a:r>
            <a:r>
              <a:rPr lang="en-US" dirty="0" smtClean="0">
                <a:latin typeface="Book Antiqua" pitchFamily="18" charset="0"/>
              </a:rPr>
              <a:t>, </a:t>
            </a:r>
            <a:r>
              <a:rPr lang="en-US" dirty="0" err="1" smtClean="0">
                <a:latin typeface="Book Antiqua" pitchFamily="18" charset="0"/>
              </a:rPr>
              <a:t>pred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izlazak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na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bojište</a:t>
            </a:r>
            <a:r>
              <a:rPr lang="en-US" dirty="0" smtClean="0">
                <a:latin typeface="Book Antiqua" pitchFamily="18" charset="0"/>
              </a:rPr>
              <a:t>. </a:t>
            </a:r>
            <a:r>
              <a:rPr lang="en-US" dirty="0" err="1" smtClean="0">
                <a:latin typeface="Book Antiqua" pitchFamily="18" charset="0"/>
              </a:rPr>
              <a:t>Supružnici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razgovaraju</a:t>
            </a:r>
            <a:r>
              <a:rPr lang="en-US" dirty="0" smtClean="0">
                <a:latin typeface="Book Antiqua" pitchFamily="18" charset="0"/>
              </a:rPr>
              <a:t>, </a:t>
            </a:r>
            <a:r>
              <a:rPr lang="en-US" dirty="0" err="1" smtClean="0">
                <a:latin typeface="Book Antiqua" pitchFamily="18" charset="0"/>
              </a:rPr>
              <a:t>dječak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Astijanakt</a:t>
            </a:r>
            <a:r>
              <a:rPr lang="en-US" dirty="0" smtClean="0">
                <a:latin typeface="Book Antiqua" pitchFamily="18" charset="0"/>
              </a:rPr>
              <a:t> se </a:t>
            </a:r>
            <a:r>
              <a:rPr lang="en-US" dirty="0" err="1" smtClean="0">
                <a:latin typeface="Book Antiqua" pitchFamily="18" charset="0"/>
              </a:rPr>
              <a:t>prepadne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od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očeva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šlema</a:t>
            </a:r>
            <a:r>
              <a:rPr lang="en-US" dirty="0" smtClean="0">
                <a:latin typeface="Book Antiqua" pitchFamily="18" charset="0"/>
              </a:rPr>
              <a:t>.</a:t>
            </a:r>
          </a:p>
          <a:p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Rastanak</a:t>
            </a:r>
            <a:r>
              <a:rPr lang="en-US" dirty="0" smtClean="0">
                <a:latin typeface="Book Antiqua" pitchFamily="18" charset="0"/>
              </a:rPr>
              <a:t>.</a:t>
            </a:r>
          </a:p>
          <a:p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Parid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sretne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Hektora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i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oba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brata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žure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na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en-US" dirty="0" err="1" smtClean="0">
                <a:latin typeface="Book Antiqua" pitchFamily="18" charset="0"/>
              </a:rPr>
              <a:t>bojište</a:t>
            </a:r>
            <a:r>
              <a:rPr lang="en-US" dirty="0" smtClean="0">
                <a:latin typeface="Book Antiqua" pitchFamily="18" charset="0"/>
              </a:rPr>
              <a:t>. </a:t>
            </a:r>
          </a:p>
          <a:p>
            <a:endParaRPr lang="en-US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132</TotalTime>
  <Words>555</Words>
  <Application>Microsoft Office PowerPoint</Application>
  <PresentationFormat>On-screen Show (4:3)</PresentationFormat>
  <Paragraphs>50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Essential</vt:lpstr>
      <vt:lpstr>Homer </vt:lpstr>
      <vt:lpstr>Homer  ilijada</vt:lpstr>
      <vt:lpstr>homer</vt:lpstr>
      <vt:lpstr>Ilijada </vt:lpstr>
      <vt:lpstr>Ilijada </vt:lpstr>
      <vt:lpstr>Ilijada </vt:lpstr>
      <vt:lpstr>Sadržaj i kompozicija</vt:lpstr>
      <vt:lpstr>ŠESTO PjEVANJE :  HEKTOR SE SASTAJE S ANDROMAHOM </vt:lpstr>
      <vt:lpstr>ŠESTO PjEVANJE  </vt:lpstr>
      <vt:lpstr>ahilej</vt:lpstr>
      <vt:lpstr>ŠESTO PjEVANJE  </vt:lpstr>
      <vt:lpstr>ŠESTO PjEVANJE  </vt:lpstr>
      <vt:lpstr>Hektor i andromaha</vt:lpstr>
      <vt:lpstr>Hektor i ahilej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Homer </dc:title>
  <dc:creator>SVETLANA!!</dc:creator>
  <cp:lastModifiedBy>sadmin</cp:lastModifiedBy>
  <cp:revision>16</cp:revision>
  <dcterms:created xsi:type="dcterms:W3CDTF">2015-02-16T18:14:37Z</dcterms:created>
  <dcterms:modified xsi:type="dcterms:W3CDTF">2021-02-18T15:57:46Z</dcterms:modified>
</cp:coreProperties>
</file>