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3" r:id="rId3"/>
    <p:sldId id="264" r:id="rId4"/>
    <p:sldId id="265" r:id="rId5"/>
    <p:sldId id="266" r:id="rId6"/>
    <p:sldId id="267" r:id="rId7"/>
    <p:sldId id="268" r:id="rId8"/>
    <p:sldId id="26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4A8-673D-4523-95FD-1E1162246842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E5C6-E942-4323-8FF6-72622D18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433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4A8-673D-4523-95FD-1E1162246842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E5C6-E942-4323-8FF6-72622D18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281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4A8-673D-4523-95FD-1E1162246842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E5C6-E942-4323-8FF6-72622D18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950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4A8-673D-4523-95FD-1E1162246842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E5C6-E942-4323-8FF6-72622D18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931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4A8-673D-4523-95FD-1E1162246842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E5C6-E942-4323-8FF6-72622D18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584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4A8-673D-4523-95FD-1E1162246842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E5C6-E942-4323-8FF6-72622D18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67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4A8-673D-4523-95FD-1E1162246842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E5C6-E942-4323-8FF6-72622D18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012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4A8-673D-4523-95FD-1E1162246842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E5C6-E942-4323-8FF6-72622D18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167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4A8-673D-4523-95FD-1E1162246842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E5C6-E942-4323-8FF6-72622D18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930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4A8-673D-4523-95FD-1E1162246842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E5C6-E942-4323-8FF6-72622D18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218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4A8-673D-4523-95FD-1E1162246842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E5C6-E942-4323-8FF6-72622D18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52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D04A8-673D-4523-95FD-1E1162246842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3E5C6-E942-4323-8FF6-72622D18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324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18581" y="2596551"/>
            <a:ext cx="7746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Brojni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niz</a:t>
            </a:r>
            <a:r>
              <a:rPr lang="en-US" sz="2800" b="1" dirty="0" smtClean="0"/>
              <a:t> (</a:t>
            </a:r>
            <a:r>
              <a:rPr lang="en-US" sz="2800" b="1" dirty="0" err="1" smtClean="0"/>
              <a:t>osnovni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pojmovi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monotonost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nizova</a:t>
            </a:r>
            <a:r>
              <a:rPr lang="en-US" sz="2800" b="1" dirty="0" smtClean="0"/>
              <a:t>)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51661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2657" y="604174"/>
            <a:ext cx="107456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err="1"/>
              <a:t>Definicija</a:t>
            </a:r>
            <a:r>
              <a:rPr lang="en-US" sz="2400" i="1" dirty="0"/>
              <a:t>: </a:t>
            </a:r>
            <a:r>
              <a:rPr lang="en-US" sz="2400" dirty="0" err="1">
                <a:solidFill>
                  <a:srgbClr val="00B0F0"/>
                </a:solidFill>
              </a:rPr>
              <a:t>Brojnim</a:t>
            </a:r>
            <a:r>
              <a:rPr lang="en-US" sz="2400" dirty="0">
                <a:solidFill>
                  <a:srgbClr val="00B0F0"/>
                </a:solidFill>
              </a:rPr>
              <a:t> </a:t>
            </a:r>
            <a:r>
              <a:rPr lang="en-US" sz="2400" dirty="0" err="1">
                <a:solidFill>
                  <a:srgbClr val="00B0F0"/>
                </a:solidFill>
              </a:rPr>
              <a:t>nizom</a:t>
            </a:r>
            <a:r>
              <a:rPr lang="en-US" sz="2400" dirty="0">
                <a:solidFill>
                  <a:srgbClr val="00B0F0"/>
                </a:solidFill>
              </a:rPr>
              <a:t> </a:t>
            </a:r>
            <a:r>
              <a:rPr lang="en-US" sz="2400" dirty="0" err="1"/>
              <a:t>nazivamo</a:t>
            </a:r>
            <a:r>
              <a:rPr lang="en-US" sz="2400" dirty="0"/>
              <a:t> </a:t>
            </a:r>
            <a:r>
              <a:rPr lang="en-US" sz="2400" dirty="0" err="1"/>
              <a:t>svako</a:t>
            </a:r>
            <a:r>
              <a:rPr lang="en-US" sz="2400" dirty="0"/>
              <a:t> </a:t>
            </a:r>
            <a:r>
              <a:rPr lang="en-US" sz="2400" dirty="0" err="1"/>
              <a:t>preslikavanje</a:t>
            </a:r>
            <a:r>
              <a:rPr lang="en-US" sz="2400" dirty="0"/>
              <a:t> </a:t>
            </a:r>
            <a:r>
              <a:rPr lang="en-US" sz="2400" dirty="0" err="1"/>
              <a:t>skupa</a:t>
            </a:r>
            <a:r>
              <a:rPr lang="en-US" sz="2400" dirty="0"/>
              <a:t> </a:t>
            </a:r>
            <a:r>
              <a:rPr lang="en-US" sz="2400" dirty="0" err="1"/>
              <a:t>prirodnih</a:t>
            </a:r>
            <a:r>
              <a:rPr lang="en-US" sz="2400" dirty="0"/>
              <a:t> </a:t>
            </a:r>
            <a:r>
              <a:rPr lang="en-US" sz="2400" dirty="0" err="1"/>
              <a:t>brojeva</a:t>
            </a:r>
            <a:r>
              <a:rPr lang="en-US" sz="2400" dirty="0"/>
              <a:t> u </a:t>
            </a:r>
            <a:r>
              <a:rPr lang="en-US" sz="2400" dirty="0" err="1"/>
              <a:t>skup</a:t>
            </a:r>
            <a:r>
              <a:rPr lang="en-US" sz="2400" dirty="0"/>
              <a:t> </a:t>
            </a:r>
            <a:r>
              <a:rPr lang="en-US" sz="2400" dirty="0" err="1"/>
              <a:t>realnih</a:t>
            </a:r>
            <a:r>
              <a:rPr lang="en-US" sz="2400" dirty="0"/>
              <a:t> </a:t>
            </a:r>
            <a:r>
              <a:rPr lang="en-US" sz="2400" dirty="0" err="1"/>
              <a:t>brojeva</a:t>
            </a:r>
            <a:r>
              <a:rPr lang="en-US" sz="2400" dirty="0"/>
              <a:t> </a:t>
            </a:r>
            <a:r>
              <a:rPr lang="en-US" sz="2400" dirty="0" err="1"/>
              <a:t>tj</a:t>
            </a:r>
            <a:r>
              <a:rPr lang="en-US" sz="2400" dirty="0"/>
              <a:t>. f: N→R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2657" y="1881058"/>
                <a:ext cx="10271185" cy="47089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Svakom </a:t>
                </a:r>
                <a:r>
                  <a:rPr lang="en-US" sz="2000" dirty="0" err="1" smtClean="0"/>
                  <a:t>prirodnom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broju</a:t>
                </a:r>
                <a:r>
                  <a:rPr lang="en-US" sz="2000" dirty="0" smtClean="0"/>
                  <a:t> n=1,2,3… </a:t>
                </a:r>
                <a:r>
                  <a:rPr lang="en-US" sz="2000" dirty="0" err="1" smtClean="0"/>
                  <a:t>po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nekom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zakonu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pridružimo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neki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realan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broj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en-US" sz="2000" dirty="0" smtClean="0"/>
                  <a:t>Tada </a:t>
                </a:r>
                <a:r>
                  <a:rPr lang="en-US" sz="2000" dirty="0" err="1" smtClean="0"/>
                  <a:t>kažemo</a:t>
                </a:r>
                <a:r>
                  <a:rPr lang="en-US" sz="2000" dirty="0" smtClean="0"/>
                  <a:t> da je </a:t>
                </a:r>
                <a:r>
                  <a:rPr lang="en-US" sz="2000" dirty="0" err="1" smtClean="0"/>
                  <a:t>zadat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niz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realnih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brojeva</a:t>
                </a:r>
                <a:endParaRPr lang="en-US" sz="2000" dirty="0" smtClean="0"/>
              </a:p>
              <a:p>
                <a:endParaRPr lang="en-US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,…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… </m:t>
                      </m:r>
                    </m:oMath>
                  </m:oMathPara>
                </a14:m>
                <a:endParaRPr lang="en-US" sz="2000" dirty="0" smtClean="0"/>
              </a:p>
              <a:p>
                <a:r>
                  <a:rPr lang="en-US" sz="2000" dirty="0" smtClean="0"/>
                  <a:t>Ili </a:t>
                </a:r>
                <a:r>
                  <a:rPr lang="en-US" sz="2000" dirty="0" err="1" smtClean="0"/>
                  <a:t>kraće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000" dirty="0" smtClean="0"/>
                  <a:t>.</a:t>
                </a:r>
              </a:p>
              <a:p>
                <a:endParaRPr lang="en-US" sz="2000" dirty="0"/>
              </a:p>
              <a:p>
                <a:r>
                  <a:rPr lang="en-US" sz="2000" dirty="0" err="1" smtClean="0"/>
                  <a:t>Brojevi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,…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… </m:t>
                    </m:r>
                  </m:oMath>
                </a14:m>
                <a:r>
                  <a:rPr lang="en-US" sz="2000" dirty="0" smtClean="0"/>
                  <a:t> se </a:t>
                </a:r>
                <a:r>
                  <a:rPr lang="en-US" sz="2000" dirty="0" err="1" smtClean="0"/>
                  <a:t>nazivaju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članovi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niza</a:t>
                </a:r>
                <a:r>
                  <a:rPr lang="en-US" sz="2000" dirty="0" smtClean="0"/>
                  <a:t>.</a:t>
                </a:r>
              </a:p>
              <a:p>
                <a:endParaRPr lang="en-US" sz="20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000" dirty="0" smtClean="0"/>
                  <a:t>- </a:t>
                </a:r>
                <a:r>
                  <a:rPr lang="en-US" sz="2000" dirty="0" err="1" smtClean="0"/>
                  <a:t>opšti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član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niza</a:t>
                </a:r>
                <a:r>
                  <a:rPr lang="en-US" sz="2000" dirty="0" smtClean="0"/>
                  <a:t>, n je </a:t>
                </a:r>
                <a:r>
                  <a:rPr lang="en-US" sz="2000" dirty="0" err="1" smtClean="0"/>
                  <a:t>indeks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niza</a:t>
                </a:r>
                <a:endParaRPr lang="en-US" sz="20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dirty="0" smtClean="0"/>
                  <a:t> je </a:t>
                </a:r>
                <a:r>
                  <a:rPr lang="en-US" sz="2000" dirty="0" err="1" smtClean="0"/>
                  <a:t>prvi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član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niza</a:t>
                </a:r>
                <a:r>
                  <a:rPr lang="en-US" sz="20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 smtClean="0"/>
                  <a:t> je </a:t>
                </a:r>
                <a:r>
                  <a:rPr lang="en-US" sz="2000" dirty="0" err="1" smtClean="0"/>
                  <a:t>drugi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član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niza</a:t>
                </a:r>
                <a:r>
                  <a:rPr lang="en-US" sz="2000" dirty="0" smtClean="0"/>
                  <a:t>…</a:t>
                </a:r>
                <a:endParaRPr lang="en-US" sz="2000" dirty="0"/>
              </a:p>
              <a:p>
                <a:endParaRPr lang="en-US" sz="2000" dirty="0"/>
              </a:p>
              <a:p>
                <a:endParaRPr lang="en-US" sz="2000" dirty="0" smtClean="0"/>
              </a:p>
              <a:p>
                <a:endParaRPr lang="en-US" sz="2000" dirty="0"/>
              </a:p>
              <a:p>
                <a:endParaRPr lang="en-US" sz="2000" dirty="0"/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657" y="1881058"/>
                <a:ext cx="10271185" cy="4708981"/>
              </a:xfrm>
              <a:prstGeom prst="rect">
                <a:avLst/>
              </a:prstGeom>
              <a:blipFill rotWithShape="0">
                <a:blip r:embed="rId2"/>
                <a:stretch>
                  <a:fillRect l="-653" t="-777" r="-1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9590" y="5615796"/>
                <a:ext cx="540588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err="1" smtClean="0"/>
                  <a:t>Ravnopravna</a:t>
                </a:r>
                <a:r>
                  <a:rPr lang="en-US" sz="2000" dirty="0" smtClean="0"/>
                  <a:t>  </a:t>
                </a:r>
                <a:r>
                  <a:rPr lang="en-US" sz="2000" dirty="0" err="1" smtClean="0"/>
                  <a:t>oznaka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za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niz</a:t>
                </a:r>
                <a:r>
                  <a:rPr lang="en-US" sz="2000" dirty="0" smtClean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590" y="5615796"/>
                <a:ext cx="5405886" cy="400110"/>
              </a:xfrm>
              <a:prstGeom prst="rect">
                <a:avLst/>
              </a:prstGeom>
              <a:blipFill rotWithShape="0">
                <a:blip r:embed="rId3"/>
                <a:stretch>
                  <a:fillRect l="-1127" t="-7576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6349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2913" y="457200"/>
            <a:ext cx="2613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Primjeri</a:t>
            </a:r>
            <a:r>
              <a:rPr lang="en-US" sz="2000" dirty="0" smtClean="0"/>
              <a:t> </a:t>
            </a:r>
            <a:r>
              <a:rPr lang="en-US" sz="2000" dirty="0" err="1" smtClean="0"/>
              <a:t>nizova</a:t>
            </a:r>
            <a:r>
              <a:rPr lang="en-US" sz="2000" dirty="0" smtClean="0"/>
              <a:t>: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32913" y="1494018"/>
                <a:ext cx="563304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1)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    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000" dirty="0" smtClean="0"/>
                  <a:t> (</a:t>
                </a:r>
                <a:r>
                  <a:rPr lang="en-US" sz="2000" dirty="0" err="1" smtClean="0"/>
                  <a:t>niz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parnih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brojeva</a:t>
                </a:r>
                <a:r>
                  <a:rPr lang="en-US" sz="2000" dirty="0" smtClean="0"/>
                  <a:t>)</a:t>
                </a:r>
                <a:endParaRPr lang="en-US" sz="2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913" y="1494018"/>
                <a:ext cx="5633049" cy="400110"/>
              </a:xfrm>
              <a:prstGeom prst="rect">
                <a:avLst/>
              </a:prstGeom>
              <a:blipFill rotWithShape="0">
                <a:blip r:embed="rId2"/>
                <a:stretch>
                  <a:fillRect l="-1082" t="-7576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99736" y="2652992"/>
                <a:ext cx="5874589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Prvi </a:t>
                </a:r>
                <a:r>
                  <a:rPr lang="en-US" sz="2000" dirty="0" err="1" smtClean="0"/>
                  <a:t>član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niza</a:t>
                </a:r>
                <a:r>
                  <a:rPr lang="en-US" sz="2000" dirty="0" smtClean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1=2,</m:t>
                    </m:r>
                  </m:oMath>
                </a14:m>
                <a:r>
                  <a:rPr lang="en-US" sz="2000" dirty="0" smtClean="0"/>
                  <a:t> </a:t>
                </a:r>
                <a:r>
                  <a:rPr lang="en-US" sz="2000" dirty="0" err="1" smtClean="0"/>
                  <a:t>odnosno</a:t>
                </a:r>
                <a:r>
                  <a:rPr lang="en-US" sz="2000" dirty="0" smtClean="0"/>
                  <a:t>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</m:t>
                    </m:r>
                  </m:oMath>
                </a14:m>
                <a:endParaRPr lang="en-US" sz="2000" dirty="0" smtClean="0"/>
              </a:p>
              <a:p>
                <a:endParaRPr lang="en-US" sz="2000" dirty="0"/>
              </a:p>
              <a:p>
                <a:endParaRPr lang="en-US" sz="2000" dirty="0" smtClean="0"/>
              </a:p>
              <a:p>
                <a:r>
                  <a:rPr lang="en-US" sz="2000" dirty="0" err="1" smtClean="0"/>
                  <a:t>Drugi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član</a:t>
                </a:r>
                <a:r>
                  <a:rPr lang="en-US" sz="2000" dirty="0" smtClean="0"/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∙2=4,</m:t>
                    </m:r>
                  </m:oMath>
                </a14:m>
                <a:r>
                  <a:rPr lang="en-US" sz="2000" dirty="0" smtClean="0"/>
                  <a:t> </a:t>
                </a:r>
                <a:r>
                  <a:rPr lang="en-US" sz="2000" dirty="0" err="1" smtClean="0"/>
                  <a:t>odnosno</a:t>
                </a:r>
                <a:r>
                  <a:rPr lang="en-US" sz="2000" dirty="0" smtClean="0"/>
                  <a:t>  2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=4</m:t>
                    </m:r>
                  </m:oMath>
                </a14:m>
                <a:endParaRPr lang="en-US" sz="2000" dirty="0" smtClean="0"/>
              </a:p>
              <a:p>
                <a:endParaRPr lang="en-US" sz="2000" dirty="0"/>
              </a:p>
              <a:p>
                <a:endParaRPr lang="en-US" sz="20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⋮</m:t>
                      </m:r>
                    </m:oMath>
                  </m:oMathPara>
                </a14:m>
                <a:endParaRPr lang="en-US" sz="2000" dirty="0" smtClean="0"/>
              </a:p>
              <a:p>
                <a:r>
                  <a:rPr lang="en-US" sz="2000" dirty="0" smtClean="0"/>
                  <a:t>n-</a:t>
                </a:r>
                <a:r>
                  <a:rPr lang="en-US" sz="2000" dirty="0" err="1" smtClean="0"/>
                  <a:t>ti</a:t>
                </a:r>
                <a:r>
                  <a:rPr lang="en-US" sz="2000" dirty="0" smtClean="0"/>
                  <a:t> (</a:t>
                </a:r>
                <a:r>
                  <a:rPr lang="en-US" sz="2000" dirty="0" err="1" smtClean="0"/>
                  <a:t>opšti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član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niza</a:t>
                </a:r>
                <a:r>
                  <a:rPr lang="en-US" sz="2000" dirty="0" smtClean="0"/>
                  <a:t>):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000" dirty="0" smtClean="0"/>
                  <a:t>, </a:t>
                </a:r>
                <a:r>
                  <a:rPr lang="en-US" sz="2000" dirty="0" err="1" smtClean="0"/>
                  <a:t>odnosno</a:t>
                </a:r>
                <a:r>
                  <a:rPr lang="en-US" sz="2000" dirty="0" smtClean="0"/>
                  <a:t>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9736" y="2652992"/>
                <a:ext cx="5874589" cy="2554545"/>
              </a:xfrm>
              <a:prstGeom prst="rect">
                <a:avLst/>
              </a:prstGeom>
              <a:blipFill rotWithShape="0">
                <a:blip r:embed="rId3"/>
                <a:stretch>
                  <a:fillRect l="-1141" t="-1193" b="-33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984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24287" y="2286000"/>
                <a:ext cx="531387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3)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   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000" dirty="0" smtClean="0"/>
                  <a:t> (</a:t>
                </a:r>
                <a:r>
                  <a:rPr lang="en-US" sz="2000" dirty="0" err="1" smtClean="0"/>
                  <a:t>niz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brojeva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djeljivih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sa</a:t>
                </a:r>
                <a:r>
                  <a:rPr lang="en-US" sz="2000" dirty="0" smtClean="0"/>
                  <a:t> 3)</a:t>
                </a:r>
                <a:endParaRPr lang="en-US" sz="2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287" y="2286000"/>
                <a:ext cx="5313872" cy="400110"/>
              </a:xfrm>
              <a:prstGeom prst="rect">
                <a:avLst/>
              </a:prstGeom>
              <a:blipFill rotWithShape="0">
                <a:blip r:embed="rId2"/>
                <a:stretch>
                  <a:fillRect l="-1263" t="-7576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24287" y="726221"/>
                <a:ext cx="563304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2)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−1,     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000" dirty="0" smtClean="0"/>
                  <a:t> (</a:t>
                </a:r>
                <a:r>
                  <a:rPr lang="en-US" sz="2000" dirty="0" err="1" smtClean="0"/>
                  <a:t>niz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neparnih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brojeva</a:t>
                </a:r>
                <a:r>
                  <a:rPr lang="en-US" sz="2000" dirty="0" smtClean="0"/>
                  <a:t>)</a:t>
                </a:r>
                <a:endParaRPr lang="en-US" sz="2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287" y="726221"/>
                <a:ext cx="5633049" cy="400110"/>
              </a:xfrm>
              <a:prstGeom prst="rect">
                <a:avLst/>
              </a:prstGeom>
              <a:blipFill rotWithShape="0">
                <a:blip r:embed="rId3"/>
                <a:stretch>
                  <a:fillRect l="-1190" t="-7576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192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11338" y="604651"/>
                <a:ext cx="5632055" cy="5291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 smtClean="0"/>
                  <a:t>Primjer</a:t>
                </a:r>
                <a:r>
                  <a:rPr lang="en-US" sz="2000" dirty="0"/>
                  <a:t> 1. </a:t>
                </a:r>
                <a:r>
                  <a:rPr lang="en-US" sz="2000" dirty="0" err="1"/>
                  <a:t>Napisati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prva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četiri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člana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niza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+2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sz="2000" dirty="0" smtClean="0"/>
                  <a:t> </a:t>
                </a:r>
                <a:endParaRPr lang="en-US" sz="2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338" y="604651"/>
                <a:ext cx="5632055" cy="529184"/>
              </a:xfrm>
              <a:prstGeom prst="rect">
                <a:avLst/>
              </a:prstGeom>
              <a:blipFill rotWithShape="0">
                <a:blip r:embed="rId2"/>
                <a:stretch>
                  <a:fillRect l="-1190" b="-80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27207" y="1889184"/>
                <a:ext cx="6728603" cy="29136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R:</a:t>
                </a:r>
              </a:p>
              <a:p>
                <a:r>
                  <a:rPr lang="en-US" dirty="0" smtClean="0"/>
                  <a:t>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1+2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en-US" b="0" dirty="0" smtClean="0"/>
              </a:p>
              <a:p>
                <a:endParaRPr lang="en-US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b="0" dirty="0" smtClean="0"/>
              </a:p>
              <a:p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b="0" dirty="0" smtClean="0"/>
              </a:p>
              <a:p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7207" y="1889184"/>
                <a:ext cx="6728603" cy="2913618"/>
              </a:xfrm>
              <a:prstGeom prst="rect">
                <a:avLst/>
              </a:prstGeom>
              <a:blipFill rotWithShape="0">
                <a:blip r:embed="rId3"/>
                <a:stretch>
                  <a:fillRect l="-816" t="-1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11338" y="5358096"/>
                <a:ext cx="485363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 smtClean="0"/>
                  <a:t>Primjer</a:t>
                </a:r>
                <a:r>
                  <a:rPr lang="en-US" sz="2000" dirty="0"/>
                  <a:t> 2. </a:t>
                </a:r>
                <a:r>
                  <a:rPr lang="en-US" sz="2000" dirty="0" err="1"/>
                  <a:t>Napisati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nekoliko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članova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niza</a:t>
                </a:r>
                <a:r>
                  <a:rPr lang="en-US" sz="2000" dirty="0"/>
                  <a:t> </a:t>
                </a:r>
                <a:r>
                  <a:rPr lang="en-US" sz="2000" dirty="0" smtClean="0"/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000" dirty="0" smtClean="0"/>
                  <a:t>)</a:t>
                </a:r>
                <a:endParaRPr lang="en-US" sz="20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338" y="5358096"/>
                <a:ext cx="4853636" cy="400110"/>
              </a:xfrm>
              <a:prstGeom prst="rect">
                <a:avLst/>
              </a:prstGeom>
              <a:blipFill rotWithShape="0">
                <a:blip r:embed="rId4"/>
                <a:stretch>
                  <a:fillRect l="-1382" t="-9091" r="-377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2818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64795" y="570145"/>
                <a:ext cx="4311245" cy="4853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/>
                  <a:t>Primjer</a:t>
                </a:r>
                <a:r>
                  <a:rPr lang="en-US" dirty="0"/>
                  <a:t> 3. </a:t>
                </a:r>
                <a:r>
                  <a:rPr lang="en-US" dirty="0" err="1" smtClean="0"/>
                  <a:t>Naći</a:t>
                </a:r>
                <a:r>
                  <a:rPr lang="en-US" dirty="0" smtClean="0"/>
                  <a:t> </a:t>
                </a:r>
                <a:r>
                  <a:rPr lang="en-US" dirty="0" err="1"/>
                  <a:t>opšti</a:t>
                </a:r>
                <a:r>
                  <a:rPr lang="en-US" dirty="0"/>
                  <a:t> </a:t>
                </a:r>
                <a:r>
                  <a:rPr lang="en-US" dirty="0" err="1"/>
                  <a:t>član</a:t>
                </a:r>
                <a:r>
                  <a:rPr lang="en-US" dirty="0"/>
                  <a:t> </a:t>
                </a:r>
                <a:r>
                  <a:rPr lang="en-US" dirty="0" err="1"/>
                  <a:t>niza</a:t>
                </a:r>
                <a:r>
                  <a:rPr lang="en-US" dirty="0"/>
                  <a:t> </a:t>
                </a:r>
                <a:r>
                  <a:rPr lang="en-US" dirty="0" smtClean="0"/>
                  <a:t>1,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,…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795" y="570145"/>
                <a:ext cx="4311245" cy="485326"/>
              </a:xfrm>
              <a:prstGeom prst="rect">
                <a:avLst/>
              </a:prstGeom>
              <a:blipFill rotWithShape="0">
                <a:blip r:embed="rId2"/>
                <a:stretch>
                  <a:fillRect l="-1130" b="-88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43464" y="1544128"/>
                <a:ext cx="4032576" cy="483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R: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,  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464" y="1544128"/>
                <a:ext cx="4032576" cy="483466"/>
              </a:xfrm>
              <a:prstGeom prst="rect">
                <a:avLst/>
              </a:prstGeom>
              <a:blipFill rotWithShape="0">
                <a:blip r:embed="rId3"/>
                <a:stretch>
                  <a:fillRect l="-1208" b="-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95" y="2601573"/>
            <a:ext cx="7613066" cy="23564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71" y="5221747"/>
            <a:ext cx="8182428" cy="1352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82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9782" y="293298"/>
            <a:ext cx="5400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Monotonost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nizova</a:t>
            </a: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89782" y="1199073"/>
                <a:ext cx="823822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Niz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smtClean="0"/>
                  <a:t> je </a:t>
                </a:r>
                <a:r>
                  <a:rPr lang="en-US" dirty="0" err="1" smtClean="0">
                    <a:solidFill>
                      <a:srgbClr val="00B0F0"/>
                    </a:solidFill>
                  </a:rPr>
                  <a:t>rastući</a:t>
                </a:r>
                <a:r>
                  <a:rPr lang="en-US" dirty="0" smtClean="0">
                    <a:solidFill>
                      <a:srgbClr val="00B0F0"/>
                    </a:solidFill>
                  </a:rPr>
                  <a:t> (</a:t>
                </a:r>
                <a:r>
                  <a:rPr lang="en-US" dirty="0" err="1" smtClean="0">
                    <a:solidFill>
                      <a:srgbClr val="00B0F0"/>
                    </a:solidFill>
                  </a:rPr>
                  <a:t>neopadajući</a:t>
                </a:r>
                <a:r>
                  <a:rPr lang="en-US" dirty="0" smtClean="0">
                    <a:solidFill>
                      <a:srgbClr val="00B0F0"/>
                    </a:solidFill>
                  </a:rPr>
                  <a:t>) </a:t>
                </a:r>
                <a:r>
                  <a:rPr lang="en-US" dirty="0" err="1" smtClean="0"/>
                  <a:t>ako</a:t>
                </a:r>
                <a:r>
                  <a:rPr lang="en-US" dirty="0" smtClean="0"/>
                  <a:t> je:</a:t>
                </a:r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  ∀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782" y="1199073"/>
                <a:ext cx="8238227" cy="923330"/>
              </a:xfrm>
              <a:prstGeom prst="rect">
                <a:avLst/>
              </a:prstGeom>
              <a:blipFill rotWithShape="0">
                <a:blip r:embed="rId2"/>
                <a:stretch>
                  <a:fillRect l="-592" t="-3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9781" y="2566513"/>
                <a:ext cx="823822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Niz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smtClean="0"/>
                  <a:t> je </a:t>
                </a:r>
                <a:r>
                  <a:rPr lang="en-US" dirty="0" err="1" smtClean="0">
                    <a:solidFill>
                      <a:srgbClr val="00B0F0"/>
                    </a:solidFill>
                  </a:rPr>
                  <a:t>strogo</a:t>
                </a:r>
                <a:r>
                  <a:rPr lang="en-US" dirty="0" smtClean="0">
                    <a:solidFill>
                      <a:srgbClr val="00B0F0"/>
                    </a:solidFill>
                  </a:rPr>
                  <a:t>  </a:t>
                </a:r>
                <a:r>
                  <a:rPr lang="en-US" dirty="0" err="1" smtClean="0">
                    <a:solidFill>
                      <a:srgbClr val="00B0F0"/>
                    </a:solidFill>
                  </a:rPr>
                  <a:t>rastući</a:t>
                </a:r>
                <a:r>
                  <a:rPr lang="en-US" dirty="0" smtClean="0">
                    <a:solidFill>
                      <a:srgbClr val="00B0F0"/>
                    </a:solidFill>
                  </a:rPr>
                  <a:t> </a:t>
                </a:r>
                <a:r>
                  <a:rPr lang="en-US" dirty="0" err="1" smtClean="0"/>
                  <a:t>ako</a:t>
                </a:r>
                <a:r>
                  <a:rPr lang="en-US" dirty="0" smtClean="0"/>
                  <a:t> je:</a:t>
                </a:r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  ∀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781" y="2566513"/>
                <a:ext cx="8238227" cy="923330"/>
              </a:xfrm>
              <a:prstGeom prst="rect">
                <a:avLst/>
              </a:prstGeom>
              <a:blipFill rotWithShape="0">
                <a:blip r:embed="rId3"/>
                <a:stretch>
                  <a:fillRect l="-592" t="-33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89781" y="3933953"/>
                <a:ext cx="823822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Niz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smtClean="0"/>
                  <a:t> je   </a:t>
                </a:r>
                <a:r>
                  <a:rPr lang="en-US" dirty="0" err="1" smtClean="0">
                    <a:solidFill>
                      <a:srgbClr val="00B0F0"/>
                    </a:solidFill>
                  </a:rPr>
                  <a:t>opadajući</a:t>
                </a:r>
                <a:r>
                  <a:rPr lang="en-US" dirty="0" smtClean="0">
                    <a:solidFill>
                      <a:srgbClr val="00B0F0"/>
                    </a:solidFill>
                  </a:rPr>
                  <a:t> (</a:t>
                </a:r>
                <a:r>
                  <a:rPr lang="en-US" dirty="0" err="1" smtClean="0">
                    <a:solidFill>
                      <a:srgbClr val="00B0F0"/>
                    </a:solidFill>
                  </a:rPr>
                  <a:t>nerastući</a:t>
                </a:r>
                <a:r>
                  <a:rPr lang="en-US" dirty="0" smtClean="0">
                    <a:solidFill>
                      <a:srgbClr val="00B0F0"/>
                    </a:solidFill>
                  </a:rPr>
                  <a:t>)  </a:t>
                </a:r>
                <a:r>
                  <a:rPr lang="en-US" dirty="0" err="1" smtClean="0"/>
                  <a:t>ako</a:t>
                </a:r>
                <a:r>
                  <a:rPr lang="en-US" dirty="0" smtClean="0"/>
                  <a:t> je:</a:t>
                </a:r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  ∀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781" y="3933953"/>
                <a:ext cx="8238227" cy="923330"/>
              </a:xfrm>
              <a:prstGeom prst="rect">
                <a:avLst/>
              </a:prstGeom>
              <a:blipFill rotWithShape="0">
                <a:blip r:embed="rId4"/>
                <a:stretch>
                  <a:fillRect l="-592" t="-32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89781" y="5388941"/>
                <a:ext cx="823822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Niz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smtClean="0"/>
                  <a:t> je   </a:t>
                </a:r>
                <a:r>
                  <a:rPr lang="en-US" dirty="0" err="1" smtClean="0">
                    <a:solidFill>
                      <a:srgbClr val="00B0F0"/>
                    </a:solidFill>
                  </a:rPr>
                  <a:t>strogo</a:t>
                </a:r>
                <a:r>
                  <a:rPr lang="en-US" dirty="0" smtClean="0">
                    <a:solidFill>
                      <a:srgbClr val="00B0F0"/>
                    </a:solidFill>
                  </a:rPr>
                  <a:t> </a:t>
                </a:r>
                <a:r>
                  <a:rPr lang="en-US" dirty="0" err="1" smtClean="0">
                    <a:solidFill>
                      <a:srgbClr val="00B0F0"/>
                    </a:solidFill>
                  </a:rPr>
                  <a:t>opadajući</a:t>
                </a:r>
                <a:r>
                  <a:rPr lang="en-US" dirty="0" smtClean="0">
                    <a:solidFill>
                      <a:srgbClr val="00B0F0"/>
                    </a:solidFill>
                  </a:rPr>
                  <a:t> </a:t>
                </a:r>
                <a:r>
                  <a:rPr lang="en-US" dirty="0" err="1" smtClean="0"/>
                  <a:t>ako</a:t>
                </a:r>
                <a:r>
                  <a:rPr lang="en-US" dirty="0" smtClean="0"/>
                  <a:t> je:</a:t>
                </a:r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&gt;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  ∀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781" y="5388941"/>
                <a:ext cx="8238227" cy="923330"/>
              </a:xfrm>
              <a:prstGeom prst="rect">
                <a:avLst/>
              </a:prstGeom>
              <a:blipFill rotWithShape="0">
                <a:blip r:embed="rId5"/>
                <a:stretch>
                  <a:fillRect l="-592" t="-33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1138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2913" y="405442"/>
            <a:ext cx="3890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 </a:t>
            </a:r>
            <a:r>
              <a:rPr lang="en-US" dirty="0" err="1" smtClean="0"/>
              <a:t>Ispitati</a:t>
            </a:r>
            <a:r>
              <a:rPr lang="en-US" dirty="0" smtClean="0"/>
              <a:t> </a:t>
            </a:r>
            <a:r>
              <a:rPr lang="en-US" dirty="0" err="1" smtClean="0"/>
              <a:t>monotonost</a:t>
            </a:r>
            <a:r>
              <a:rPr lang="en-US" dirty="0" smtClean="0"/>
              <a:t> </a:t>
            </a:r>
            <a:r>
              <a:rPr lang="en-US" dirty="0" err="1" smtClean="0"/>
              <a:t>sljedećih</a:t>
            </a:r>
            <a:r>
              <a:rPr lang="en-US" dirty="0" smtClean="0"/>
              <a:t> </a:t>
            </a:r>
            <a:r>
              <a:rPr lang="en-US" dirty="0" err="1" smtClean="0"/>
              <a:t>nizova</a:t>
            </a:r>
            <a:r>
              <a:rPr lang="en-US" dirty="0" smtClean="0"/>
              <a:t>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31320" y="1069675"/>
                <a:ext cx="41493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a)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320" y="1069675"/>
                <a:ext cx="4149306" cy="369332"/>
              </a:xfrm>
              <a:prstGeom prst="rect">
                <a:avLst/>
              </a:prstGeom>
              <a:blipFill rotWithShape="0">
                <a:blip r:embed="rId2"/>
                <a:stretch>
                  <a:fillRect l="-1324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31320" y="1820174"/>
                <a:ext cx="3105510" cy="483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b)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+2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320" y="1820174"/>
                <a:ext cx="3105510" cy="483466"/>
              </a:xfrm>
              <a:prstGeom prst="rect">
                <a:avLst/>
              </a:prstGeom>
              <a:blipFill rotWithShape="0">
                <a:blip r:embed="rId3"/>
                <a:stretch>
                  <a:fillRect l="-1768" b="-88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31320" y="2803584"/>
                <a:ext cx="3536830" cy="4614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c)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320" y="2803584"/>
                <a:ext cx="3536830" cy="461473"/>
              </a:xfrm>
              <a:prstGeom prst="rect">
                <a:avLst/>
              </a:prstGeom>
              <a:blipFill rotWithShape="0">
                <a:blip r:embed="rId4"/>
                <a:stretch>
                  <a:fillRect l="-1552" b="-7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56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114</Words>
  <Application>Microsoft Office PowerPoint</Application>
  <PresentationFormat>Widescreen</PresentationFormat>
  <Paragraphs>56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Korisnik</dc:creator>
  <cp:lastModifiedBy>Korisnik</cp:lastModifiedBy>
  <cp:revision>19</cp:revision>
  <dcterms:created xsi:type="dcterms:W3CDTF">2021-05-14T09:10:51Z</dcterms:created>
  <dcterms:modified xsi:type="dcterms:W3CDTF">2021-05-15T07:49:21Z</dcterms:modified>
</cp:coreProperties>
</file>