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10F243B-8786-49DF-AEA7-CB28741039B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BF3909-7C57-4993-A510-AB847A87C7B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F41CE3-5B63-48FB-A6B5-767C457C1363}" type="datetimeFigureOut">
              <a:rPr lang="en-US" smtClean="0"/>
              <a:t>03.02.2019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2E1CBB-9A99-4050-A2A5-D88F55FBC8C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574449-3375-4B15-9882-41F382793BF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686F63-DC08-4C88-8925-70290839F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96068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8D1271-4634-43AF-B69A-DC6B49D602B4}" type="datetimeFigureOut">
              <a:rPr lang="en-US" smtClean="0"/>
              <a:t>03.02.2019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118633-ED22-4C45-A075-F59374AF4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900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A409A8E7-637B-4990-9CDB-A5620CD7E14C}" type="datetimeFigureOut">
              <a:rPr lang="en-US" smtClean="0"/>
              <a:t>03.02.2019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5C5D15A-98E9-4D60-910F-3866252A2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900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9A8E7-637B-4990-9CDB-A5620CD7E14C}" type="datetimeFigureOut">
              <a:rPr lang="en-US" smtClean="0"/>
              <a:t>03.02.2019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5D15A-98E9-4D60-910F-3866252A2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799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9A8E7-637B-4990-9CDB-A5620CD7E14C}" type="datetimeFigureOut">
              <a:rPr lang="en-US" smtClean="0"/>
              <a:t>03.02.2019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5D15A-98E9-4D60-910F-3866252A2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1602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9A8E7-637B-4990-9CDB-A5620CD7E14C}" type="datetimeFigureOut">
              <a:rPr lang="en-US" smtClean="0"/>
              <a:t>03.02.2019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5D15A-98E9-4D60-910F-3866252A2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358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9A8E7-637B-4990-9CDB-A5620CD7E14C}" type="datetimeFigureOut">
              <a:rPr lang="en-US" smtClean="0"/>
              <a:t>03.02.2019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5D15A-98E9-4D60-910F-3866252A2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29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9A8E7-637B-4990-9CDB-A5620CD7E14C}" type="datetimeFigureOut">
              <a:rPr lang="en-US" smtClean="0"/>
              <a:t>03.02.2019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5D15A-98E9-4D60-910F-3866252A2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932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9A8E7-637B-4990-9CDB-A5620CD7E14C}" type="datetimeFigureOut">
              <a:rPr lang="en-US" smtClean="0"/>
              <a:t>03.02.2019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5D15A-98E9-4D60-910F-3866252A2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703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9A8E7-637B-4990-9CDB-A5620CD7E14C}" type="datetimeFigureOut">
              <a:rPr lang="en-US" smtClean="0"/>
              <a:t>03.02.2019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5D15A-98E9-4D60-910F-3866252A2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177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9A8E7-637B-4990-9CDB-A5620CD7E14C}" type="datetimeFigureOut">
              <a:rPr lang="en-US" smtClean="0"/>
              <a:t>03.02.2019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5D15A-98E9-4D60-910F-3866252A2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151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9A8E7-637B-4990-9CDB-A5620CD7E14C}" type="datetimeFigureOut">
              <a:rPr lang="en-US" smtClean="0"/>
              <a:t>03.02.2019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5D15A-98E9-4D60-910F-3866252A2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164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9A8E7-637B-4990-9CDB-A5620CD7E14C}" type="datetimeFigureOut">
              <a:rPr lang="en-US" smtClean="0"/>
              <a:t>03.02.2019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5C5D15A-98E9-4D60-910F-3866252A2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848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A409A8E7-637B-4990-9CDB-A5620CD7E14C}" type="datetimeFigureOut">
              <a:rPr lang="en-US" smtClean="0"/>
              <a:t>03.02.2019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5C5D15A-98E9-4D60-910F-3866252A2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9786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A409A8E7-637B-4990-9CDB-A5620CD7E14C}" type="datetimeFigureOut">
              <a:rPr lang="en-US" smtClean="0"/>
              <a:t>03.02.2019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5C5D15A-98E9-4D60-910F-3866252A2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6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90D2A-FC84-4AAB-A15E-FB32EAC8CD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Avangarda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8B90FA-0283-4B62-BBF5-A920D6F53D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EKSPRESIONIZAM, NADREALIZAM, FUTURIZAM, DADAIZAM</a:t>
            </a:r>
          </a:p>
        </p:txBody>
      </p:sp>
    </p:spTree>
    <p:extLst>
      <p:ext uri="{BB962C8B-B14F-4D97-AF65-F5344CB8AC3E}">
        <p14:creationId xmlns:p14="http://schemas.microsoft.com/office/powerpoint/2010/main" val="4146280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2773B-855C-4060-8887-4AD80B19D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716708"/>
          </a:xfrm>
        </p:spPr>
        <p:txBody>
          <a:bodyPr>
            <a:normAutofit/>
          </a:bodyPr>
          <a:lstStyle/>
          <a:p>
            <a:r>
              <a:rPr lang="en-US" sz="3200" dirty="0" err="1">
                <a:solidFill>
                  <a:srgbClr val="FF0000"/>
                </a:solidFill>
              </a:rPr>
              <a:t>Odlike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nadrealizma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su</a:t>
            </a:r>
            <a:r>
              <a:rPr lang="en-US" sz="3200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7316B9-6F81-4338-9386-6136A249A11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" y="1651248"/>
            <a:ext cx="10394707" cy="4367812"/>
          </a:xfrm>
        </p:spPr>
        <p:txBody>
          <a:bodyPr/>
          <a:lstStyle/>
          <a:p>
            <a:r>
              <a:rPr lang="en-US" dirty="0"/>
              <a:t>- </a:t>
            </a:r>
            <a:r>
              <a:rPr lang="en-US" dirty="0" err="1"/>
              <a:t>negacija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potpuno</a:t>
            </a:r>
            <a:r>
              <a:rPr lang="en-US" dirty="0"/>
              <a:t> </a:t>
            </a:r>
            <a:r>
              <a:rPr lang="en-US" dirty="0" err="1"/>
              <a:t>odbacivanje</a:t>
            </a:r>
            <a:r>
              <a:rPr lang="en-US" dirty="0"/>
              <a:t> </a:t>
            </a:r>
            <a:r>
              <a:rPr lang="en-US" dirty="0" err="1"/>
              <a:t>realnoga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materije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osnove</a:t>
            </a:r>
            <a:r>
              <a:rPr lang="en-US" dirty="0"/>
              <a:t> </a:t>
            </a:r>
            <a:r>
              <a:rPr lang="en-US" dirty="0" err="1"/>
              <a:t>umjetnosti</a:t>
            </a:r>
            <a:r>
              <a:rPr lang="en-US" dirty="0"/>
              <a:t>;</a:t>
            </a:r>
          </a:p>
          <a:p>
            <a:r>
              <a:rPr lang="en-US" dirty="0"/>
              <a:t>- </a:t>
            </a:r>
            <a:r>
              <a:rPr lang="en-US" dirty="0" err="1"/>
              <a:t>podsvijest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san – </a:t>
            </a:r>
            <a:r>
              <a:rPr lang="en-US" dirty="0" err="1"/>
              <a:t>najvažniji</a:t>
            </a:r>
            <a:r>
              <a:rPr lang="en-US" dirty="0"/>
              <a:t> </a:t>
            </a:r>
            <a:r>
              <a:rPr lang="en-US" dirty="0" err="1"/>
              <a:t>predmeti</a:t>
            </a:r>
            <a:r>
              <a:rPr lang="en-US" dirty="0"/>
              <a:t> </a:t>
            </a:r>
            <a:r>
              <a:rPr lang="en-US" dirty="0" err="1"/>
              <a:t>nadrealističkoga</a:t>
            </a:r>
            <a:r>
              <a:rPr lang="en-US" dirty="0"/>
              <a:t> </a:t>
            </a:r>
            <a:r>
              <a:rPr lang="en-US" dirty="0" err="1"/>
              <a:t>istraživanja</a:t>
            </a:r>
            <a:r>
              <a:rPr lang="en-US" dirty="0"/>
              <a:t>;</a:t>
            </a:r>
          </a:p>
          <a:p>
            <a:r>
              <a:rPr lang="en-US" dirty="0"/>
              <a:t>-</a:t>
            </a:r>
            <a:r>
              <a:rPr lang="en-US" dirty="0" err="1"/>
              <a:t>mašta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sredstvo</a:t>
            </a:r>
            <a:r>
              <a:rPr lang="en-US" dirty="0"/>
              <a:t> za </a:t>
            </a:r>
            <a:r>
              <a:rPr lang="en-US" dirty="0" err="1"/>
              <a:t>dostizanje</a:t>
            </a:r>
            <a:r>
              <a:rPr lang="en-US" dirty="0"/>
              <a:t> </a:t>
            </a:r>
            <a:r>
              <a:rPr lang="en-US" dirty="0" err="1"/>
              <a:t>apsolutne</a:t>
            </a:r>
            <a:r>
              <a:rPr lang="en-US" dirty="0"/>
              <a:t> </a:t>
            </a:r>
            <a:r>
              <a:rPr lang="en-US" dirty="0" err="1"/>
              <a:t>stvarnosti</a:t>
            </a:r>
            <a:r>
              <a:rPr lang="en-US" dirty="0"/>
              <a:t>;</a:t>
            </a:r>
          </a:p>
          <a:p>
            <a:r>
              <a:rPr lang="en-US" dirty="0"/>
              <a:t>-</a:t>
            </a:r>
            <a:r>
              <a:rPr lang="en-US" dirty="0" err="1"/>
              <a:t>izjednačavanje</a:t>
            </a:r>
            <a:r>
              <a:rPr lang="en-US" dirty="0"/>
              <a:t> </a:t>
            </a:r>
            <a:r>
              <a:rPr lang="en-US" dirty="0" err="1"/>
              <a:t>čudesnoga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lijepoga</a:t>
            </a:r>
            <a:r>
              <a:rPr lang="en-US" dirty="0"/>
              <a:t>;</a:t>
            </a:r>
          </a:p>
          <a:p>
            <a:r>
              <a:rPr lang="en-US" dirty="0"/>
              <a:t>-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postupci</a:t>
            </a:r>
            <a:r>
              <a:rPr lang="en-US" dirty="0"/>
              <a:t> </a:t>
            </a:r>
            <a:r>
              <a:rPr lang="en-US" dirty="0" err="1"/>
              <a:t>stvaranja</a:t>
            </a:r>
            <a:r>
              <a:rPr lang="en-US" dirty="0"/>
              <a:t>: </a:t>
            </a:r>
            <a:r>
              <a:rPr lang="en-US" dirty="0" err="1"/>
              <a:t>automatsko</a:t>
            </a:r>
            <a:r>
              <a:rPr lang="en-US" dirty="0"/>
              <a:t> </a:t>
            </a:r>
            <a:r>
              <a:rPr lang="en-US" dirty="0" err="1"/>
              <a:t>pisanje</a:t>
            </a:r>
            <a:r>
              <a:rPr lang="en-US" dirty="0"/>
              <a:t> (</a:t>
            </a:r>
            <a:r>
              <a:rPr lang="en-US" dirty="0" err="1"/>
              <a:t>pisac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bilježi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mu </a:t>
            </a:r>
            <a:r>
              <a:rPr lang="en-US" dirty="0" err="1"/>
              <a:t>padne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um </a:t>
            </a:r>
            <a:r>
              <a:rPr lang="en-US" dirty="0" err="1"/>
              <a:t>prepuštajući</a:t>
            </a:r>
            <a:r>
              <a:rPr lang="en-US" dirty="0"/>
              <a:t> se </a:t>
            </a:r>
            <a:r>
              <a:rPr lang="en-US" dirty="0" err="1"/>
              <a:t>slobodnoj</a:t>
            </a:r>
            <a:r>
              <a:rPr lang="en-US" dirty="0"/>
              <a:t> </a:t>
            </a:r>
            <a:r>
              <a:rPr lang="en-US" dirty="0" err="1"/>
              <a:t>igri</a:t>
            </a:r>
            <a:r>
              <a:rPr lang="en-US" dirty="0"/>
              <a:t> </a:t>
            </a:r>
            <a:r>
              <a:rPr lang="en-US" dirty="0" err="1"/>
              <a:t>asocijacija</a:t>
            </a:r>
            <a:r>
              <a:rPr lang="en-US" dirty="0"/>
              <a:t>)</a:t>
            </a:r>
          </a:p>
          <a:p>
            <a:r>
              <a:rPr lang="en-US" dirty="0"/>
              <a:t>- </a:t>
            </a:r>
            <a:r>
              <a:rPr lang="en-US" dirty="0" err="1"/>
              <a:t>nadrealisti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prave</a:t>
            </a:r>
            <a:r>
              <a:rPr lang="en-US" dirty="0"/>
              <a:t> </a:t>
            </a:r>
            <a:r>
              <a:rPr lang="en-US" dirty="0" err="1"/>
              <a:t>raznovrsne</a:t>
            </a:r>
            <a:r>
              <a:rPr lang="en-US" dirty="0"/>
              <a:t> </a:t>
            </a:r>
            <a:r>
              <a:rPr lang="en-US" dirty="0" err="1"/>
              <a:t>kovanice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neologizme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34838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D218E-5F38-4693-AE3C-4E3045CBF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328474"/>
            <a:ext cx="10396882" cy="834501"/>
          </a:xfrm>
        </p:spPr>
        <p:txBody>
          <a:bodyPr>
            <a:normAutofit/>
          </a:bodyPr>
          <a:lstStyle/>
          <a:p>
            <a:r>
              <a:rPr lang="en-US" sz="4000" dirty="0" err="1"/>
              <a:t>Avangarda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62198-F431-4CAC-AD6D-E4B2BD000B6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" y="1269507"/>
            <a:ext cx="10394707" cy="54686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Pojam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međuratna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književnost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označava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književno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stvaralaštvo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vremenskom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razdoblju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Prvog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Drugog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svjetskog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rata.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ovog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izraza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koristi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riječ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avangarda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Avangarda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fran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avantgarde – </a:t>
            </a:r>
            <a:r>
              <a:rPr lang="en-US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prethodnica</a:t>
            </a:r>
            <a:r>
              <a:rPr lang="en-U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ona</a:t>
            </a:r>
            <a:r>
              <a:rPr lang="en-U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koja</a:t>
            </a:r>
            <a:r>
              <a:rPr lang="en-U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predvodi</a:t>
            </a:r>
            <a:r>
              <a:rPr lang="en-U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koja</a:t>
            </a:r>
            <a:r>
              <a:rPr lang="en-U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 </a:t>
            </a:r>
            <a:r>
              <a:rPr lang="en-US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ispred</a:t>
            </a:r>
            <a:r>
              <a:rPr lang="en-U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svih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književni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pokret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razvija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čitavoj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Evropi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Americi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Avangarda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međuratna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književnost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nastavak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strujanja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umjetnosti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počev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druge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polovine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19.vijeka pa do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savremenog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doba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Smatra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da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avangarda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obuhvata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vrijeme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dva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svjetska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rata (1918-1939).</a:t>
            </a:r>
          </a:p>
          <a:p>
            <a:pPr>
              <a:lnSpc>
                <a:spcPct val="100000"/>
              </a:lnSpc>
            </a:pP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Avangarda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nadređeni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pojam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mnogim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književnim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umjetničkim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ideološkim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pravcima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prvoj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polovini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XX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vijeka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ekspresionizam</a:t>
            </a:r>
            <a:r>
              <a:rPr lang="en-US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futurizam</a:t>
            </a:r>
            <a:r>
              <a:rPr lang="en-US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dadaizam</a:t>
            </a:r>
            <a:r>
              <a:rPr lang="en-US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nadrealizam</a:t>
            </a:r>
            <a:r>
              <a:rPr lang="en-US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Osnovni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cilj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ovih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pravaca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bio je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pokrenuti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polemisati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nastojati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se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stvori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sasvim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originalna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umjetnost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4161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77E1D-1581-45FE-8FC7-06E679ED8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0"/>
            <a:ext cx="10772775" cy="1039531"/>
          </a:xfrm>
        </p:spPr>
        <p:txBody>
          <a:bodyPr>
            <a:norm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Odlike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avangardne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umjetnosti</a:t>
            </a:r>
            <a:r>
              <a:rPr lang="en-US" sz="2800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7A21BA-E4DB-4AB3-9584-BBF9F49686E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26001" y="1313896"/>
            <a:ext cx="10394707" cy="490047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-</a:t>
            </a:r>
            <a:r>
              <a:rPr lang="en-US" dirty="0" err="1"/>
              <a:t>osporavanje</a:t>
            </a:r>
            <a:r>
              <a:rPr lang="en-US" dirty="0"/>
              <a:t> </a:t>
            </a:r>
            <a:r>
              <a:rPr lang="en-US" dirty="0" err="1"/>
              <a:t>postojećih</a:t>
            </a:r>
            <a:r>
              <a:rPr lang="en-US" dirty="0"/>
              <a:t> </a:t>
            </a:r>
            <a:r>
              <a:rPr lang="en-US" dirty="0" err="1"/>
              <a:t>književnih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, </a:t>
            </a:r>
            <a:r>
              <a:rPr lang="en-US" dirty="0" err="1"/>
              <a:t>pokušaj</a:t>
            </a:r>
            <a:r>
              <a:rPr lang="en-US" dirty="0"/>
              <a:t> da se </a:t>
            </a:r>
            <a:r>
              <a:rPr lang="en-US" dirty="0" err="1"/>
              <a:t>stvori</a:t>
            </a:r>
            <a:r>
              <a:rPr lang="en-US" dirty="0"/>
              <a:t>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tehnika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formi</a:t>
            </a:r>
            <a:r>
              <a:rPr lang="en-US" dirty="0"/>
              <a:t>;</a:t>
            </a:r>
          </a:p>
          <a:p>
            <a:pPr>
              <a:lnSpc>
                <a:spcPct val="100000"/>
              </a:lnSpc>
            </a:pPr>
            <a:r>
              <a:rPr lang="en-US" dirty="0"/>
              <a:t>-</a:t>
            </a:r>
            <a:r>
              <a:rPr lang="en-US" dirty="0" err="1"/>
              <a:t>depersonalizacija</a:t>
            </a:r>
            <a:r>
              <a:rPr lang="en-US" dirty="0"/>
              <a:t>  </a:t>
            </a:r>
            <a:r>
              <a:rPr lang="en-US" dirty="0" err="1"/>
              <a:t>umjetnosti</a:t>
            </a:r>
            <a:r>
              <a:rPr lang="en-US" dirty="0"/>
              <a:t>, </a:t>
            </a:r>
            <a:r>
              <a:rPr lang="en-US" dirty="0" err="1"/>
              <a:t>razbijanje</a:t>
            </a:r>
            <a:r>
              <a:rPr lang="en-US" dirty="0"/>
              <a:t> </a:t>
            </a:r>
            <a:r>
              <a:rPr lang="en-US" dirty="0" err="1"/>
              <a:t>sintakse</a:t>
            </a:r>
            <a:r>
              <a:rPr lang="en-US" dirty="0"/>
              <a:t> </a:t>
            </a:r>
            <a:r>
              <a:rPr lang="en-US" dirty="0" err="1"/>
              <a:t>pjesničkog</a:t>
            </a:r>
            <a:r>
              <a:rPr lang="en-US" dirty="0"/>
              <a:t> </a:t>
            </a:r>
            <a:r>
              <a:rPr lang="en-US" dirty="0" err="1"/>
              <a:t>jezika</a:t>
            </a:r>
            <a:r>
              <a:rPr lang="en-US" dirty="0"/>
              <a:t>;</a:t>
            </a:r>
          </a:p>
          <a:p>
            <a:pPr>
              <a:lnSpc>
                <a:spcPct val="100000"/>
              </a:lnSpc>
            </a:pPr>
            <a:r>
              <a:rPr lang="en-US" dirty="0"/>
              <a:t>-</a:t>
            </a:r>
            <a:r>
              <a:rPr lang="en-US" dirty="0" err="1"/>
              <a:t>izgradnja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, </a:t>
            </a:r>
            <a:r>
              <a:rPr lang="en-US" dirty="0" err="1"/>
              <a:t>težnja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otvorenim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neobaveznim</a:t>
            </a:r>
            <a:r>
              <a:rPr lang="en-US" dirty="0"/>
              <a:t> </a:t>
            </a:r>
            <a:r>
              <a:rPr lang="en-US" dirty="0" err="1"/>
              <a:t>književnim</a:t>
            </a:r>
            <a:r>
              <a:rPr lang="en-US" dirty="0"/>
              <a:t> </a:t>
            </a:r>
            <a:r>
              <a:rPr lang="en-US" dirty="0" err="1"/>
              <a:t>strukturama</a:t>
            </a:r>
            <a:r>
              <a:rPr lang="en-US" dirty="0"/>
              <a:t>, </a:t>
            </a:r>
            <a:r>
              <a:rPr lang="en-US" dirty="0" err="1"/>
              <a:t>variranje</a:t>
            </a:r>
            <a:r>
              <a:rPr lang="en-US" dirty="0"/>
              <a:t> </a:t>
            </a:r>
            <a:r>
              <a:rPr lang="en-US" dirty="0" err="1"/>
              <a:t>istih</a:t>
            </a:r>
            <a:r>
              <a:rPr lang="en-US" dirty="0"/>
              <a:t> </a:t>
            </a:r>
            <a:r>
              <a:rPr lang="en-US" dirty="0" err="1"/>
              <a:t>tema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motiva</a:t>
            </a:r>
            <a:r>
              <a:rPr lang="en-US" dirty="0"/>
              <a:t>;</a:t>
            </a:r>
          </a:p>
          <a:p>
            <a:pPr>
              <a:lnSpc>
                <a:spcPct val="100000"/>
              </a:lnSpc>
            </a:pPr>
            <a:r>
              <a:rPr lang="en-US" dirty="0"/>
              <a:t>-</a:t>
            </a:r>
            <a:r>
              <a:rPr lang="en-US" dirty="0" err="1"/>
              <a:t>naglašavanje</a:t>
            </a:r>
            <a:r>
              <a:rPr lang="en-US" dirty="0"/>
              <a:t> </a:t>
            </a:r>
            <a:r>
              <a:rPr lang="en-US" dirty="0" err="1"/>
              <a:t>fragmentarnosti</a:t>
            </a:r>
            <a:r>
              <a:rPr lang="en-US" dirty="0"/>
              <a:t>, </a:t>
            </a:r>
            <a:r>
              <a:rPr lang="en-US" dirty="0" err="1"/>
              <a:t>tehnika</a:t>
            </a:r>
            <a:r>
              <a:rPr lang="en-US" dirty="0"/>
              <a:t> </a:t>
            </a:r>
            <a:r>
              <a:rPr lang="en-US" dirty="0" err="1"/>
              <a:t>montaže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kolaža</a:t>
            </a:r>
            <a:r>
              <a:rPr lang="en-US" dirty="0"/>
              <a:t>;</a:t>
            </a:r>
          </a:p>
          <a:p>
            <a:pPr>
              <a:lnSpc>
                <a:spcPct val="100000"/>
              </a:lnSpc>
            </a:pPr>
            <a:r>
              <a:rPr lang="en-US" dirty="0"/>
              <a:t>-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u </a:t>
            </a:r>
            <a:r>
              <a:rPr lang="en-US" dirty="0" err="1"/>
              <a:t>književnosti</a:t>
            </a:r>
            <a:r>
              <a:rPr lang="en-US" dirty="0"/>
              <a:t>: </a:t>
            </a:r>
            <a:r>
              <a:rPr lang="en-US" dirty="0" err="1"/>
              <a:t>feljton</a:t>
            </a:r>
            <a:r>
              <a:rPr lang="en-US" dirty="0"/>
              <a:t> u </a:t>
            </a:r>
            <a:r>
              <a:rPr lang="en-US" dirty="0" err="1"/>
              <a:t>stihu</a:t>
            </a:r>
            <a:r>
              <a:rPr lang="en-US" dirty="0"/>
              <a:t>, </a:t>
            </a:r>
            <a:r>
              <a:rPr lang="en-US" dirty="0" err="1"/>
              <a:t>polemika</a:t>
            </a:r>
            <a:r>
              <a:rPr lang="en-US" dirty="0"/>
              <a:t>, </a:t>
            </a:r>
            <a:r>
              <a:rPr lang="en-US" dirty="0" err="1"/>
              <a:t>reportaža</a:t>
            </a:r>
            <a:r>
              <a:rPr lang="en-US" dirty="0"/>
              <a:t>, </a:t>
            </a:r>
            <a:r>
              <a:rPr lang="en-US" dirty="0" err="1"/>
              <a:t>zapisi</a:t>
            </a:r>
            <a:r>
              <a:rPr lang="en-US" dirty="0"/>
              <a:t> </a:t>
            </a:r>
            <a:r>
              <a:rPr lang="en-US" dirty="0" err="1"/>
              <a:t>snova</a:t>
            </a:r>
            <a:r>
              <a:rPr lang="en-US" dirty="0"/>
              <a:t>, </a:t>
            </a:r>
            <a:r>
              <a:rPr lang="en-US" dirty="0" err="1"/>
              <a:t>kabaretski</a:t>
            </a:r>
            <a:r>
              <a:rPr lang="en-US" dirty="0"/>
              <a:t> </a:t>
            </a:r>
            <a:r>
              <a:rPr lang="en-US" dirty="0" err="1"/>
              <a:t>tekstovi</a:t>
            </a:r>
            <a:r>
              <a:rPr lang="en-US" dirty="0"/>
              <a:t>;</a:t>
            </a:r>
          </a:p>
          <a:p>
            <a:pPr>
              <a:lnSpc>
                <a:spcPct val="100000"/>
              </a:lnSpc>
            </a:pPr>
            <a:r>
              <a:rPr lang="en-US" dirty="0"/>
              <a:t>-</a:t>
            </a:r>
            <a:r>
              <a:rPr lang="en-US" dirty="0" err="1"/>
              <a:t>uvođenje</a:t>
            </a:r>
            <a:r>
              <a:rPr lang="en-US" dirty="0"/>
              <a:t> </a:t>
            </a:r>
            <a:r>
              <a:rPr lang="en-US" dirty="0" err="1"/>
              <a:t>neknjiževne</a:t>
            </a:r>
            <a:r>
              <a:rPr lang="en-US" dirty="0"/>
              <a:t> </a:t>
            </a:r>
            <a:r>
              <a:rPr lang="en-US" dirty="0" err="1"/>
              <a:t>leksike</a:t>
            </a:r>
            <a:r>
              <a:rPr lang="en-US" dirty="0"/>
              <a:t> (</a:t>
            </a:r>
            <a:r>
              <a:rPr lang="en-US" dirty="0" err="1"/>
              <a:t>upotreba</a:t>
            </a:r>
            <a:r>
              <a:rPr lang="en-US" dirty="0"/>
              <a:t> </a:t>
            </a:r>
            <a:r>
              <a:rPr lang="en-US" dirty="0" err="1"/>
              <a:t>tuđica</a:t>
            </a:r>
            <a:r>
              <a:rPr lang="en-US" dirty="0"/>
              <a:t>, </a:t>
            </a:r>
            <a:r>
              <a:rPr lang="en-US" dirty="0" err="1"/>
              <a:t>kolokvijalizama</a:t>
            </a:r>
            <a:r>
              <a:rPr lang="en-US" dirty="0"/>
              <a:t>, </a:t>
            </a:r>
            <a:r>
              <a:rPr lang="en-US" dirty="0" err="1"/>
              <a:t>žargona</a:t>
            </a:r>
            <a:r>
              <a:rPr lang="en-US" dirty="0"/>
              <a:t>, </a:t>
            </a:r>
            <a:r>
              <a:rPr lang="en-US" dirty="0" err="1"/>
              <a:t>raznih</a:t>
            </a:r>
            <a:r>
              <a:rPr lang="en-US" dirty="0"/>
              <a:t> </a:t>
            </a:r>
            <a:r>
              <a:rPr lang="en-US" dirty="0" err="1"/>
              <a:t>dijalekata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0256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07265-D5DC-4F48-971C-4E75A3C22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583543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Ekspresionizam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FFC122-6EE2-4128-9849-043D8086AB6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" y="1083076"/>
            <a:ext cx="10394707" cy="547752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- (lat. </a:t>
            </a:r>
            <a:r>
              <a:rPr lang="en-US" i="1" dirty="0" err="1"/>
              <a:t>expressio</a:t>
            </a:r>
            <a:r>
              <a:rPr lang="en-US" i="1" dirty="0"/>
              <a:t> – </a:t>
            </a:r>
            <a:r>
              <a:rPr lang="en-US" i="1" dirty="0" err="1"/>
              <a:t>izraz</a:t>
            </a:r>
            <a:r>
              <a:rPr lang="en-US" i="1" dirty="0"/>
              <a:t>) </a:t>
            </a:r>
            <a:r>
              <a:rPr lang="en-US" dirty="0" err="1"/>
              <a:t>umjetnički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književni</a:t>
            </a:r>
            <a:r>
              <a:rPr lang="en-US" dirty="0"/>
              <a:t> </a:t>
            </a:r>
            <a:r>
              <a:rPr lang="en-US" dirty="0" err="1"/>
              <a:t>pokret</a:t>
            </a:r>
            <a:r>
              <a:rPr lang="en-US" dirty="0"/>
              <a:t> </a:t>
            </a:r>
            <a:r>
              <a:rPr lang="en-US" dirty="0" err="1"/>
              <a:t>avangarde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nastao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razvio</a:t>
            </a:r>
            <a:r>
              <a:rPr lang="en-US" dirty="0"/>
              <a:t> se </a:t>
            </a:r>
            <a:r>
              <a:rPr lang="en-US" dirty="0" err="1"/>
              <a:t>između</a:t>
            </a:r>
            <a:r>
              <a:rPr lang="en-US" dirty="0"/>
              <a:t> 1910. </a:t>
            </a:r>
            <a:r>
              <a:rPr lang="en-US" dirty="0" err="1"/>
              <a:t>i</a:t>
            </a:r>
            <a:r>
              <a:rPr lang="en-US" dirty="0"/>
              <a:t> 1925. god. u </a:t>
            </a:r>
            <a:r>
              <a:rPr lang="en-US" dirty="0" err="1"/>
              <a:t>Njemačkoj</a:t>
            </a:r>
            <a:r>
              <a:rPr lang="en-US" dirty="0"/>
              <a:t>.</a:t>
            </a:r>
          </a:p>
          <a:p>
            <a:pPr>
              <a:lnSpc>
                <a:spcPct val="100000"/>
              </a:lnSpc>
            </a:pPr>
            <a:r>
              <a:rPr lang="en-US" dirty="0" err="1"/>
              <a:t>Javio</a:t>
            </a:r>
            <a:r>
              <a:rPr lang="en-US" dirty="0"/>
              <a:t> se </a:t>
            </a:r>
            <a:r>
              <a:rPr lang="en-US" dirty="0" err="1"/>
              <a:t>prvo</a:t>
            </a:r>
            <a:r>
              <a:rPr lang="en-US" dirty="0"/>
              <a:t> u </a:t>
            </a:r>
            <a:r>
              <a:rPr lang="en-US" dirty="0" err="1"/>
              <a:t>likovnim</a:t>
            </a:r>
            <a:r>
              <a:rPr lang="en-US" dirty="0"/>
              <a:t> </a:t>
            </a:r>
            <a:r>
              <a:rPr lang="en-US" dirty="0" err="1"/>
              <a:t>umjetnostima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reakcija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impresionizam</a:t>
            </a:r>
            <a:r>
              <a:rPr lang="en-US" dirty="0"/>
              <a:t>.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 err="1">
                <a:solidFill>
                  <a:srgbClr val="FF0000"/>
                </a:solidFill>
              </a:rPr>
              <a:t>Odlike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ekspresionizma</a:t>
            </a:r>
            <a:r>
              <a:rPr lang="en-US" dirty="0">
                <a:solidFill>
                  <a:srgbClr val="FF0000"/>
                </a:solidFill>
              </a:rPr>
              <a:t>: 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</a:rPr>
              <a:t>- </a:t>
            </a:r>
            <a:r>
              <a:rPr lang="en-US" dirty="0" err="1">
                <a:solidFill>
                  <a:schemeClr val="tx1"/>
                </a:solidFill>
              </a:rPr>
              <a:t>otkriva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primarno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iskonsko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čovjeku</a:t>
            </a:r>
            <a:r>
              <a:rPr lang="en-US" dirty="0">
                <a:solidFill>
                  <a:schemeClr val="tx1"/>
                </a:solidFill>
              </a:rPr>
              <a:t>;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</a:rPr>
              <a:t>-</a:t>
            </a:r>
            <a:r>
              <a:rPr lang="en-US" dirty="0" err="1">
                <a:solidFill>
                  <a:schemeClr val="tx1"/>
                </a:solidFill>
              </a:rPr>
              <a:t>otkrivanje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kosmičkog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položaja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čovjeka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prije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njegova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istorijska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situacija</a:t>
            </a:r>
            <a:r>
              <a:rPr lang="en-US" dirty="0">
                <a:solidFill>
                  <a:schemeClr val="tx1"/>
                </a:solidFill>
              </a:rPr>
              <a:t>;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</a:rPr>
              <a:t>-</a:t>
            </a:r>
            <a:r>
              <a:rPr lang="en-US" dirty="0" err="1">
                <a:solidFill>
                  <a:schemeClr val="tx1"/>
                </a:solidFill>
              </a:rPr>
              <a:t>dolazi</a:t>
            </a:r>
            <a:r>
              <a:rPr lang="en-US" dirty="0">
                <a:solidFill>
                  <a:schemeClr val="tx1"/>
                </a:solidFill>
              </a:rPr>
              <a:t> do </a:t>
            </a:r>
            <a:r>
              <a:rPr lang="en-US" dirty="0" err="1">
                <a:solidFill>
                  <a:schemeClr val="tx1"/>
                </a:solidFill>
              </a:rPr>
              <a:t>miješanja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žanrova</a:t>
            </a:r>
            <a:r>
              <a:rPr lang="en-US" dirty="0">
                <a:solidFill>
                  <a:schemeClr val="tx1"/>
                </a:solidFill>
              </a:rPr>
              <a:t>, do </a:t>
            </a:r>
            <a:r>
              <a:rPr lang="en-US" dirty="0" err="1">
                <a:solidFill>
                  <a:schemeClr val="tx1"/>
                </a:solidFill>
              </a:rPr>
              <a:t>stapanja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poezije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proze</a:t>
            </a:r>
            <a:r>
              <a:rPr lang="en-US" dirty="0">
                <a:solidFill>
                  <a:schemeClr val="tx1"/>
                </a:solidFill>
              </a:rPr>
              <a:t>;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</a:rPr>
              <a:t>-</a:t>
            </a:r>
            <a:r>
              <a:rPr lang="en-US" dirty="0" err="1">
                <a:solidFill>
                  <a:schemeClr val="tx1"/>
                </a:solidFill>
              </a:rPr>
              <a:t>tipične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ekspresionističke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teme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smrt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bolest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raspadanje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prirodne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katastrofe</a:t>
            </a:r>
            <a:r>
              <a:rPr lang="en-US" dirty="0">
                <a:solidFill>
                  <a:schemeClr val="tx1"/>
                </a:solidFill>
              </a:rPr>
              <a:t>, rat, </a:t>
            </a:r>
            <a:r>
              <a:rPr lang="en-US" dirty="0" err="1">
                <a:solidFill>
                  <a:schemeClr val="tx1"/>
                </a:solidFill>
              </a:rPr>
              <a:t>traganje</a:t>
            </a:r>
            <a:r>
              <a:rPr lang="en-US" dirty="0">
                <a:solidFill>
                  <a:schemeClr val="tx1"/>
                </a:solidFill>
              </a:rPr>
              <a:t> za </a:t>
            </a:r>
            <a:r>
              <a:rPr lang="en-US" dirty="0" err="1">
                <a:solidFill>
                  <a:schemeClr val="tx1"/>
                </a:solidFill>
              </a:rPr>
              <a:t>smislom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postojanja</a:t>
            </a:r>
            <a:r>
              <a:rPr lang="en-US" dirty="0">
                <a:solidFill>
                  <a:schemeClr val="tx1"/>
                </a:solidFill>
              </a:rPr>
              <a:t>;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</a:rPr>
              <a:t>-</a:t>
            </a:r>
            <a:r>
              <a:rPr lang="en-US" dirty="0" err="1">
                <a:solidFill>
                  <a:schemeClr val="tx1"/>
                </a:solidFill>
              </a:rPr>
              <a:t>promjene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građenju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stilskog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izraza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odbacivanje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logike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smisla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jasnosti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97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89AA6-0918-4670-B63E-E61C19F51A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" y="1402673"/>
            <a:ext cx="10394707" cy="202632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- </a:t>
            </a:r>
            <a:r>
              <a:rPr lang="en-US" dirty="0" err="1"/>
              <a:t>pripovijetka</a:t>
            </a:r>
            <a:r>
              <a:rPr lang="en-US" dirty="0"/>
              <a:t> s </a:t>
            </a:r>
            <a:r>
              <a:rPr lang="en-US" dirty="0" err="1"/>
              <a:t>fantastičnom</a:t>
            </a:r>
            <a:r>
              <a:rPr lang="en-US" dirty="0"/>
              <a:t>, </a:t>
            </a:r>
            <a:r>
              <a:rPr lang="en-US" dirty="0" err="1"/>
              <a:t>grotesknom</a:t>
            </a:r>
            <a:r>
              <a:rPr lang="en-US" dirty="0"/>
              <a:t> </a:t>
            </a:r>
            <a:r>
              <a:rPr lang="en-US" dirty="0" err="1"/>
              <a:t>pozadinom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formalno</a:t>
            </a:r>
            <a:r>
              <a:rPr lang="en-US" dirty="0"/>
              <a:t> </a:t>
            </a:r>
            <a:r>
              <a:rPr lang="en-US" dirty="0" err="1"/>
              <a:t>izmijenjena</a:t>
            </a:r>
            <a:r>
              <a:rPr lang="en-US" dirty="0"/>
              <a:t> drama</a:t>
            </a:r>
          </a:p>
          <a:p>
            <a:pPr>
              <a:lnSpc>
                <a:spcPct val="100000"/>
              </a:lnSpc>
            </a:pPr>
            <a:r>
              <a:rPr lang="en-US" dirty="0"/>
              <a:t>- </a:t>
            </a:r>
            <a:r>
              <a:rPr lang="en-US" dirty="0" err="1"/>
              <a:t>novine</a:t>
            </a:r>
            <a:r>
              <a:rPr lang="en-US" dirty="0"/>
              <a:t> u </a:t>
            </a:r>
            <a:r>
              <a:rPr lang="en-US" dirty="0" err="1"/>
              <a:t>lirskoj</a:t>
            </a:r>
            <a:r>
              <a:rPr lang="en-US" dirty="0"/>
              <a:t> </a:t>
            </a:r>
            <a:r>
              <a:rPr lang="en-US" dirty="0" err="1"/>
              <a:t>pjesmi</a:t>
            </a:r>
            <a:r>
              <a:rPr lang="en-US" dirty="0"/>
              <a:t>: </a:t>
            </a:r>
            <a:r>
              <a:rPr lang="en-US" dirty="0" err="1"/>
              <a:t>upotreba</a:t>
            </a:r>
            <a:r>
              <a:rPr lang="en-US" dirty="0"/>
              <a:t> </a:t>
            </a:r>
            <a:r>
              <a:rPr lang="en-US" dirty="0" err="1"/>
              <a:t>slobodnog</a:t>
            </a:r>
            <a:r>
              <a:rPr lang="en-US" dirty="0"/>
              <a:t> </a:t>
            </a:r>
            <a:r>
              <a:rPr lang="en-US" dirty="0" err="1"/>
              <a:t>stiha</a:t>
            </a:r>
            <a:r>
              <a:rPr lang="en-US" dirty="0"/>
              <a:t>, </a:t>
            </a:r>
            <a:r>
              <a:rPr lang="en-US" dirty="0" err="1"/>
              <a:t>eksperimenti</a:t>
            </a:r>
            <a:r>
              <a:rPr lang="en-US" dirty="0"/>
              <a:t> u </a:t>
            </a:r>
            <a:r>
              <a:rPr lang="en-US" dirty="0" err="1"/>
              <a:t>oblikovanju</a:t>
            </a:r>
            <a:r>
              <a:rPr lang="en-US" dirty="0"/>
              <a:t> </a:t>
            </a:r>
            <a:r>
              <a:rPr lang="en-US" dirty="0" err="1"/>
              <a:t>strofa</a:t>
            </a:r>
            <a:r>
              <a:rPr lang="en-US" dirty="0"/>
              <a:t>, </a:t>
            </a:r>
            <a:r>
              <a:rPr lang="en-US" dirty="0" err="1"/>
              <a:t>naglašena</a:t>
            </a:r>
            <a:r>
              <a:rPr lang="en-US" dirty="0"/>
              <a:t> </a:t>
            </a:r>
            <a:r>
              <a:rPr lang="en-US" dirty="0" err="1"/>
              <a:t>muzikalnost</a:t>
            </a:r>
            <a:r>
              <a:rPr lang="en-US" dirty="0"/>
              <a:t>, nova </a:t>
            </a:r>
            <a:r>
              <a:rPr lang="en-US" dirty="0" err="1"/>
              <a:t>slikovitost</a:t>
            </a:r>
            <a:r>
              <a:rPr lang="en-US" dirty="0"/>
              <a:t>, </a:t>
            </a:r>
            <a:r>
              <a:rPr lang="en-US" dirty="0" err="1"/>
              <a:t>ponavljanje</a:t>
            </a:r>
            <a:r>
              <a:rPr lang="en-US" dirty="0"/>
              <a:t> </a:t>
            </a:r>
            <a:r>
              <a:rPr lang="en-US" dirty="0" err="1"/>
              <a:t>imenica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glagola</a:t>
            </a:r>
            <a:r>
              <a:rPr lang="en-US" dirty="0"/>
              <a:t>, </a:t>
            </a:r>
            <a:r>
              <a:rPr lang="en-US" dirty="0" err="1"/>
              <a:t>upotreba</a:t>
            </a:r>
            <a:r>
              <a:rPr lang="en-US" dirty="0"/>
              <a:t> </a:t>
            </a:r>
            <a:r>
              <a:rPr lang="en-US" dirty="0" err="1"/>
              <a:t>inverzija</a:t>
            </a:r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868401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B9253-4ACA-40C8-B330-4E5650CED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654564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Futurizam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811253-B996-469E-926A-312F5BF2CEE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" y="1642370"/>
            <a:ext cx="10394707" cy="3732216"/>
          </a:xfrm>
        </p:spPr>
        <p:txBody>
          <a:bodyPr>
            <a:normAutofit/>
          </a:bodyPr>
          <a:lstStyle/>
          <a:p>
            <a:r>
              <a:rPr lang="en-US" dirty="0"/>
              <a:t>- (lat. </a:t>
            </a:r>
            <a:r>
              <a:rPr lang="en-US" i="1" dirty="0" err="1"/>
              <a:t>futurum</a:t>
            </a:r>
            <a:r>
              <a:rPr lang="en-US" i="1" dirty="0"/>
              <a:t> – </a:t>
            </a:r>
            <a:r>
              <a:rPr lang="en-US" i="1" dirty="0" err="1"/>
              <a:t>buduće</a:t>
            </a:r>
            <a:r>
              <a:rPr lang="en-US" i="1" dirty="0"/>
              <a:t>, </a:t>
            </a:r>
            <a:r>
              <a:rPr lang="en-US" i="1" dirty="0" err="1"/>
              <a:t>budućnost</a:t>
            </a:r>
            <a:r>
              <a:rPr lang="en-US" i="1" dirty="0"/>
              <a:t>) </a:t>
            </a:r>
            <a:r>
              <a:rPr lang="en-US" dirty="0" err="1"/>
              <a:t>umjetnički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književni</a:t>
            </a:r>
            <a:r>
              <a:rPr lang="en-US" dirty="0"/>
              <a:t> </a:t>
            </a:r>
            <a:r>
              <a:rPr lang="en-US" dirty="0" err="1"/>
              <a:t>pravac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javio</a:t>
            </a:r>
            <a:r>
              <a:rPr lang="en-US" dirty="0"/>
              <a:t> </a:t>
            </a:r>
            <a:r>
              <a:rPr lang="en-US" dirty="0" err="1"/>
              <a:t>unutar</a:t>
            </a:r>
            <a:r>
              <a:rPr lang="en-US" dirty="0"/>
              <a:t> </a:t>
            </a:r>
            <a:r>
              <a:rPr lang="en-US" dirty="0" err="1"/>
              <a:t>avangarde</a:t>
            </a:r>
            <a:r>
              <a:rPr lang="en-US" dirty="0"/>
              <a:t> </a:t>
            </a:r>
            <a:r>
              <a:rPr lang="en-US" dirty="0" err="1"/>
              <a:t>skoro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s </a:t>
            </a:r>
            <a:r>
              <a:rPr lang="en-US" dirty="0" err="1"/>
              <a:t>ekspresionizmom</a:t>
            </a:r>
            <a:r>
              <a:rPr lang="en-US" dirty="0"/>
              <a:t>.</a:t>
            </a:r>
          </a:p>
          <a:p>
            <a:pPr>
              <a:lnSpc>
                <a:spcPct val="110000"/>
              </a:lnSpc>
            </a:pPr>
            <a:r>
              <a:rPr lang="en-US" dirty="0" err="1"/>
              <a:t>Predstavnici</a:t>
            </a:r>
            <a:r>
              <a:rPr lang="en-US" dirty="0"/>
              <a:t> </a:t>
            </a:r>
            <a:r>
              <a:rPr lang="en-US" dirty="0" err="1"/>
              <a:t>futurizma</a:t>
            </a:r>
            <a:r>
              <a:rPr lang="en-US" dirty="0"/>
              <a:t> </a:t>
            </a:r>
            <a:r>
              <a:rPr lang="en-US" dirty="0" err="1"/>
              <a:t>okrenuti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budućnosti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uvjereni</a:t>
            </a:r>
            <a:r>
              <a:rPr lang="en-US" dirty="0"/>
              <a:t> da je to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se u </a:t>
            </a:r>
            <a:r>
              <a:rPr lang="en-US" dirty="0" err="1"/>
              <a:t>njemu</a:t>
            </a:r>
            <a:r>
              <a:rPr lang="en-US" dirty="0"/>
              <a:t> </a:t>
            </a:r>
            <a:r>
              <a:rPr lang="en-US" dirty="0" err="1"/>
              <a:t>najbolje</a:t>
            </a:r>
            <a:r>
              <a:rPr lang="en-US" dirty="0"/>
              <a:t> </a:t>
            </a:r>
            <a:r>
              <a:rPr lang="en-US" dirty="0" err="1"/>
              <a:t>ostvariti</a:t>
            </a:r>
            <a:r>
              <a:rPr lang="en-US" dirty="0"/>
              <a:t>. </a:t>
            </a:r>
            <a:r>
              <a:rPr lang="en-US" dirty="0" err="1"/>
              <a:t>Zajednička</a:t>
            </a:r>
            <a:r>
              <a:rPr lang="en-US" dirty="0"/>
              <a:t> </a:t>
            </a:r>
            <a:r>
              <a:rPr lang="en-US" dirty="0" err="1"/>
              <a:t>crta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ekspresionizmom</a:t>
            </a:r>
            <a:r>
              <a:rPr lang="en-US" dirty="0"/>
              <a:t> </a:t>
            </a:r>
            <a:r>
              <a:rPr lang="en-US" dirty="0" err="1"/>
              <a:t>jesu</a:t>
            </a:r>
            <a:r>
              <a:rPr lang="en-US" dirty="0"/>
              <a:t> bunt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stvaralačke</a:t>
            </a:r>
            <a:r>
              <a:rPr lang="en-US" dirty="0"/>
              <a:t> </a:t>
            </a:r>
            <a:r>
              <a:rPr lang="en-US" dirty="0" err="1"/>
              <a:t>inovacije</a:t>
            </a:r>
            <a:r>
              <a:rPr lang="en-US" dirty="0"/>
              <a:t>.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 err="1"/>
              <a:t>Futurizam</a:t>
            </a:r>
            <a:r>
              <a:rPr lang="en-US" dirty="0"/>
              <a:t> je </a:t>
            </a:r>
            <a:r>
              <a:rPr lang="en-US" dirty="0" err="1"/>
              <a:t>nastao</a:t>
            </a:r>
            <a:r>
              <a:rPr lang="en-US" dirty="0"/>
              <a:t> u </a:t>
            </a:r>
            <a:r>
              <a:rPr lang="en-US" dirty="0" err="1"/>
              <a:t>Italiji</a:t>
            </a:r>
            <a:r>
              <a:rPr lang="en-US" dirty="0"/>
              <a:t> 1909. </a:t>
            </a:r>
            <a:r>
              <a:rPr lang="en-US" dirty="0" err="1"/>
              <a:t>godine</a:t>
            </a:r>
            <a:r>
              <a:rPr lang="en-US" dirty="0"/>
              <a:t>, a </a:t>
            </a:r>
            <a:r>
              <a:rPr lang="en-US" dirty="0" err="1"/>
              <a:t>potom</a:t>
            </a:r>
            <a:r>
              <a:rPr lang="en-US" dirty="0"/>
              <a:t> se </a:t>
            </a:r>
            <a:r>
              <a:rPr lang="en-US" dirty="0" err="1"/>
              <a:t>razvio</a:t>
            </a:r>
            <a:r>
              <a:rPr lang="en-US" dirty="0"/>
              <a:t> u </a:t>
            </a:r>
            <a:r>
              <a:rPr lang="en-US" dirty="0" err="1"/>
              <a:t>Rusiji</a:t>
            </a:r>
            <a:r>
              <a:rPr lang="en-US" dirty="0"/>
              <a:t>, </a:t>
            </a:r>
            <a:r>
              <a:rPr lang="en-US" dirty="0" err="1"/>
              <a:t>Ukrajini</a:t>
            </a:r>
            <a:r>
              <a:rPr lang="en-US" dirty="0"/>
              <a:t>, </a:t>
            </a:r>
            <a:r>
              <a:rPr lang="en-US" dirty="0" err="1"/>
              <a:t>Poljskoj</a:t>
            </a:r>
            <a:r>
              <a:rPr lang="en-US" dirty="0"/>
              <a:t>, </a:t>
            </a:r>
            <a:r>
              <a:rPr lang="en-US" dirty="0" err="1"/>
              <a:t>Francuskoj</a:t>
            </a:r>
            <a:r>
              <a:rPr lang="en-US" dirty="0"/>
              <a:t>, </a:t>
            </a:r>
            <a:r>
              <a:rPr lang="en-US" dirty="0" err="1"/>
              <a:t>Engleskoj</a:t>
            </a:r>
            <a:r>
              <a:rPr lang="en-US" dirty="0"/>
              <a:t>, </a:t>
            </a:r>
            <a:r>
              <a:rPr lang="en-US" dirty="0" err="1"/>
              <a:t>Mađarskoj</a:t>
            </a:r>
            <a:r>
              <a:rPr lang="en-US" dirty="0"/>
              <a:t>, </a:t>
            </a:r>
            <a:r>
              <a:rPr lang="en-US" dirty="0" err="1"/>
              <a:t>Srbiji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30343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51D00-5443-401E-824A-96288A434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752218"/>
          </a:xfrm>
        </p:spPr>
        <p:txBody>
          <a:bodyPr>
            <a:normAutofit/>
          </a:bodyPr>
          <a:lstStyle/>
          <a:p>
            <a:r>
              <a:rPr lang="en-US" sz="3200" dirty="0" err="1"/>
              <a:t>Odlike</a:t>
            </a:r>
            <a:r>
              <a:rPr lang="en-US" sz="3200" dirty="0"/>
              <a:t> </a:t>
            </a:r>
            <a:r>
              <a:rPr lang="en-US" sz="3200" dirty="0" err="1"/>
              <a:t>futurizma</a:t>
            </a:r>
            <a:r>
              <a:rPr lang="en-US" sz="3200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6C263-7149-40DB-99BD-60C58C874F5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" y="1340528"/>
            <a:ext cx="10394707" cy="403405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- </a:t>
            </a:r>
            <a:r>
              <a:rPr lang="en-US" dirty="0" err="1"/>
              <a:t>odbacivanje</a:t>
            </a:r>
            <a:r>
              <a:rPr lang="en-US" dirty="0"/>
              <a:t> </a:t>
            </a:r>
            <a:r>
              <a:rPr lang="en-US" dirty="0" err="1"/>
              <a:t>kulturnog</a:t>
            </a:r>
            <a:r>
              <a:rPr lang="en-US" dirty="0"/>
              <a:t> </a:t>
            </a:r>
            <a:r>
              <a:rPr lang="en-US" dirty="0" err="1"/>
              <a:t>nasljeđa</a:t>
            </a:r>
            <a:r>
              <a:rPr lang="en-US" dirty="0"/>
              <a:t>, </a:t>
            </a:r>
            <a:r>
              <a:rPr lang="en-US" dirty="0" err="1"/>
              <a:t>okretanje</a:t>
            </a:r>
            <a:r>
              <a:rPr lang="en-US" dirty="0"/>
              <a:t> </a:t>
            </a:r>
            <a:r>
              <a:rPr lang="en-US" dirty="0" err="1"/>
              <a:t>budućnosti</a:t>
            </a:r>
            <a:r>
              <a:rPr lang="en-US" dirty="0"/>
              <a:t>, </a:t>
            </a:r>
            <a:r>
              <a:rPr lang="en-US" dirty="0" err="1"/>
              <a:t>optimizam</a:t>
            </a:r>
            <a:r>
              <a:rPr lang="en-US" dirty="0"/>
              <a:t>, </a:t>
            </a:r>
            <a:r>
              <a:rPr lang="en-US" dirty="0" err="1"/>
              <a:t>samouvjerenost</a:t>
            </a:r>
            <a:r>
              <a:rPr lang="en-US" dirty="0"/>
              <a:t>;</a:t>
            </a:r>
          </a:p>
          <a:p>
            <a:pPr>
              <a:lnSpc>
                <a:spcPct val="100000"/>
              </a:lnSpc>
            </a:pPr>
            <a:r>
              <a:rPr lang="en-US" dirty="0"/>
              <a:t>-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književne</a:t>
            </a:r>
            <a:r>
              <a:rPr lang="en-US" dirty="0"/>
              <a:t> </a:t>
            </a:r>
            <a:r>
              <a:rPr lang="en-US" dirty="0" err="1"/>
              <a:t>teme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motivi</a:t>
            </a:r>
            <a:r>
              <a:rPr lang="en-US" dirty="0"/>
              <a:t>;</a:t>
            </a:r>
          </a:p>
          <a:p>
            <a:pPr>
              <a:lnSpc>
                <a:spcPct val="100000"/>
              </a:lnSpc>
            </a:pPr>
            <a:r>
              <a:rPr lang="en-US" dirty="0"/>
              <a:t>- </a:t>
            </a:r>
            <a:r>
              <a:rPr lang="en-US" dirty="0" err="1"/>
              <a:t>pjesnici</a:t>
            </a:r>
            <a:r>
              <a:rPr lang="en-US" dirty="0"/>
              <a:t> </a:t>
            </a:r>
            <a:r>
              <a:rPr lang="en-US" dirty="0" err="1"/>
              <a:t>futurizma</a:t>
            </a:r>
            <a:r>
              <a:rPr lang="en-US" dirty="0"/>
              <a:t> </a:t>
            </a:r>
            <a:r>
              <a:rPr lang="en-US" dirty="0" err="1"/>
              <a:t>zalažu</a:t>
            </a:r>
            <a:r>
              <a:rPr lang="en-US" dirty="0"/>
              <a:t> se za </a:t>
            </a:r>
            <a:r>
              <a:rPr lang="en-US" dirty="0" err="1"/>
              <a:t>slobodu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 </a:t>
            </a:r>
            <a:r>
              <a:rPr lang="en-US" dirty="0" err="1"/>
              <a:t>odbacujući</a:t>
            </a:r>
            <a:r>
              <a:rPr lang="en-US" dirty="0"/>
              <a:t> </a:t>
            </a:r>
            <a:r>
              <a:rPr lang="en-US" dirty="0" err="1"/>
              <a:t>sintaksu</a:t>
            </a:r>
            <a:r>
              <a:rPr lang="en-US" dirty="0"/>
              <a:t>, </a:t>
            </a:r>
            <a:r>
              <a:rPr lang="en-US" dirty="0" err="1"/>
              <a:t>interpunkciju</a:t>
            </a:r>
            <a:r>
              <a:rPr lang="en-US" dirty="0"/>
              <a:t>, </a:t>
            </a:r>
            <a:r>
              <a:rPr lang="en-US" dirty="0" err="1"/>
              <a:t>veznike</a:t>
            </a:r>
            <a:r>
              <a:rPr lang="en-US" dirty="0"/>
              <a:t>, </a:t>
            </a:r>
            <a:r>
              <a:rPr lang="en-US" dirty="0" err="1"/>
              <a:t>stih</a:t>
            </a:r>
            <a:r>
              <a:rPr lang="en-US" dirty="0"/>
              <a:t> je </a:t>
            </a:r>
            <a:r>
              <a:rPr lang="en-US" dirty="0" err="1"/>
              <a:t>slobodan</a:t>
            </a:r>
            <a:r>
              <a:rPr lang="en-US" dirty="0"/>
              <a:t>,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promjene</a:t>
            </a:r>
            <a:r>
              <a:rPr lang="en-US" dirty="0"/>
              <a:t> u </a:t>
            </a:r>
            <a:r>
              <a:rPr lang="en-US" dirty="0" err="1"/>
              <a:t>organizaciji</a:t>
            </a:r>
            <a:r>
              <a:rPr lang="en-US" dirty="0"/>
              <a:t> </a:t>
            </a:r>
            <a:r>
              <a:rPr lang="en-US" dirty="0" err="1"/>
              <a:t>stiha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strofe</a:t>
            </a:r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663395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AA767-4A8F-41F1-80A0-2F94FA922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716708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Dadaizam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7C544-E5A3-4B0E-A538-460B9A948AF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" y="1384918"/>
            <a:ext cx="10394707" cy="458975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- (</a:t>
            </a:r>
            <a:r>
              <a:rPr lang="en-US" dirty="0" err="1"/>
              <a:t>fr.</a:t>
            </a:r>
            <a:r>
              <a:rPr lang="en-US" dirty="0"/>
              <a:t> dada – </a:t>
            </a:r>
            <a:r>
              <a:rPr lang="en-US" dirty="0" err="1"/>
              <a:t>tepanje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“</a:t>
            </a:r>
            <a:r>
              <a:rPr lang="en-US" dirty="0" err="1"/>
              <a:t>dječjem</a:t>
            </a:r>
            <a:r>
              <a:rPr lang="en-US" dirty="0"/>
              <a:t> </a:t>
            </a:r>
            <a:r>
              <a:rPr lang="en-US" dirty="0" err="1"/>
              <a:t>jeziku</a:t>
            </a:r>
            <a:r>
              <a:rPr lang="en-US" dirty="0"/>
              <a:t>”) </a:t>
            </a:r>
            <a:r>
              <a:rPr lang="en-US" dirty="0" err="1"/>
              <a:t>avangardni</a:t>
            </a:r>
            <a:r>
              <a:rPr lang="en-US" dirty="0"/>
              <a:t> je </a:t>
            </a:r>
            <a:r>
              <a:rPr lang="en-US" u="sng" dirty="0" err="1"/>
              <a:t>nihilistički</a:t>
            </a:r>
            <a:r>
              <a:rPr lang="en-US" dirty="0"/>
              <a:t> </a:t>
            </a:r>
            <a:r>
              <a:rPr lang="en-US" dirty="0" err="1"/>
              <a:t>pokret</a:t>
            </a:r>
            <a:r>
              <a:rPr lang="en-US" dirty="0"/>
              <a:t>, (</a:t>
            </a:r>
            <a:r>
              <a:rPr lang="en-US" i="1" dirty="0" err="1">
                <a:solidFill>
                  <a:srgbClr val="00B0F0"/>
                </a:solidFill>
              </a:rPr>
              <a:t>nihilizam</a:t>
            </a:r>
            <a:r>
              <a:rPr lang="en-US" i="1" dirty="0">
                <a:solidFill>
                  <a:srgbClr val="00B0F0"/>
                </a:solidFill>
              </a:rPr>
              <a:t> – </a:t>
            </a:r>
            <a:r>
              <a:rPr lang="en-US" i="1" dirty="0" err="1">
                <a:solidFill>
                  <a:srgbClr val="00B0F0"/>
                </a:solidFill>
              </a:rPr>
              <a:t>stanovište</a:t>
            </a:r>
            <a:r>
              <a:rPr lang="en-US" i="1" dirty="0">
                <a:solidFill>
                  <a:srgbClr val="00B0F0"/>
                </a:solidFill>
              </a:rPr>
              <a:t> </a:t>
            </a:r>
            <a:r>
              <a:rPr lang="en-US" i="1" dirty="0" err="1">
                <a:solidFill>
                  <a:srgbClr val="00B0F0"/>
                </a:solidFill>
              </a:rPr>
              <a:t>potpunog</a:t>
            </a:r>
            <a:r>
              <a:rPr lang="en-US" i="1" dirty="0">
                <a:solidFill>
                  <a:srgbClr val="00B0F0"/>
                </a:solidFill>
              </a:rPr>
              <a:t> </a:t>
            </a:r>
            <a:r>
              <a:rPr lang="en-US" i="1" dirty="0" err="1">
                <a:solidFill>
                  <a:srgbClr val="00B0F0"/>
                </a:solidFill>
              </a:rPr>
              <a:t>odricanja</a:t>
            </a:r>
            <a:r>
              <a:rPr lang="en-US" i="1" dirty="0">
                <a:solidFill>
                  <a:srgbClr val="00B0F0"/>
                </a:solidFill>
              </a:rPr>
              <a:t> </a:t>
            </a:r>
            <a:r>
              <a:rPr lang="en-US" i="1" dirty="0" err="1">
                <a:solidFill>
                  <a:srgbClr val="00B0F0"/>
                </a:solidFill>
              </a:rPr>
              <a:t>vrijednosti</a:t>
            </a:r>
            <a:r>
              <a:rPr lang="en-US" i="1" dirty="0">
                <a:solidFill>
                  <a:srgbClr val="00B0F0"/>
                </a:solidFill>
              </a:rPr>
              <a:t> </a:t>
            </a:r>
            <a:r>
              <a:rPr lang="en-US" i="1" dirty="0" err="1">
                <a:solidFill>
                  <a:srgbClr val="00B0F0"/>
                </a:solidFill>
              </a:rPr>
              <a:t>uopšte</a:t>
            </a:r>
            <a:r>
              <a:rPr lang="en-US" dirty="0"/>
              <a:t>),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razvio</a:t>
            </a:r>
            <a:r>
              <a:rPr lang="en-US" dirty="0"/>
              <a:t> u </a:t>
            </a:r>
            <a:r>
              <a:rPr lang="en-US" dirty="0" err="1"/>
              <a:t>Francuskoj</a:t>
            </a:r>
            <a:r>
              <a:rPr lang="en-US" dirty="0"/>
              <a:t>, </a:t>
            </a:r>
            <a:r>
              <a:rPr lang="en-US" dirty="0" err="1"/>
              <a:t>Švajcarskoj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Njemačkoj</a:t>
            </a:r>
            <a:r>
              <a:rPr lang="en-US" dirty="0"/>
              <a:t> od 1916. do 1920.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zasnivao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principima</a:t>
            </a:r>
            <a:r>
              <a:rPr lang="en-US" dirty="0"/>
              <a:t> </a:t>
            </a:r>
            <a:r>
              <a:rPr lang="en-US" dirty="0" err="1"/>
              <a:t>namjerne</a:t>
            </a:r>
            <a:r>
              <a:rPr lang="en-US" dirty="0"/>
              <a:t> </a:t>
            </a:r>
            <a:r>
              <a:rPr lang="en-US" dirty="0" err="1"/>
              <a:t>iracionalizacije</a:t>
            </a:r>
            <a:r>
              <a:rPr lang="en-US" dirty="0"/>
              <a:t>, </a:t>
            </a:r>
            <a:r>
              <a:rPr lang="en-US" dirty="0" err="1"/>
              <a:t>odbacivanja</a:t>
            </a:r>
            <a:r>
              <a:rPr lang="en-US" dirty="0"/>
              <a:t> </a:t>
            </a:r>
            <a:r>
              <a:rPr lang="en-US" dirty="0" err="1"/>
              <a:t>načela</a:t>
            </a:r>
            <a:r>
              <a:rPr lang="en-US" dirty="0"/>
              <a:t> </a:t>
            </a:r>
            <a:r>
              <a:rPr lang="en-US" dirty="0" err="1"/>
              <a:t>lijepoga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negiranje</a:t>
            </a:r>
            <a:r>
              <a:rPr lang="en-US" dirty="0"/>
              <a:t> </a:t>
            </a:r>
            <a:r>
              <a:rPr lang="en-US" dirty="0" err="1"/>
              <a:t>građanskih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U </a:t>
            </a:r>
            <a:r>
              <a:rPr lang="en-US" dirty="0" err="1"/>
              <a:t>književnosti</a:t>
            </a:r>
            <a:r>
              <a:rPr lang="en-US" dirty="0"/>
              <a:t>, </a:t>
            </a:r>
            <a:r>
              <a:rPr lang="en-US" dirty="0" err="1"/>
              <a:t>dadaisti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bili</a:t>
            </a:r>
            <a:r>
              <a:rPr lang="en-US" dirty="0"/>
              <a:t> </a:t>
            </a:r>
            <a:r>
              <a:rPr lang="en-US" dirty="0" err="1"/>
              <a:t>zainteresovani</a:t>
            </a:r>
            <a:r>
              <a:rPr lang="en-US" dirty="0"/>
              <a:t> za </a:t>
            </a:r>
            <a:r>
              <a:rPr lang="en-US" dirty="0" err="1"/>
              <a:t>formu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bi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najbolji</a:t>
            </a:r>
            <a:r>
              <a:rPr lang="en-US" dirty="0"/>
              <a:t> </a:t>
            </a:r>
            <a:r>
              <a:rPr lang="en-US" dirty="0" err="1"/>
              <a:t>mogući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izrazila</a:t>
            </a:r>
            <a:r>
              <a:rPr lang="en-US" dirty="0"/>
              <a:t> </a:t>
            </a:r>
            <a:r>
              <a:rPr lang="en-US" dirty="0" err="1"/>
              <a:t>njihov</a:t>
            </a:r>
            <a:r>
              <a:rPr lang="en-US" dirty="0"/>
              <a:t> revolt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potpunu</a:t>
            </a:r>
            <a:r>
              <a:rPr lang="en-US" dirty="0"/>
              <a:t> </a:t>
            </a:r>
            <a:r>
              <a:rPr lang="en-US" dirty="0" err="1"/>
              <a:t>negaciju</a:t>
            </a:r>
            <a:r>
              <a:rPr lang="en-US" dirty="0"/>
              <a:t> </a:t>
            </a:r>
            <a:r>
              <a:rPr lang="en-US" dirty="0" err="1"/>
              <a:t>svijeta</a:t>
            </a:r>
            <a:r>
              <a:rPr lang="en-US" dirty="0"/>
              <a:t>. </a:t>
            </a:r>
            <a:r>
              <a:rPr lang="en-US" dirty="0" err="1"/>
              <a:t>Stvaraju</a:t>
            </a:r>
            <a:r>
              <a:rPr lang="en-US" dirty="0"/>
              <a:t> </a:t>
            </a:r>
            <a:r>
              <a:rPr lang="en-US" dirty="0" err="1"/>
              <a:t>poeziju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korišćenje</a:t>
            </a:r>
            <a:r>
              <a:rPr lang="en-US" dirty="0"/>
              <a:t> </a:t>
            </a:r>
            <a:r>
              <a:rPr lang="en-US" dirty="0" err="1"/>
              <a:t>metafore</a:t>
            </a:r>
            <a:r>
              <a:rPr lang="en-US" dirty="0"/>
              <a:t>, </a:t>
            </a:r>
            <a:r>
              <a:rPr lang="en-US" dirty="0" err="1"/>
              <a:t>ironije</a:t>
            </a:r>
            <a:r>
              <a:rPr lang="en-US" dirty="0"/>
              <a:t>, </a:t>
            </a:r>
            <a:r>
              <a:rPr lang="en-US" dirty="0" err="1"/>
              <a:t>apsurda</a:t>
            </a:r>
            <a:r>
              <a:rPr lang="en-US" dirty="0"/>
              <a:t>.</a:t>
            </a:r>
          </a:p>
          <a:p>
            <a:pPr>
              <a:lnSpc>
                <a:spcPct val="100000"/>
              </a:lnSpc>
            </a:pPr>
            <a:r>
              <a:rPr lang="en-US" dirty="0" err="1"/>
              <a:t>Dadaizam</a:t>
            </a:r>
            <a:r>
              <a:rPr lang="en-US" dirty="0"/>
              <a:t> se </a:t>
            </a:r>
            <a:r>
              <a:rPr lang="en-US" dirty="0" err="1"/>
              <a:t>jednim</a:t>
            </a:r>
            <a:r>
              <a:rPr lang="en-US" dirty="0"/>
              <a:t> </a:t>
            </a:r>
            <a:r>
              <a:rPr lang="en-US" dirty="0" err="1"/>
              <a:t>dijelom</a:t>
            </a:r>
            <a:r>
              <a:rPr lang="en-US" dirty="0"/>
              <a:t> </a:t>
            </a:r>
            <a:r>
              <a:rPr lang="en-US" dirty="0" err="1"/>
              <a:t>uliva</a:t>
            </a:r>
            <a:r>
              <a:rPr lang="en-US" dirty="0"/>
              <a:t> u </a:t>
            </a:r>
            <a:r>
              <a:rPr lang="en-US" dirty="0" err="1"/>
              <a:t>nadrealizam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6378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81B58-1834-4F2D-8946-96494913B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539154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Nadrealizam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E0933A-8EAA-42B9-A8F1-ED09CA6D1A8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57224" y="1524242"/>
            <a:ext cx="10394707" cy="292347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- (</a:t>
            </a:r>
            <a:r>
              <a:rPr lang="en-US" dirty="0" err="1"/>
              <a:t>fr.</a:t>
            </a:r>
            <a:r>
              <a:rPr lang="en-US" dirty="0"/>
              <a:t> </a:t>
            </a:r>
            <a:r>
              <a:rPr lang="en-US" i="1" dirty="0" err="1"/>
              <a:t>surrealisme</a:t>
            </a:r>
            <a:r>
              <a:rPr lang="en-US" i="1" dirty="0"/>
              <a:t> – </a:t>
            </a:r>
            <a:r>
              <a:rPr lang="en-US" i="1" dirty="0" err="1"/>
              <a:t>umjetnost</a:t>
            </a:r>
            <a:r>
              <a:rPr lang="en-US" i="1" dirty="0"/>
              <a:t> </a:t>
            </a:r>
            <a:r>
              <a:rPr lang="en-US" i="1" dirty="0" err="1"/>
              <a:t>nadstvarnosti</a:t>
            </a:r>
            <a:r>
              <a:rPr lang="en-US" dirty="0"/>
              <a:t>) </a:t>
            </a:r>
            <a:r>
              <a:rPr lang="en-US" dirty="0" err="1"/>
              <a:t>književni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umjetnički</a:t>
            </a:r>
            <a:r>
              <a:rPr lang="en-US" dirty="0"/>
              <a:t> </a:t>
            </a:r>
            <a:r>
              <a:rPr lang="en-US" dirty="0" err="1"/>
              <a:t>pravac</a:t>
            </a:r>
            <a:r>
              <a:rPr lang="en-US" dirty="0"/>
              <a:t> </a:t>
            </a:r>
            <a:r>
              <a:rPr lang="en-US" dirty="0" err="1"/>
              <a:t>avangarde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razvija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1923. </a:t>
            </a:r>
            <a:r>
              <a:rPr lang="en-US" dirty="0" err="1"/>
              <a:t>i</a:t>
            </a:r>
            <a:r>
              <a:rPr lang="en-US" dirty="0"/>
              <a:t> 1945. </a:t>
            </a:r>
            <a:r>
              <a:rPr lang="en-US" dirty="0" err="1"/>
              <a:t>prvo</a:t>
            </a:r>
            <a:r>
              <a:rPr lang="en-US" dirty="0"/>
              <a:t> u </a:t>
            </a:r>
            <a:r>
              <a:rPr lang="en-US" dirty="0" err="1"/>
              <a:t>Francuskoj</a:t>
            </a:r>
            <a:r>
              <a:rPr lang="en-US" dirty="0"/>
              <a:t>, a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.</a:t>
            </a:r>
          </a:p>
          <a:p>
            <a:pPr>
              <a:lnSpc>
                <a:spcPct val="100000"/>
              </a:lnSpc>
            </a:pPr>
            <a:r>
              <a:rPr lang="en-US" dirty="0"/>
              <a:t> Taj </a:t>
            </a:r>
            <a:r>
              <a:rPr lang="en-US" dirty="0" err="1"/>
              <a:t>pravac</a:t>
            </a:r>
            <a:r>
              <a:rPr lang="en-US" dirty="0"/>
              <a:t> </a:t>
            </a:r>
            <a:r>
              <a:rPr lang="en-US" dirty="0" err="1"/>
              <a:t>povezan</a:t>
            </a:r>
            <a:r>
              <a:rPr lang="en-US" dirty="0"/>
              <a:t> je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dadaizmom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sličnog</a:t>
            </a:r>
            <a:r>
              <a:rPr lang="en-US" dirty="0"/>
              <a:t> </a:t>
            </a:r>
            <a:r>
              <a:rPr lang="en-US" dirty="0" err="1"/>
              <a:t>programa</a:t>
            </a:r>
            <a:r>
              <a:rPr lang="en-US" dirty="0"/>
              <a:t>.</a:t>
            </a:r>
          </a:p>
          <a:p>
            <a:pPr>
              <a:lnSpc>
                <a:spcPct val="100000"/>
              </a:lnSpc>
            </a:pPr>
            <a:r>
              <a:rPr lang="en-US" dirty="0"/>
              <a:t> Na </a:t>
            </a:r>
            <a:r>
              <a:rPr lang="en-US" dirty="0" err="1"/>
              <a:t>izvjestan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produžava</a:t>
            </a:r>
            <a:r>
              <a:rPr lang="en-US" dirty="0"/>
              <a:t> </a:t>
            </a:r>
            <a:r>
              <a:rPr lang="en-US" dirty="0" err="1"/>
              <a:t>dadaističku</a:t>
            </a:r>
            <a:r>
              <a:rPr lang="en-US" dirty="0"/>
              <a:t> </a:t>
            </a:r>
            <a:r>
              <a:rPr lang="en-US" dirty="0" err="1"/>
              <a:t>podrugljivost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sarkazam</a:t>
            </a:r>
            <a:r>
              <a:rPr lang="en-US" dirty="0"/>
              <a:t>, </a:t>
            </a:r>
            <a:r>
              <a:rPr lang="en-US" dirty="0" err="1"/>
              <a:t>buntovnički</a:t>
            </a:r>
            <a:r>
              <a:rPr lang="en-US" dirty="0"/>
              <a:t> duh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pobunu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tradicije</a:t>
            </a:r>
            <a:r>
              <a:rPr lang="en-US" dirty="0"/>
              <a:t>, </a:t>
            </a:r>
            <a:r>
              <a:rPr lang="en-US" dirty="0" err="1"/>
              <a:t>potpunu</a:t>
            </a:r>
            <a:r>
              <a:rPr lang="en-US" dirty="0"/>
              <a:t> </a:t>
            </a:r>
            <a:r>
              <a:rPr lang="en-US" dirty="0" err="1"/>
              <a:t>negaciju</a:t>
            </a:r>
            <a:r>
              <a:rPr lang="en-US" dirty="0"/>
              <a:t> </a:t>
            </a:r>
            <a:r>
              <a:rPr lang="en-US" dirty="0" err="1"/>
              <a:t>umjetnosti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preziranje</a:t>
            </a:r>
            <a:r>
              <a:rPr lang="en-US" dirty="0"/>
              <a:t> </a:t>
            </a:r>
            <a:r>
              <a:rPr lang="en-US" dirty="0" err="1"/>
              <a:t>književnosti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za </a:t>
            </a:r>
            <a:r>
              <a:rPr lang="en-US" dirty="0" err="1"/>
              <a:t>razliku</a:t>
            </a:r>
            <a:r>
              <a:rPr lang="en-US" dirty="0"/>
              <a:t> od </a:t>
            </a:r>
            <a:r>
              <a:rPr lang="en-US" dirty="0" err="1"/>
              <a:t>dadaizma</a:t>
            </a:r>
            <a:r>
              <a:rPr lang="en-US" dirty="0"/>
              <a:t> </a:t>
            </a:r>
            <a:r>
              <a:rPr lang="en-US" dirty="0" err="1"/>
              <a:t>afirmiše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umjetničke</a:t>
            </a:r>
            <a:r>
              <a:rPr lang="en-US" dirty="0"/>
              <a:t> </a:t>
            </a:r>
            <a:r>
              <a:rPr lang="en-US" dirty="0" err="1"/>
              <a:t>postupke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ideje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4743327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398</TotalTime>
  <Words>781</Words>
  <Application>Microsoft Office PowerPoint</Application>
  <PresentationFormat>Widescreen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Metropolitan</vt:lpstr>
      <vt:lpstr>Avangarda</vt:lpstr>
      <vt:lpstr>Avangarda</vt:lpstr>
      <vt:lpstr>Odlike avangardne umjetnosti:</vt:lpstr>
      <vt:lpstr>Ekspresionizam</vt:lpstr>
      <vt:lpstr>PowerPoint Presentation</vt:lpstr>
      <vt:lpstr>Futurizam </vt:lpstr>
      <vt:lpstr>Odlike futurizma:</vt:lpstr>
      <vt:lpstr>Dadaizam </vt:lpstr>
      <vt:lpstr>Nadrealizam </vt:lpstr>
      <vt:lpstr>Odlike nadrealizma su: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Avangarda</dc:title>
  <dc:creator>Korisnik</dc:creator>
  <cp:lastModifiedBy>Korisnik</cp:lastModifiedBy>
  <cp:revision>23</cp:revision>
  <dcterms:created xsi:type="dcterms:W3CDTF">2019-02-02T16:04:53Z</dcterms:created>
  <dcterms:modified xsi:type="dcterms:W3CDTF">2019-02-03T18:56:02Z</dcterms:modified>
</cp:coreProperties>
</file>