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8" r:id="rId5"/>
    <p:sldId id="271" r:id="rId6"/>
    <p:sldId id="286" r:id="rId7"/>
    <p:sldId id="288" r:id="rId8"/>
    <p:sldId id="272" r:id="rId9"/>
    <p:sldId id="284" r:id="rId10"/>
    <p:sldId id="282" r:id="rId11"/>
    <p:sldId id="273" r:id="rId12"/>
    <p:sldId id="285" r:id="rId13"/>
    <p:sldId id="290" r:id="rId14"/>
    <p:sldId id="276" r:id="rId15"/>
    <p:sldId id="287" r:id="rId16"/>
    <p:sldId id="281" r:id="rId17"/>
    <p:sldId id="289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A6A6A6"/>
    <a:srgbClr val="595959"/>
    <a:srgbClr val="FFFF00"/>
    <a:srgbClr val="586EA6"/>
    <a:srgbClr val="81BCC7"/>
    <a:srgbClr val="80BBCA"/>
    <a:srgbClr val="92BECA"/>
    <a:srgbClr val="90B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 smtClean="0"/>
              <a:t>Click to edit Master title style</a:t>
            </a:r>
            <a:endParaRPr lang="en-US" sz="3000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3200400" cy="6135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MICROSOFT WORD 2016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sz="4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-PRIMJENA STILOVA-</a:t>
            </a:r>
            <a:endParaRPr lang="en-ZA" sz="45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19" y="0"/>
            <a:ext cx="1729354" cy="1818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17219"/>
            <a:ext cx="64269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300" dirty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JU ETŠ „VASO ALIGRUDIĆ“, Podgorica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7760" y="5159270"/>
            <a:ext cx="6923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2">
                    <a:lumMod val="75000"/>
                  </a:schemeClr>
                </a:solidFill>
              </a:rPr>
              <a:t>PREDMETNI NASTAVNIK: SPASOJE PAPI</a:t>
            </a:r>
            <a:r>
              <a:rPr lang="sr-Latn-ME" sz="2500" b="1" dirty="0" smtClean="0">
                <a:solidFill>
                  <a:schemeClr val="bg2">
                    <a:lumMod val="75000"/>
                  </a:schemeClr>
                </a:solidFill>
              </a:rPr>
              <a:t>Ć</a:t>
            </a:r>
            <a:endParaRPr lang="en-US" sz="2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7" y="708665"/>
            <a:ext cx="2696087" cy="278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254" y="417927"/>
            <a:ext cx="3591822" cy="474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076" y="2187892"/>
            <a:ext cx="5189448" cy="415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FA9DEA-6DA7-47B8-9126-900AA2C7F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" y="187449"/>
            <a:ext cx="12252960" cy="63094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ME" sz="3500" dirty="0" smtClean="0">
                <a:latin typeface="Impact" panose="020B0806030902050204" pitchFamily="34" charset="0"/>
              </a:rPr>
              <a:t>UREĐIVANJE POSTAVKI STILA</a:t>
            </a:r>
            <a:endParaRPr lang="en-US" sz="3500" dirty="0"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33" y="1069145"/>
            <a:ext cx="110748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donjem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lijevom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uglu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Menija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kreiranje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stila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vidimo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dugme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kojem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piše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„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Format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“.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Pritiskom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dugme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prikazuje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veći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broj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grupi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anih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kategorijama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50" y="2150896"/>
            <a:ext cx="2217697" cy="338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924886" y="2250831"/>
            <a:ext cx="772316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Odaberemo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li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„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Font</a:t>
            </a:r>
            <a:r>
              <a:rPr lang="sr-Latn-ME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prikazat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će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ponovo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Meni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detaljan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rad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opcijama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Fonta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Odaberemo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li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„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Paragraph</a:t>
            </a:r>
            <a:r>
              <a:rPr lang="sr-Latn-ME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otvara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se 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eni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upravljanje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opcijama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odlomaka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Kreiramo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li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npr.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stil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naslov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važan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dio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dokumentu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koji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uvijek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želimo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da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počinje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novoj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stranici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),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onda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ovom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Meniju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trebamo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upalit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„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Page break before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“.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FA9DEA-6DA7-47B8-9126-900AA2C7F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" y="187449"/>
            <a:ext cx="12252960" cy="63094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ME" sz="3500" dirty="0" smtClean="0">
                <a:latin typeface="Impact" panose="020B0806030902050204" pitchFamily="34" charset="0"/>
              </a:rPr>
              <a:t>UREĐIVANJE POSTAVKI STILA</a:t>
            </a:r>
            <a:endParaRPr lang="en-US" sz="3500" dirty="0">
              <a:latin typeface="Impact" panose="020B080603090205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80" y="1550679"/>
            <a:ext cx="2858654" cy="435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924886" y="1297460"/>
            <a:ext cx="762217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Treća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Tabs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omogućava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uređivanje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pozicija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zaustavljanje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tabulatora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koji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obrađuju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zasebnom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poglavlju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Četvrta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Borders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) se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zapravo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odnosi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uređivanje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ivica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unutrašnjosti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Language</a:t>
            </a:r>
            <a:r>
              <a:rPr lang="sr-Latn-ME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defini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še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jezik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pisanja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odlomka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ovo je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važno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zbog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automatske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provjere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pravopisa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).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Frame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nudi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sve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vezane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za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podešavanje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okvira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Numbering</a:t>
            </a:r>
            <a:r>
              <a:rPr lang="sr-Latn-ME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odnosi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rad s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numer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isanim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oznakama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grafičkim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oznakama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Bullets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). 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pcija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Shortcut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</a:t>
            </a:r>
            <a:r>
              <a:rPr lang="sr-Latn-ME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omogućava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kreiranje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ka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tice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brzo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dodjeljivanje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stila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Poslednja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Text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Effects</a:t>
            </a:r>
            <a:r>
              <a:rPr lang="sr-Latn-ME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odnosi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se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uređivanje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efekata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teksta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8" y="1569942"/>
            <a:ext cx="2947482" cy="3681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Uređivanje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postojećeg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stila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unosom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novih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vrijednosti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78840" y="745000"/>
            <a:ext cx="789887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Želimo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modifikovati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postojeći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slijedimo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skoro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identičan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postupku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kreiranje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stilovima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pređemo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želimo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uredi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vidimo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strelica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otvaranje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padajućeg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Menija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155" y="2850292"/>
            <a:ext cx="3127097" cy="322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680960" y="3080825"/>
            <a:ext cx="3474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Ako 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ž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elimo 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uredi</a:t>
            </a:r>
            <a:r>
              <a:rPr lang="sr-Latn-M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</a:rPr>
              <a:t>stil, biramo opciju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Modify…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17920" y="4051495"/>
            <a:ext cx="1336431" cy="4923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364" y="4463122"/>
            <a:ext cx="3476316" cy="201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8" y="1569942"/>
            <a:ext cx="2947482" cy="3681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Uređivanje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postojećeg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stila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unosom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novih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anose="020B0806030902050204" pitchFamily="34" charset="0"/>
              </a:rPr>
              <a:t>vrijednosti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677"/>
          <a:stretch/>
        </p:blipFill>
        <p:spPr>
          <a:xfrm>
            <a:off x="3678841" y="1254452"/>
            <a:ext cx="4264401" cy="3670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240" y="1711652"/>
            <a:ext cx="3275136" cy="2742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5913" y="3263705"/>
            <a:ext cx="80748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7500" dirty="0" smtClean="0">
                <a:solidFill>
                  <a:srgbClr val="FF9900"/>
                </a:solidFill>
                <a:latin typeface="Impact" panose="020B0806030902050204" pitchFamily="34" charset="0"/>
              </a:rPr>
              <a:t>HVALA NA PAŽNJI !</a:t>
            </a:r>
            <a:endParaRPr lang="en-US" sz="7500" dirty="0">
              <a:solidFill>
                <a:srgbClr val="FF99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946" y="431773"/>
            <a:ext cx="8590084" cy="1434906"/>
          </a:xfrm>
        </p:spPr>
        <p:txBody>
          <a:bodyPr anchor="b"/>
          <a:lstStyle/>
          <a:p>
            <a:pPr algn="ctr"/>
            <a:r>
              <a:rPr lang="en-US" sz="4500" dirty="0">
                <a:latin typeface="Impact" panose="020B0806030902050204" pitchFamily="34" charset="0"/>
              </a:rPr>
              <a:t>STILOVI (STYLES)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492135"/>
            <a:ext cx="12192000" cy="4993071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311" y="1477763"/>
            <a:ext cx="11047380" cy="3407746"/>
          </a:xfrm>
        </p:spPr>
        <p:txBody>
          <a:bodyPr anchor="t" anchorCtr="0">
            <a:normAutofit lnSpcReduction="10000"/>
          </a:bodyPr>
          <a:lstStyle/>
          <a:p>
            <a:endParaRPr lang="en-US" dirty="0"/>
          </a:p>
          <a:p>
            <a:pPr marL="0" indent="0" algn="just">
              <a:buNone/>
            </a:pP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Stilovi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značajan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aplikacije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omogućavaju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konzistentno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uređivanje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kasnije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automatsko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kreiranje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ME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unaprijed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kreiranim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</a:t>
            </a:r>
            <a:r>
              <a:rPr lang="sr-Latn-ME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postojeće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mijenjati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kreirati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sopstvene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prednost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kreirati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ME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imamo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uvijek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spreman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konzistentan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tekstovi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uvijek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izgledati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dokumenata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ME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prilično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34" y="4522252"/>
            <a:ext cx="5308418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FA9DEA-6DA7-47B8-9126-900AA2C7F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" y="0"/>
            <a:ext cx="12252960" cy="100584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ME" sz="3500" dirty="0" smtClean="0">
                <a:latin typeface="Impact" panose="020B0806030902050204" pitchFamily="34" charset="0"/>
              </a:rPr>
              <a:t>ŠTA SU TO STILOVI ?</a:t>
            </a:r>
            <a:endParaRPr lang="en-US" sz="3500" dirty="0"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33" y="1069145"/>
            <a:ext cx="11074816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2060"/>
                </a:solidFill>
              </a:rPr>
              <a:t>Stil</a:t>
            </a:r>
            <a:r>
              <a:rPr lang="sr-Latn-ME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je </a:t>
            </a:r>
            <a:r>
              <a:rPr lang="en-US" sz="2200" b="1" dirty="0" err="1">
                <a:solidFill>
                  <a:srgbClr val="002060"/>
                </a:solidFill>
              </a:rPr>
              <a:t>skup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sr-Latn-ME" sz="2200" b="1" dirty="0" smtClean="0">
                <a:solidFill>
                  <a:srgbClr val="002060"/>
                </a:solidFill>
              </a:rPr>
              <a:t>osobina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koje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primjenjujemo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nad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nekim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tekstom</a:t>
            </a:r>
            <a:r>
              <a:rPr lang="en-US" sz="2200" b="1" dirty="0">
                <a:solidFill>
                  <a:srgbClr val="002060"/>
                </a:solidFill>
              </a:rPr>
              <a:t> (</a:t>
            </a:r>
            <a:r>
              <a:rPr lang="en-US" sz="2200" b="1" dirty="0" err="1">
                <a:solidFill>
                  <a:srgbClr val="002060"/>
                </a:solidFill>
              </a:rPr>
              <a:t>odlomkom</a:t>
            </a:r>
            <a:r>
              <a:rPr lang="en-US" sz="2200" b="1" dirty="0">
                <a:solidFill>
                  <a:srgbClr val="002060"/>
                </a:solidFill>
              </a:rPr>
              <a:t>). </a:t>
            </a:r>
            <a:r>
              <a:rPr lang="sr-Latn-ME" sz="2200" dirty="0">
                <a:solidFill>
                  <a:srgbClr val="002060"/>
                </a:solidFill>
              </a:rPr>
              <a:t>T</a:t>
            </a:r>
            <a:r>
              <a:rPr lang="sr-Latn-ME" sz="2200" smtClean="0">
                <a:solidFill>
                  <a:srgbClr val="002060"/>
                </a:solidFill>
              </a:rPr>
              <a:t>e </a:t>
            </a:r>
            <a:r>
              <a:rPr lang="sr-Latn-ME" sz="2200" dirty="0" smtClean="0">
                <a:solidFill>
                  <a:srgbClr val="002060"/>
                </a:solidFill>
              </a:rPr>
              <a:t>osobine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uključuju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boju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teksta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efekte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poput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zadebljanja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podvlačenja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boju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pozadine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odlomka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veličinu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proreda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razmak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nakon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svakog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odlomka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ponašanje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odlomaka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jednih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naspram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drugih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još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mnogo</a:t>
            </a:r>
            <a:r>
              <a:rPr lang="en-US" sz="2200" dirty="0">
                <a:solidFill>
                  <a:srgbClr val="002060"/>
                </a:solidFill>
              </a:rPr>
              <a:t> toga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Uvijek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kada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pišemo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tekst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trebali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bi</a:t>
            </a:r>
            <a:r>
              <a:rPr lang="sr-Latn-ME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se </a:t>
            </a:r>
            <a:r>
              <a:rPr lang="en-US" sz="2200" dirty="0" err="1">
                <a:solidFill>
                  <a:srgbClr val="002060"/>
                </a:solidFill>
              </a:rPr>
              <a:t>držati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jednog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fonta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sr-Latn-ME" sz="2200" dirty="0" smtClean="0">
                <a:solidFill>
                  <a:srgbClr val="002060"/>
                </a:solidFill>
              </a:rPr>
              <a:t>Svakako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možemo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ubaciti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neki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drugačiji</a:t>
            </a:r>
            <a:r>
              <a:rPr lang="en-US" sz="2200" dirty="0">
                <a:solidFill>
                  <a:srgbClr val="002060"/>
                </a:solidFill>
              </a:rPr>
              <a:t> font </a:t>
            </a:r>
            <a:r>
              <a:rPr lang="en-US" sz="2200" dirty="0" err="1">
                <a:solidFill>
                  <a:srgbClr val="002060"/>
                </a:solidFill>
              </a:rPr>
              <a:t>radi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estetskog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izgleda</a:t>
            </a:r>
            <a:r>
              <a:rPr lang="sr-Latn-ME" sz="2200" dirty="0" smtClean="0">
                <a:solidFill>
                  <a:srgbClr val="002060"/>
                </a:solidFill>
              </a:rPr>
              <a:t>. </a:t>
            </a:r>
            <a:r>
              <a:rPr lang="en-US" sz="2200" dirty="0" smtClean="0">
                <a:solidFill>
                  <a:srgbClr val="002060"/>
                </a:solidFill>
              </a:rPr>
              <a:t>U </a:t>
            </a:r>
            <a:r>
              <a:rPr lang="sr-Latn-ME" sz="2200" dirty="0" smtClean="0">
                <a:solidFill>
                  <a:srgbClr val="002060"/>
                </a:solidFill>
              </a:rPr>
              <a:t>konačnom</a:t>
            </a:r>
            <a:r>
              <a:rPr lang="en-US" sz="2200" dirty="0" smtClean="0">
                <a:solidFill>
                  <a:srgbClr val="002060"/>
                </a:solidFill>
              </a:rPr>
              <a:t>, kombi</a:t>
            </a:r>
            <a:r>
              <a:rPr lang="sr-Latn-ME" sz="2200" dirty="0" smtClean="0">
                <a:solidFill>
                  <a:srgbClr val="002060"/>
                </a:solidFill>
              </a:rPr>
              <a:t>nov</a:t>
            </a:r>
            <a:r>
              <a:rPr lang="en-US" sz="2200" dirty="0" err="1" smtClean="0">
                <a:solidFill>
                  <a:srgbClr val="002060"/>
                </a:solidFill>
              </a:rPr>
              <a:t>anje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deset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različitih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fontova</a:t>
            </a:r>
            <a:r>
              <a:rPr lang="en-US" sz="2200" dirty="0">
                <a:solidFill>
                  <a:srgbClr val="002060"/>
                </a:solidFill>
              </a:rPr>
              <a:t> bi </a:t>
            </a:r>
            <a:r>
              <a:rPr lang="en-US" sz="2200" dirty="0" err="1">
                <a:solidFill>
                  <a:srgbClr val="002060"/>
                </a:solidFill>
              </a:rPr>
              <a:t>svakako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negativno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ut</a:t>
            </a:r>
            <a:r>
              <a:rPr lang="sr-Latn-ME" sz="2200" dirty="0" smtClean="0">
                <a:solidFill>
                  <a:srgbClr val="002060"/>
                </a:solidFill>
              </a:rPr>
              <a:t>i</a:t>
            </a:r>
            <a:r>
              <a:rPr lang="en-US" sz="2200" dirty="0" err="1" smtClean="0">
                <a:solidFill>
                  <a:srgbClr val="002060"/>
                </a:solidFill>
              </a:rPr>
              <a:t>calo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čitljivost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dokumenta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pl-PL" sz="2200" dirty="0">
                <a:solidFill>
                  <a:srgbClr val="002060"/>
                </a:solidFill>
              </a:rPr>
              <a:t>Stilovi se nalaze na „Home</a:t>
            </a:r>
            <a:r>
              <a:rPr lang="pl-PL" sz="2200" dirty="0" smtClean="0">
                <a:solidFill>
                  <a:srgbClr val="002060"/>
                </a:solidFill>
              </a:rPr>
              <a:t>“ kartici </a:t>
            </a:r>
            <a:r>
              <a:rPr lang="pl-PL" sz="2200" dirty="0">
                <a:solidFill>
                  <a:srgbClr val="002060"/>
                </a:solidFill>
              </a:rPr>
              <a:t>pod kategorijom </a:t>
            </a:r>
            <a:r>
              <a:rPr lang="pl-PL" sz="2200" b="1" i="1" dirty="0">
                <a:solidFill>
                  <a:srgbClr val="002060"/>
                </a:solidFill>
              </a:rPr>
              <a:t>Styles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6" y="3869912"/>
            <a:ext cx="7273617" cy="214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29391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8" y="1569942"/>
            <a:ext cx="2947482" cy="36810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sz="4500" dirty="0" err="1">
                <a:latin typeface="Impact" panose="020B0806030902050204" pitchFamily="34" charset="0"/>
              </a:rPr>
              <a:t>Prvi</a:t>
            </a:r>
            <a:r>
              <a:rPr lang="en-US" sz="4500" dirty="0">
                <a:latin typeface="Impact" panose="020B0806030902050204" pitchFamily="34" charset="0"/>
              </a:rPr>
              <a:t> </a:t>
            </a:r>
            <a:r>
              <a:rPr lang="en-US" sz="4500" dirty="0" err="1">
                <a:latin typeface="Impact" panose="020B0806030902050204" pitchFamily="34" charset="0"/>
              </a:rPr>
              <a:t>susret</a:t>
            </a:r>
            <a:r>
              <a:rPr lang="en-US" sz="4500" dirty="0">
                <a:latin typeface="Impact" panose="020B0806030902050204" pitchFamily="34" charset="0"/>
              </a:rPr>
              <a:t> </a:t>
            </a:r>
            <a:r>
              <a:rPr lang="en-US" sz="4500" dirty="0" err="1">
                <a:latin typeface="Impact" panose="020B0806030902050204" pitchFamily="34" charset="0"/>
              </a:rPr>
              <a:t>sa</a:t>
            </a:r>
            <a:r>
              <a:rPr lang="en-US" sz="4500" dirty="0">
                <a:latin typeface="Impact" panose="020B0806030902050204" pitchFamily="34" charset="0"/>
              </a:rPr>
              <a:t> </a:t>
            </a:r>
            <a:r>
              <a:rPr lang="en-US" sz="4500" dirty="0" err="1">
                <a:latin typeface="Impact" panose="020B0806030902050204" pitchFamily="34" charset="0"/>
              </a:rPr>
              <a:t>stilovima</a:t>
            </a:r>
            <a:r>
              <a:rPr lang="en-US" sz="4500" dirty="0">
                <a:latin typeface="Impact" panose="020B080603090205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78840" y="745000"/>
            <a:ext cx="7898871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tilovi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primjenjuju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nivou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odlomaka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kursor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odlomka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primijenio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cijeli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odlomak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vidimo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„Home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kategoriji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„Styles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sr-Latn-ME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Kliknemo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stilova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primijenjen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vjero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„Normal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automatski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ćemo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vidjeti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odlomku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povećao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promijenio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toga da je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prešao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stranicu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smanjio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razmak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odlomka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nadolazećeg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801"/>
          <a:stretch/>
        </p:blipFill>
        <p:spPr>
          <a:xfrm>
            <a:off x="5285572" y="4222875"/>
            <a:ext cx="4315628" cy="178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t Part Of School">
            <a:extLst>
              <a:ext uri="{FF2B5EF4-FFF2-40B4-BE49-F238E27FC236}">
                <a16:creationId xmlns:a16="http://schemas.microsoft.com/office/drawing/2014/main" id="{6FADA6D5-81A3-49F8-A1CC-7E21524A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ooks on Shelf">
            <a:extLst>
              <a:ext uri="{FF2B5EF4-FFF2-40B4-BE49-F238E27FC236}">
                <a16:creationId xmlns:a16="http://schemas.microsoft.com/office/drawing/2014/main" id="{F655BBAC-A544-466B-8D3E-6CDDA969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pl-PL" sz="5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Meni </a:t>
            </a:r>
            <a:r>
              <a:rPr lang="pl-PL" sz="5000" dirty="0">
                <a:solidFill>
                  <a:srgbClr val="FFC000"/>
                </a:solidFill>
                <a:latin typeface="Impact" panose="020B0806030902050204" pitchFamily="34" charset="0"/>
              </a:rPr>
              <a:t>za rad sa stilovima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C4027-4F93-4CBA-AC44-97487184C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52651"/>
            <a:ext cx="10220567" cy="43314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Stilovi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dolaze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već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preddefini</a:t>
            </a:r>
            <a:r>
              <a:rPr lang="sr-Latn-ME" sz="2200" dirty="0" smtClean="0">
                <a:solidFill>
                  <a:srgbClr val="002060"/>
                </a:solidFill>
              </a:rPr>
              <a:t>s</a:t>
            </a:r>
            <a:r>
              <a:rPr lang="en-US" sz="2200" dirty="0" err="1" smtClean="0">
                <a:solidFill>
                  <a:srgbClr val="002060"/>
                </a:solidFill>
              </a:rPr>
              <a:t>ani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unutar</a:t>
            </a:r>
            <a:r>
              <a:rPr lang="en-US" sz="2200" dirty="0">
                <a:solidFill>
                  <a:srgbClr val="002060"/>
                </a:solidFill>
              </a:rPr>
              <a:t> Microsoft </a:t>
            </a:r>
            <a:r>
              <a:rPr lang="en-US" sz="2200" dirty="0" err="1" smtClean="0">
                <a:solidFill>
                  <a:srgbClr val="002060"/>
                </a:solidFill>
              </a:rPr>
              <a:t>Worda</a:t>
            </a:r>
            <a:r>
              <a:rPr lang="sr-Latn-ME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nam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u </a:t>
            </a:r>
            <a:r>
              <a:rPr lang="en-US" sz="2200" dirty="0" err="1">
                <a:solidFill>
                  <a:srgbClr val="002060"/>
                </a:solidFill>
              </a:rPr>
              <a:t>većini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slučajeva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biti</a:t>
            </a:r>
            <a:r>
              <a:rPr lang="en-US" sz="2200" dirty="0">
                <a:solidFill>
                  <a:srgbClr val="002060"/>
                </a:solidFill>
              </a:rPr>
              <a:t> od </a:t>
            </a:r>
            <a:r>
              <a:rPr lang="en-US" sz="2200" dirty="0" err="1">
                <a:solidFill>
                  <a:srgbClr val="002060"/>
                </a:solidFill>
              </a:rPr>
              <a:t>koristi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Razlog</a:t>
            </a:r>
            <a:r>
              <a:rPr lang="en-US" sz="2200" dirty="0">
                <a:solidFill>
                  <a:srgbClr val="002060"/>
                </a:solidFill>
              </a:rPr>
              <a:t> tome je </a:t>
            </a:r>
            <a:r>
              <a:rPr lang="en-US" sz="2200" dirty="0" err="1">
                <a:solidFill>
                  <a:srgbClr val="002060"/>
                </a:solidFill>
              </a:rPr>
              <a:t>što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škola </a:t>
            </a:r>
            <a:r>
              <a:rPr lang="en-US" sz="2200" dirty="0" err="1" smtClean="0">
                <a:solidFill>
                  <a:srgbClr val="002060"/>
                </a:solidFill>
              </a:rPr>
              <a:t>imati</a:t>
            </a:r>
            <a:r>
              <a:rPr lang="en-US" sz="2200" dirty="0" smtClean="0">
                <a:solidFill>
                  <a:srgbClr val="002060"/>
                </a:solidFill>
              </a:rPr>
              <a:t> t</a:t>
            </a:r>
            <a:r>
              <a:rPr lang="sr-Latn-ME" sz="2200" dirty="0" smtClean="0">
                <a:solidFill>
                  <a:srgbClr val="002060"/>
                </a:solidFill>
              </a:rPr>
              <a:t>a</a:t>
            </a:r>
            <a:r>
              <a:rPr lang="en-US" sz="2200" dirty="0" err="1" smtClean="0">
                <a:solidFill>
                  <a:srgbClr val="002060"/>
                </a:solidFill>
              </a:rPr>
              <a:t>čno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propisana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pravila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vrste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veličine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fonta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proreda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razmaka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između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odlomka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preddefini</a:t>
            </a:r>
            <a:r>
              <a:rPr lang="sr-Latn-ME" sz="2200" dirty="0" smtClean="0">
                <a:solidFill>
                  <a:srgbClr val="002060"/>
                </a:solidFill>
              </a:rPr>
              <a:t>s</a:t>
            </a:r>
            <a:r>
              <a:rPr lang="en-US" sz="2200" dirty="0" err="1" smtClean="0">
                <a:solidFill>
                  <a:srgbClr val="002060"/>
                </a:solidFill>
              </a:rPr>
              <a:t>ani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stilovi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odgovarati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Kako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bi</a:t>
            </a:r>
            <a:r>
              <a:rPr lang="sr-Latn-ME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kreirali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vlastiti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uređivali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postojeće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stilove</a:t>
            </a:r>
            <a:r>
              <a:rPr lang="en-US" sz="2200" dirty="0" smtClean="0">
                <a:solidFill>
                  <a:srgbClr val="002060"/>
                </a:solidFill>
              </a:rPr>
              <a:t>,</a:t>
            </a:r>
            <a:r>
              <a:rPr lang="sr-Latn-ME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potrebno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je </a:t>
            </a:r>
            <a:r>
              <a:rPr lang="en-US" sz="2200" dirty="0" err="1">
                <a:solidFill>
                  <a:srgbClr val="002060"/>
                </a:solidFill>
              </a:rPr>
              <a:t>odabrati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opciju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otvaranje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menija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unutar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kategorije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</a:rPr>
              <a:t>Styles</a:t>
            </a:r>
            <a:r>
              <a:rPr lang="sr-Latn-ME" sz="2200" i="1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koja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se </a:t>
            </a:r>
            <a:r>
              <a:rPr lang="en-US" sz="2200" dirty="0" err="1">
                <a:solidFill>
                  <a:srgbClr val="002060"/>
                </a:solidFill>
              </a:rPr>
              <a:t>nalazi</a:t>
            </a:r>
            <a:r>
              <a:rPr lang="en-US" sz="2200" dirty="0">
                <a:solidFill>
                  <a:srgbClr val="002060"/>
                </a:solidFill>
              </a:rPr>
              <a:t> u </a:t>
            </a:r>
            <a:r>
              <a:rPr lang="en-US" sz="2200" dirty="0" err="1">
                <a:solidFill>
                  <a:srgbClr val="002060"/>
                </a:solidFill>
              </a:rPr>
              <a:t>donjem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desnom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uglu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543633" y="4830111"/>
            <a:ext cx="7242268" cy="115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458675" y="6108155"/>
            <a:ext cx="10227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</a:rPr>
              <a:t>Sada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se u </a:t>
            </a:r>
            <a:r>
              <a:rPr lang="en-US" sz="2200" dirty="0" err="1">
                <a:solidFill>
                  <a:srgbClr val="002060"/>
                </a:solidFill>
              </a:rPr>
              <a:t>Wordu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prikazati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dodatni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padajući meni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rad </a:t>
            </a:r>
            <a:r>
              <a:rPr lang="en-US" sz="2200" dirty="0" err="1">
                <a:solidFill>
                  <a:srgbClr val="002060"/>
                </a:solidFill>
              </a:rPr>
              <a:t>sa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stilovima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1"/>
            <a:ext cx="3068514" cy="62423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70305" y="393895"/>
            <a:ext cx="8618212" cy="5848408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0"/>
            <a:ext cx="376134" cy="68580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4" y="393895"/>
            <a:ext cx="2584907" cy="5848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9446" y="675249"/>
            <a:ext cx="82375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Vidimo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da se </a:t>
            </a:r>
            <a:r>
              <a:rPr lang="sr-Latn-ME" sz="2200" dirty="0" smtClean="0">
                <a:solidFill>
                  <a:srgbClr val="002060"/>
                </a:solidFill>
              </a:rPr>
              <a:t>Meni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sastoji</a:t>
            </a:r>
            <a:r>
              <a:rPr lang="en-US" sz="2200" dirty="0">
                <a:solidFill>
                  <a:srgbClr val="002060"/>
                </a:solidFill>
              </a:rPr>
              <a:t> od </a:t>
            </a:r>
            <a:r>
              <a:rPr lang="en-US" sz="2200" dirty="0" err="1" smtClean="0">
                <a:solidFill>
                  <a:srgbClr val="002060"/>
                </a:solidFill>
              </a:rPr>
              <a:t>popisa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stilova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ispod</a:t>
            </a:r>
            <a:r>
              <a:rPr lang="sr-Latn-ME" sz="2200" dirty="0" smtClean="0">
                <a:solidFill>
                  <a:srgbClr val="002060"/>
                </a:solidFill>
              </a:rPr>
              <a:t> kojih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imamo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opcije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Prva</a:t>
            </a:r>
            <a:r>
              <a:rPr lang="sr-Latn-ME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opcija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Show Preview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umjesto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naziva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prikazati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naziv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format </a:t>
            </a:r>
            <a:r>
              <a:rPr lang="en-US" sz="2200" dirty="0" err="1">
                <a:solidFill>
                  <a:srgbClr val="002060"/>
                </a:solidFill>
              </a:rPr>
              <a:t>stila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Druga </a:t>
            </a:r>
            <a:r>
              <a:rPr lang="en-US" sz="2200" dirty="0" err="1" smtClean="0">
                <a:solidFill>
                  <a:srgbClr val="002060"/>
                </a:solidFill>
              </a:rPr>
              <a:t>opcija</a:t>
            </a:r>
            <a:r>
              <a:rPr lang="sr-Latn-ME" sz="2200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>Disable </a:t>
            </a:r>
            <a:r>
              <a:rPr lang="en-US" sz="2200" b="1" dirty="0">
                <a:solidFill>
                  <a:srgbClr val="002060"/>
                </a:solidFill>
              </a:rPr>
              <a:t>Linked Styles </a:t>
            </a:r>
            <a:r>
              <a:rPr lang="en-US" sz="2200" dirty="0" err="1">
                <a:solidFill>
                  <a:srgbClr val="002060"/>
                </a:solidFill>
              </a:rPr>
              <a:t>onemogućava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kreiranje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povezanih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stilova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Zatim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imamo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još</a:t>
            </a:r>
            <a:r>
              <a:rPr lang="en-US" sz="2200" dirty="0">
                <a:solidFill>
                  <a:srgbClr val="002060"/>
                </a:solidFill>
              </a:rPr>
              <a:t> tri </a:t>
            </a:r>
            <a:r>
              <a:rPr lang="en-US" sz="2200" dirty="0" err="1">
                <a:solidFill>
                  <a:srgbClr val="002060"/>
                </a:solidFill>
              </a:rPr>
              <a:t>ikone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pristup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određenim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funkcijama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Prva </a:t>
            </a:r>
            <a:r>
              <a:rPr lang="en-US" sz="2200" dirty="0" err="1">
                <a:solidFill>
                  <a:srgbClr val="002060"/>
                </a:solidFill>
              </a:rPr>
              <a:t>ikona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označava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izradu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novog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stila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b="1" dirty="0">
                <a:solidFill>
                  <a:srgbClr val="002060"/>
                </a:solidFill>
              </a:rPr>
              <a:t>New Style</a:t>
            </a:r>
            <a:r>
              <a:rPr lang="en-US" sz="2200" dirty="0">
                <a:solidFill>
                  <a:srgbClr val="002060"/>
                </a:solidFill>
              </a:rPr>
              <a:t>).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Druga </a:t>
            </a:r>
            <a:r>
              <a:rPr lang="en-US" sz="2200" dirty="0" err="1">
                <a:solidFill>
                  <a:srgbClr val="002060"/>
                </a:solidFill>
              </a:rPr>
              <a:t>ikona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omogućava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uvid</a:t>
            </a:r>
            <a:r>
              <a:rPr lang="en-US" sz="2200" dirty="0">
                <a:solidFill>
                  <a:srgbClr val="002060"/>
                </a:solidFill>
              </a:rPr>
              <a:t> u </a:t>
            </a:r>
            <a:r>
              <a:rPr lang="en-US" sz="2200" dirty="0" err="1">
                <a:solidFill>
                  <a:srgbClr val="002060"/>
                </a:solidFill>
              </a:rPr>
              <a:t>svojstva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primijenjen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nad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odlomkom</a:t>
            </a:r>
            <a:r>
              <a:rPr lang="en-US" sz="2200" dirty="0">
                <a:solidFill>
                  <a:srgbClr val="002060"/>
                </a:solidFill>
              </a:rPr>
              <a:t> u </a:t>
            </a:r>
            <a:r>
              <a:rPr lang="en-US" sz="2200" dirty="0" err="1">
                <a:solidFill>
                  <a:srgbClr val="002060"/>
                </a:solidFill>
              </a:rPr>
              <a:t>kojem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nalazi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kursor</a:t>
            </a:r>
            <a:r>
              <a:rPr lang="sr-Latn-ME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Style inspector</a:t>
            </a:r>
            <a:r>
              <a:rPr lang="en-US" sz="2200" dirty="0">
                <a:solidFill>
                  <a:srgbClr val="002060"/>
                </a:solidFill>
              </a:rPr>
              <a:t>).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Treća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opcija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omogućava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uređivanje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stilova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b="1" dirty="0">
                <a:solidFill>
                  <a:srgbClr val="002060"/>
                </a:solidFill>
              </a:rPr>
              <a:t>Manage Styles</a:t>
            </a:r>
            <a:r>
              <a:rPr lang="en-US" sz="2200" dirty="0">
                <a:solidFill>
                  <a:srgbClr val="002060"/>
                </a:solidFill>
              </a:rPr>
              <a:t>). </a:t>
            </a:r>
            <a:r>
              <a:rPr lang="en-US" sz="2200" dirty="0" err="1">
                <a:solidFill>
                  <a:srgbClr val="002060"/>
                </a:solidFill>
              </a:rPr>
              <a:t>Zadnja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opcija</a:t>
            </a:r>
            <a:r>
              <a:rPr lang="en-US" sz="2200" dirty="0">
                <a:solidFill>
                  <a:srgbClr val="002060"/>
                </a:solidFill>
              </a:rPr>
              <a:t> u </a:t>
            </a:r>
            <a:r>
              <a:rPr lang="en-US" sz="2200" dirty="0" err="1">
                <a:solidFill>
                  <a:srgbClr val="002060"/>
                </a:solidFill>
              </a:rPr>
              <a:t>ovom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meniju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Options…</a:t>
            </a:r>
            <a:r>
              <a:rPr lang="en-US" sz="2200" dirty="0">
                <a:solidFill>
                  <a:srgbClr val="002060"/>
                </a:solidFill>
              </a:rPr>
              <a:t>) </a:t>
            </a:r>
            <a:r>
              <a:rPr lang="en-US" sz="2200" dirty="0" err="1">
                <a:solidFill>
                  <a:srgbClr val="002060"/>
                </a:solidFill>
              </a:rPr>
              <a:t>će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prikazati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dodatne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opcije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za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stilove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 of Books">
            <a:extLst>
              <a:ext uri="{FF2B5EF4-FFF2-40B4-BE49-F238E27FC236}">
                <a16:creationId xmlns:a16="http://schemas.microsoft.com/office/drawing/2014/main" id="{FBB46495-013C-46DC-81C8-17EAD10C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089318-7463-4911-97A4-30D30D408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2236" y="2522305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755A4-C6F3-4F77-8594-E673AE662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6880" y="900760"/>
            <a:ext cx="11257779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rgbClr val="002060"/>
                </a:solidFill>
              </a:rPr>
              <a:t>Iz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</a:rPr>
              <a:t>Menija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za</a:t>
            </a:r>
            <a:r>
              <a:rPr lang="en-US" sz="2000" dirty="0">
                <a:solidFill>
                  <a:srgbClr val="002060"/>
                </a:solidFill>
              </a:rPr>
              <a:t> rad </a:t>
            </a:r>
            <a:r>
              <a:rPr lang="en-US" sz="2000" dirty="0" err="1">
                <a:solidFill>
                  <a:srgbClr val="002060"/>
                </a:solidFill>
              </a:rPr>
              <a:t>sa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stilovima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odaberemo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prvu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opciju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New Style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kako</a:t>
            </a:r>
            <a:r>
              <a:rPr lang="en-US" sz="2000" dirty="0">
                <a:solidFill>
                  <a:srgbClr val="002060"/>
                </a:solidFill>
              </a:rPr>
              <a:t> bi </a:t>
            </a:r>
            <a:r>
              <a:rPr lang="en-US" sz="2000" dirty="0" err="1">
                <a:solidFill>
                  <a:srgbClr val="002060"/>
                </a:solidFill>
              </a:rPr>
              <a:t>nam</a:t>
            </a:r>
            <a:r>
              <a:rPr lang="en-US" sz="2000" dirty="0">
                <a:solidFill>
                  <a:srgbClr val="002060"/>
                </a:solidFill>
              </a:rPr>
              <a:t> se </a:t>
            </a:r>
            <a:r>
              <a:rPr lang="en-US" sz="2000" dirty="0" err="1">
                <a:solidFill>
                  <a:srgbClr val="002060"/>
                </a:solidFill>
              </a:rPr>
              <a:t>prikazao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</a:rPr>
              <a:t>novi meni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izradu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novog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stila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158" y="134909"/>
            <a:ext cx="8481645" cy="6309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KREIRANJE NOVIH STILOVA</a:t>
            </a:r>
            <a:endParaRPr lang="en-US" sz="3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80" y="1595536"/>
            <a:ext cx="5067994" cy="4808033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638423" y="1595535"/>
            <a:ext cx="6136236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U </a:t>
            </a:r>
            <a:r>
              <a:rPr lang="en-US" sz="2000" dirty="0" err="1">
                <a:solidFill>
                  <a:srgbClr val="002060"/>
                </a:solidFill>
              </a:rPr>
              <a:t>prvoj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kategoriji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</a:rPr>
              <a:t>Menija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Properties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možemo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odrediti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ime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Name</a:t>
            </a:r>
            <a:r>
              <a:rPr lang="en-US" sz="2000" dirty="0" smtClean="0">
                <a:solidFill>
                  <a:srgbClr val="002060"/>
                </a:solidFill>
              </a:rPr>
              <a:t>).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Druga</a:t>
            </a:r>
            <a:r>
              <a:rPr lang="sr-Latn-ME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opcija</a:t>
            </a:r>
            <a:r>
              <a:rPr lang="en-US" sz="2000" dirty="0" smtClean="0">
                <a:solidFill>
                  <a:srgbClr val="002060"/>
                </a:solidFill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</a:rPr>
              <a:t>Style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type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određuje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vrstu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stila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Ovdje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možemo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odabrati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odnosi</a:t>
            </a:r>
            <a:r>
              <a:rPr lang="en-US" sz="2000" dirty="0">
                <a:solidFill>
                  <a:srgbClr val="002060"/>
                </a:solidFill>
              </a:rPr>
              <a:t> li se </a:t>
            </a:r>
            <a:r>
              <a:rPr lang="en-US" sz="2000" dirty="0" err="1">
                <a:solidFill>
                  <a:srgbClr val="002060"/>
                </a:solidFill>
              </a:rPr>
              <a:t>stil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odlomak</a:t>
            </a:r>
            <a:r>
              <a:rPr lang="sr-Latn-ME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paragraph</a:t>
            </a:r>
            <a:r>
              <a:rPr lang="en-US" sz="2000" dirty="0">
                <a:solidFill>
                  <a:srgbClr val="002060"/>
                </a:solidFill>
              </a:rPr>
              <a:t>), </a:t>
            </a:r>
            <a:r>
              <a:rPr lang="en-US" sz="2000" dirty="0" err="1">
                <a:solidFill>
                  <a:srgbClr val="002060"/>
                </a:solidFill>
              </a:rPr>
              <a:t>znakove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</a:rPr>
              <a:t>Characters</a:t>
            </a:r>
            <a:r>
              <a:rPr lang="en-US" sz="2000" dirty="0">
                <a:solidFill>
                  <a:srgbClr val="002060"/>
                </a:solidFill>
              </a:rPr>
              <a:t>), </a:t>
            </a:r>
            <a:r>
              <a:rPr lang="en-US" sz="2000" dirty="0" err="1">
                <a:solidFill>
                  <a:srgbClr val="002060"/>
                </a:solidFill>
              </a:rPr>
              <a:t>povezani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odlomak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znakove</a:t>
            </a:r>
            <a:r>
              <a:rPr lang="en-US" sz="2000" dirty="0">
                <a:solidFill>
                  <a:srgbClr val="002060"/>
                </a:solidFill>
              </a:rPr>
              <a:t> u </a:t>
            </a:r>
            <a:r>
              <a:rPr lang="en-US" sz="2000" dirty="0" err="1">
                <a:solidFill>
                  <a:srgbClr val="002060"/>
                </a:solidFill>
              </a:rPr>
              <a:t>njemu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Linked</a:t>
            </a:r>
            <a:r>
              <a:rPr lang="en-US" sz="2000" dirty="0">
                <a:solidFill>
                  <a:srgbClr val="002060"/>
                </a:solidFill>
              </a:rPr>
              <a:t>), </a:t>
            </a:r>
            <a:r>
              <a:rPr lang="en-US" sz="2000" dirty="0" err="1" smtClean="0">
                <a:solidFill>
                  <a:srgbClr val="002060"/>
                </a:solidFill>
              </a:rPr>
              <a:t>tablicu</a:t>
            </a:r>
            <a:r>
              <a:rPr lang="sr-Latn-ME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Table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ili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listu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List</a:t>
            </a:r>
            <a:r>
              <a:rPr lang="en-US" sz="2000" dirty="0">
                <a:solidFill>
                  <a:srgbClr val="002060"/>
                </a:solidFill>
              </a:rPr>
              <a:t>). </a:t>
            </a:r>
            <a:r>
              <a:rPr lang="en-US" sz="2000" dirty="0" err="1">
                <a:solidFill>
                  <a:srgbClr val="002060"/>
                </a:solidFill>
              </a:rPr>
              <a:t>Kako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trenutno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radimo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</a:t>
            </a:r>
            <a:r>
              <a:rPr lang="sr-Latn-ME" sz="2000" dirty="0">
                <a:solidFill>
                  <a:srgbClr val="002060"/>
                </a:solidFill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</a:rPr>
              <a:t>nivou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odlomka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ostavićemo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da </a:t>
            </a:r>
            <a:r>
              <a:rPr lang="en-US" sz="2000" dirty="0" err="1" smtClean="0">
                <a:solidFill>
                  <a:srgbClr val="002060"/>
                </a:solidFill>
              </a:rPr>
              <a:t>piše</a:t>
            </a:r>
            <a:r>
              <a:rPr lang="sr-Latn-ME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Paragraph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</a:rPr>
              <a:t>Sledeća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opcija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Style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based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on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opisuje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koja</a:t>
            </a:r>
            <a:r>
              <a:rPr lang="en-US" sz="2000" dirty="0">
                <a:solidFill>
                  <a:srgbClr val="002060"/>
                </a:solidFill>
              </a:rPr>
              <a:t> je </a:t>
            </a:r>
            <a:r>
              <a:rPr lang="en-US" sz="2000" dirty="0" err="1">
                <a:solidFill>
                  <a:srgbClr val="002060"/>
                </a:solidFill>
              </a:rPr>
              <a:t>baza</a:t>
            </a:r>
            <a:r>
              <a:rPr lang="en-US" sz="2000" dirty="0">
                <a:solidFill>
                  <a:srgbClr val="002060"/>
                </a:solidFill>
              </a:rPr>
              <a:t>/</a:t>
            </a:r>
            <a:r>
              <a:rPr lang="en-US" sz="2000" dirty="0" err="1">
                <a:solidFill>
                  <a:srgbClr val="002060"/>
                </a:solidFill>
              </a:rPr>
              <a:t>temelj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koji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kreiramo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sr-Latn-ME" sz="20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</a:rPr>
              <a:t>Želimo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li </a:t>
            </a:r>
            <a:r>
              <a:rPr lang="sr-Latn-ME" sz="2000" dirty="0" smtClean="0">
                <a:solidFill>
                  <a:srgbClr val="002060"/>
                </a:solidFill>
              </a:rPr>
              <a:t>npr.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povući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svojstva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iz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stila</a:t>
            </a:r>
            <a:r>
              <a:rPr lang="en-US" sz="2000" dirty="0">
                <a:solidFill>
                  <a:srgbClr val="002060"/>
                </a:solidFill>
              </a:rPr>
              <a:t> „</a:t>
            </a:r>
            <a:r>
              <a:rPr lang="en-US" sz="2000" b="1" dirty="0">
                <a:solidFill>
                  <a:srgbClr val="002060"/>
                </a:solidFill>
              </a:rPr>
              <a:t>Heading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“ </a:t>
            </a:r>
            <a:r>
              <a:rPr lang="en-US" sz="2000" dirty="0" err="1">
                <a:solidFill>
                  <a:srgbClr val="002060"/>
                </a:solidFill>
              </a:rPr>
              <a:t>onda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bismo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ovdje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odabrali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„</a:t>
            </a:r>
            <a:r>
              <a:rPr lang="en-US" sz="2000" b="1" dirty="0" smtClean="0">
                <a:solidFill>
                  <a:srgbClr val="002060"/>
                </a:solidFill>
              </a:rPr>
              <a:t>Heading</a:t>
            </a:r>
            <a:r>
              <a:rPr lang="sr-Latn-ME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“.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</a:rPr>
              <a:t>Zadnja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opcija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Style </a:t>
            </a:r>
            <a:r>
              <a:rPr lang="en-US" sz="2000" b="1" dirty="0">
                <a:solidFill>
                  <a:srgbClr val="002060"/>
                </a:solidFill>
              </a:rPr>
              <a:t>for the following </a:t>
            </a:r>
            <a:r>
              <a:rPr lang="en-US" sz="2000" b="1" dirty="0" smtClean="0">
                <a:solidFill>
                  <a:srgbClr val="002060"/>
                </a:solidFill>
              </a:rPr>
              <a:t>paragraph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određuje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koja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vrsta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stila</a:t>
            </a:r>
            <a:r>
              <a:rPr lang="en-US" sz="2000" dirty="0">
                <a:solidFill>
                  <a:srgbClr val="002060"/>
                </a:solidFill>
              </a:rPr>
              <a:t> da se </a:t>
            </a:r>
            <a:r>
              <a:rPr lang="en-US" sz="2000" dirty="0" err="1" smtClean="0">
                <a:solidFill>
                  <a:srgbClr val="002060"/>
                </a:solidFill>
              </a:rPr>
              <a:t>primijeni</a:t>
            </a:r>
            <a:r>
              <a:rPr lang="sr-Latn-ME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odlomak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iza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odlomka</a:t>
            </a:r>
            <a:r>
              <a:rPr lang="en-US" sz="2000" dirty="0">
                <a:solidFill>
                  <a:srgbClr val="002060"/>
                </a:solidFill>
              </a:rPr>
              <a:t> u </a:t>
            </a:r>
            <a:r>
              <a:rPr lang="en-US" sz="2000" dirty="0" err="1">
                <a:solidFill>
                  <a:srgbClr val="002060"/>
                </a:solidFill>
              </a:rPr>
              <a:t>kojem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će</a:t>
            </a:r>
            <a:r>
              <a:rPr lang="en-US" sz="2000" dirty="0">
                <a:solidFill>
                  <a:srgbClr val="002060"/>
                </a:solidFill>
              </a:rPr>
              <a:t> se </a:t>
            </a:r>
            <a:r>
              <a:rPr lang="en-US" sz="2000" dirty="0" err="1">
                <a:solidFill>
                  <a:srgbClr val="002060"/>
                </a:solidFill>
              </a:rPr>
              <a:t>primijeniti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ovaj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stil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1"/>
            <a:ext cx="3068514" cy="62423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70305" y="393895"/>
            <a:ext cx="8618212" cy="5848408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0"/>
            <a:ext cx="376134" cy="68580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2" y="802331"/>
            <a:ext cx="4327834" cy="5031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3526" y="736219"/>
            <a:ext cx="6977576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Druga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kategorija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Formatting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) se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odnosi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osnovno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uređivanje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teksta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odlomk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Ispod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te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kategorije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nalazi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prikaz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„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uživo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teksta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kako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će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izgledati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kada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primijeni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naš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novi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stil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Ispod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tog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pregleda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imamo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popisana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svojstva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stila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Pri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dnu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nalazimo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još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neke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Prva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od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njih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je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Add to the Styles gallery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Ako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je ova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kućica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obilježena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nakon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što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kreiramo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stil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će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dodati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galeriju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stilova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koja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nalazi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kartici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„Home“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unutar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kategorije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„Styles“. Druga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Automatically update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omogućava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da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svaki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put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kada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tekstu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napravimo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izmjenu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formata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npr.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promijenimo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boju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slova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crvenu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) da se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takva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promjena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automatski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primijeni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ostale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odlomke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koji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imaju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ovaj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stil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Ovu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ćemo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skoro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uvijek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ostavljati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neobilježenom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jer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će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postojati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odlomci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koji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će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biti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stila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„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Tekst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“,</a:t>
            </a:r>
            <a:r>
              <a:rPr lang="sr-Latn-M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ali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ćemo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samo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neke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od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njih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htjeti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posebno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formatirati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1"/>
            <a:ext cx="3068514" cy="62423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70305" y="393895"/>
            <a:ext cx="8618212" cy="5848408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0"/>
            <a:ext cx="376134" cy="68580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2" y="802331"/>
            <a:ext cx="4327834" cy="5031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7427" y="1186385"/>
            <a:ext cx="697757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Treća</a:t>
            </a:r>
            <a:r>
              <a:rPr lang="sr-Latn-ME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se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sastoji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od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dvije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podopcije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možemo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izabrati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jednu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od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dvije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ponuđene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1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Prva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</a:rPr>
              <a:t>Only in this document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označava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da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će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se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kreirani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stil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pojaviti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samo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unutar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ovog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dokumenta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1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Druga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opcija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 pitchFamily="34" charset="0"/>
              </a:rPr>
              <a:t>New documents based on this template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označava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da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će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ovaj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stil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biti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vidljiv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unutar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ostalih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dokumenata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koje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kreiramo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izuzetno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korisno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kada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radimo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stilove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koje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često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koristimo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jer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ih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kreiramo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jednom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, a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koristimo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alibri" panose="020F0502020204030204" pitchFamily="34" charset="0"/>
              </a:rPr>
              <a:t>više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 puta).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874" y="6403569"/>
            <a:ext cx="55778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900" dirty="0" smtClean="0">
                <a:solidFill>
                  <a:schemeClr val="bg2">
                    <a:lumMod val="50000"/>
                  </a:schemeClr>
                </a:solidFill>
                <a:latin typeface="Lucida Handwriting" panose="03010101010101010101" pitchFamily="66" charset="0"/>
              </a:rPr>
              <a:t>Informatika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25736-1374-4CAC-8B19-47C9871FFC7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50BC3-FC9F-491A-A65B-E638982E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classmate</Template>
  <TotalTime>0</TotalTime>
  <Words>1214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Impact</vt:lpstr>
      <vt:lpstr>Lucida Handwriting</vt:lpstr>
      <vt:lpstr>Times New Roman</vt:lpstr>
      <vt:lpstr>Wingdings 2</vt:lpstr>
      <vt:lpstr>Frame</vt:lpstr>
      <vt:lpstr>MICROSOFT WORD 2016 -PRIMJENA STILOVA-</vt:lpstr>
      <vt:lpstr>STILOVI (STYLES)  </vt:lpstr>
      <vt:lpstr>PowerPoint Presentation</vt:lpstr>
      <vt:lpstr> Prvi susret sa stilovima  </vt:lpstr>
      <vt:lpstr> Meni za rad sa stilovima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Uređivanje postojećeg stila unosom novih vrijednosti   </vt:lpstr>
      <vt:lpstr>  Uređivanje postojećeg stila unosom novih vrijednosti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2019-09-02T18:40:07Z</dcterms:created>
  <dcterms:modified xsi:type="dcterms:W3CDTF">2019-09-05T21:26:22Z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