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355" r:id="rId2"/>
    <p:sldId id="290" r:id="rId3"/>
    <p:sldId id="334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45" r:id="rId15"/>
    <p:sldId id="346" r:id="rId16"/>
    <p:sldId id="347" r:id="rId17"/>
    <p:sldId id="348" r:id="rId18"/>
    <p:sldId id="353" r:id="rId19"/>
    <p:sldId id="350" r:id="rId20"/>
    <p:sldId id="351" r:id="rId21"/>
    <p:sldId id="352" r:id="rId22"/>
    <p:sldId id="349" r:id="rId23"/>
    <p:sldId id="354" r:id="rId24"/>
  </p:sldIdLst>
  <p:sldSz cx="9144000" cy="5143500" type="screen16x9"/>
  <p:notesSz cx="6815138" cy="9945688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CC00"/>
    <a:srgbClr val="008000"/>
    <a:srgbClr val="62A2DC"/>
    <a:srgbClr val="003366"/>
    <a:srgbClr val="1C4D7A"/>
    <a:srgbClr val="A20078"/>
    <a:srgbClr val="1E5384"/>
    <a:srgbClr val="EA857A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7" autoAdjust="0"/>
    <p:restoredTop sz="94660"/>
  </p:normalViewPr>
  <p:slideViewPr>
    <p:cSldViewPr>
      <p:cViewPr>
        <p:scale>
          <a:sx n="164" d="100"/>
          <a:sy n="164" d="100"/>
        </p:scale>
        <p:origin x="-102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0335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dirty="0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0335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C49F80E1-A873-41BE-89A8-CBD27FEE61AE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269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335" y="1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 dirty="0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663" y="746125"/>
            <a:ext cx="662940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60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514" y="4724203"/>
            <a:ext cx="5452110" cy="4475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endParaRPr lang="en-US" dirty="0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335" y="9446678"/>
            <a:ext cx="2953226" cy="497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fld id="{A2858C25-F84D-4124-8FF9-E518B4D7630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0332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gray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341" name="Rectangle 269"/>
          <p:cNvSpPr>
            <a:spLocks noChangeArrowheads="1"/>
          </p:cNvSpPr>
          <p:nvPr/>
        </p:nvSpPr>
        <p:spPr bwMode="hidden">
          <a:xfrm>
            <a:off x="1828800" y="4376737"/>
            <a:ext cx="5867400" cy="586979"/>
          </a:xfrm>
          <a:prstGeom prst="rect">
            <a:avLst/>
          </a:prstGeom>
          <a:gradFill rotWithShape="1">
            <a:gsLst>
              <a:gs pos="0">
                <a:srgbClr val="000000">
                  <a:alpha val="39999"/>
                </a:srgbClr>
              </a:gs>
              <a:gs pos="100000">
                <a:srgbClr val="000000">
                  <a:gamma/>
                  <a:shade val="0"/>
                  <a:invGamma/>
                  <a:alpha val="0"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340" name="Picture 268" descr="Pictur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2213373"/>
            <a:ext cx="9167813" cy="276344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304800" y="971550"/>
            <a:ext cx="6324600" cy="1028700"/>
          </a:xfrm>
        </p:spPr>
        <p:txBody>
          <a:bodyPr/>
          <a:lstStyle>
            <a:lvl1pPr>
              <a:defRPr sz="5000" i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04800" y="2057400"/>
            <a:ext cx="6400800" cy="28575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277" name="Text Box 205"/>
          <p:cNvSpPr txBox="1">
            <a:spLocks noChangeArrowheads="1"/>
          </p:cNvSpPr>
          <p:nvPr/>
        </p:nvSpPr>
        <p:spPr bwMode="gray">
          <a:xfrm>
            <a:off x="4265614" y="4617244"/>
            <a:ext cx="131478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2200" b="0" dirty="0">
                <a:latin typeface="Arial Black" pitchFamily="34" charset="0"/>
              </a:rPr>
              <a:t>L/O/G/O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2362200" y="4857751"/>
            <a:ext cx="14478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7391400" y="4857751"/>
            <a:ext cx="1600200" cy="183356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638800" y="4857751"/>
            <a:ext cx="1524000" cy="183356"/>
          </a:xfrm>
        </p:spPr>
        <p:txBody>
          <a:bodyPr/>
          <a:lstStyle>
            <a:lvl1pPr algn="ctr">
              <a:defRPr/>
            </a:lvl1pPr>
          </a:lstStyle>
          <a:p>
            <a:fld id="{95A517CB-E137-4296-A817-E46343DE25B1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3403" name="Rectangle 331"/>
          <p:cNvSpPr>
            <a:spLocks noChangeArrowheads="1"/>
          </p:cNvSpPr>
          <p:nvPr/>
        </p:nvSpPr>
        <p:spPr bwMode="hidden">
          <a:xfrm>
            <a:off x="76200" y="2000250"/>
            <a:ext cx="7315200" cy="5715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3405" name="Picture 333" descr="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820341"/>
            <a:ext cx="1009650" cy="150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E1F445-C589-49F9-8AB3-632F4DC4C945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253"/>
            <a:ext cx="2057400" cy="462319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253"/>
            <a:ext cx="6019800" cy="462319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DF342-7A70-4F94-84FB-BD90FF8E1F44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254"/>
            <a:ext cx="7848600" cy="80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08585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0"/>
            <a:ext cx="4038600" cy="3657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857751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2BEE4CC4-5593-4659-8B95-C97956E2951B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254"/>
            <a:ext cx="7848600" cy="800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085850"/>
            <a:ext cx="8229600" cy="3657600"/>
          </a:xfrm>
        </p:spPr>
        <p:txBody>
          <a:bodyPr/>
          <a:lstStyle/>
          <a:p>
            <a:r>
              <a:rPr lang="en-US" dirty="0" smtClean="0"/>
              <a:t>Click icon to add chart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57751"/>
            <a:ext cx="2895600" cy="183356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857751"/>
            <a:ext cx="2133600" cy="183356"/>
          </a:xfrm>
        </p:spPr>
        <p:txBody>
          <a:bodyPr/>
          <a:lstStyle>
            <a:lvl1pPr>
              <a:defRPr/>
            </a:lvl1pPr>
          </a:lstStyle>
          <a:p>
            <a:fld id="{D9ECFF17-5240-431E-B5C0-1968DBD08CB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5D861A-4276-4412-9DE4-DA63A78A7EE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BEA621-D2C0-4DCB-ADF0-89294794B51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8585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5850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A745EE-E7A8-4B52-998E-7C6A3DAB745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A9C60-3D6A-4181-8F13-53A4608F3B1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65D25F-47BA-4FC9-818F-3FCC698C8E8A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A6535B-ACD8-4B80-9096-BC5151F5B57E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2E0F2C-0235-4067-BA9E-07C5C2C526DF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59DB2D-04D7-4DDC-BB5A-0468A15F418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1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hidden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black">
          <a:xfrm>
            <a:off x="457200" y="1085850"/>
            <a:ext cx="8229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black">
          <a:xfrm>
            <a:off x="457200" y="4857751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3124200" y="4857751"/>
            <a:ext cx="2895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black">
          <a:xfrm>
            <a:off x="6553200" y="4857751"/>
            <a:ext cx="2133600" cy="183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FFFFFF"/>
                </a:solidFill>
              </a:defRPr>
            </a:lvl1pPr>
          </a:lstStyle>
          <a:p>
            <a:fld id="{11582B3A-F956-4662-AB56-42F02D87B3D4}" type="slidenum">
              <a:rPr lang="en-US"/>
              <a:pPr/>
              <a:t>‹#›</a:t>
            </a:fld>
            <a:endParaRPr lang="en-US" dirty="0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black">
          <a:xfrm>
            <a:off x="-25399" y="796529"/>
            <a:ext cx="7313613" cy="54769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20254"/>
            <a:ext cx="7848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FFFFFF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FFFFFF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FFFFFF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FF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7.xml"/><Relationship Id="rId6" Type="http://schemas.openxmlformats.org/officeDocument/2006/relationships/image" Target="http://www.konides.com/inf1/ploter.jpg" TargetMode="External"/><Relationship Id="rId5" Type="http://schemas.openxmlformats.org/officeDocument/2006/relationships/image" Target="../media/image49.jpeg"/><Relationship Id="rId4" Type="http://schemas.openxmlformats.org/officeDocument/2006/relationships/image" Target="http://www.konides.com/inf1/ploter1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http://www.konides.com/inf1/digitizer1.jpg" TargetMode="External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http://www.konides.com/inf1/digitajzer.jpg" TargetMode="Externa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" name="Picture 102" descr="C:\Users\Win 7\Desktop\Untitled - Copy.png"/>
          <p:cNvPicPr>
            <a:picLocks noChangeAspect="1" noChangeArrowheads="1"/>
          </p:cNvPicPr>
          <p:nvPr/>
        </p:nvPicPr>
        <p:blipFill>
          <a:blip r:embed="rId2"/>
          <a:srcRect l="50921" t="34797" r="21901" b="37283"/>
          <a:stretch>
            <a:fillRect/>
          </a:stretch>
        </p:blipFill>
        <p:spPr bwMode="auto">
          <a:xfrm>
            <a:off x="4357686" y="4673029"/>
            <a:ext cx="1143008" cy="274985"/>
          </a:xfrm>
          <a:prstGeom prst="rect">
            <a:avLst/>
          </a:prstGeom>
          <a:noFill/>
        </p:spPr>
      </p:pic>
      <p:pic>
        <p:nvPicPr>
          <p:cNvPr id="9" name="Picture 2" descr="C:\Users\win7\Desktop\str\prezentacija\naslovna.JPG"/>
          <p:cNvPicPr>
            <a:picLocks noChangeAspect="1" noChangeArrowheads="1"/>
          </p:cNvPicPr>
          <p:nvPr/>
        </p:nvPicPr>
        <p:blipFill>
          <a:blip r:embed="rId3" cstate="print"/>
          <a:srcRect t="525" b="2100"/>
          <a:stretch>
            <a:fillRect/>
          </a:stretch>
        </p:blipFill>
        <p:spPr bwMode="auto">
          <a:xfrm>
            <a:off x="171464" y="588518"/>
            <a:ext cx="5943600" cy="4340686"/>
          </a:xfrm>
          <a:prstGeom prst="rect">
            <a:avLst/>
          </a:prstGeom>
          <a:noFill/>
        </p:spPr>
      </p:pic>
      <p:sp>
        <p:nvSpPr>
          <p:cNvPr id="2087" name="Rectangle 39"/>
          <p:cNvSpPr>
            <a:spLocks noGrp="1" noChangeArrowheads="1"/>
          </p:cNvSpPr>
          <p:nvPr>
            <p:ph type="subTitle" idx="1"/>
          </p:nvPr>
        </p:nvSpPr>
        <p:spPr>
          <a:xfrm>
            <a:off x="7000892" y="4600592"/>
            <a:ext cx="1928826" cy="400050"/>
          </a:xfrm>
        </p:spPr>
        <p:txBody>
          <a:bodyPr/>
          <a:lstStyle/>
          <a:p>
            <a:r>
              <a:rPr lang="sr-Latn-ME" sz="24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1C4D7A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Gabriola" pitchFamily="82" charset="0"/>
              </a:rPr>
              <a:t>Violeta  Rašković</a:t>
            </a:r>
            <a:endParaRPr lang="en-US" sz="2400" b="1" spc="50" dirty="0" smtClean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1C4D7A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Gabriola" pitchFamily="82" charset="0"/>
            </a:endParaRPr>
          </a:p>
          <a:p>
            <a:endParaRPr lang="en-US" sz="2400" dirty="0">
              <a:solidFill>
                <a:srgbClr val="1C4D7A"/>
              </a:solidFill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white">
          <a:xfrm>
            <a:off x="3000364" y="-71456"/>
            <a:ext cx="571504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spcAft>
                <a:spcPts val="1800"/>
              </a:spcAft>
              <a:defRPr/>
            </a:pP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osnov</a:t>
            </a:r>
            <a:r>
              <a:rPr lang="sr-Latn-ME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e</a:t>
            </a: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 </a:t>
            </a:r>
            <a:r>
              <a:rPr lang="sr-Latn-ME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 </a:t>
            </a:r>
            <a:r>
              <a:rPr lang="en-US" sz="4600" kern="0" noProof="1" smtClean="0">
                <a:solidFill>
                  <a:srgbClr val="62A2D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ea typeface="+mj-ea"/>
                <a:cs typeface="+mj-cs"/>
              </a:rPr>
              <a:t>računarstva</a:t>
            </a:r>
            <a:endParaRPr kumimoji="0" lang="sr-Latn-ME" sz="4600" b="1" i="0" u="none" strike="noStrike" kern="0" cap="none" spc="0" normalizeH="0" baseline="0" noProof="1" smtClean="0">
              <a:ln>
                <a:noFill/>
              </a:ln>
              <a:solidFill>
                <a:srgbClr val="62A2DC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pic>
        <p:nvPicPr>
          <p:cNvPr id="1028" name="Picture 4" descr="C:\Users\Win 7\Desktop\Untitled3.png"/>
          <p:cNvPicPr>
            <a:picLocks noChangeAspect="1" noChangeArrowheads="1"/>
          </p:cNvPicPr>
          <p:nvPr/>
        </p:nvPicPr>
        <p:blipFill>
          <a:blip r:embed="rId4"/>
          <a:srcRect l="66138" t="13632" r="18120" b="33106"/>
          <a:stretch>
            <a:fillRect/>
          </a:stretch>
        </p:blipFill>
        <p:spPr bwMode="auto">
          <a:xfrm rot="3660000">
            <a:off x="7165266" y="1541004"/>
            <a:ext cx="838248" cy="1359713"/>
          </a:xfrm>
          <a:prstGeom prst="rect">
            <a:avLst/>
          </a:prstGeom>
          <a:noFill/>
        </p:spPr>
      </p:pic>
      <p:pic>
        <p:nvPicPr>
          <p:cNvPr id="1026" name="Picture 2" descr="C:\Users\Win 7\Desktop\Untitled2.png"/>
          <p:cNvPicPr>
            <a:picLocks noChangeAspect="1" noChangeArrowheads="1"/>
          </p:cNvPicPr>
          <p:nvPr/>
        </p:nvPicPr>
        <p:blipFill>
          <a:blip r:embed="rId5"/>
          <a:srcRect t="8924" r="2222" b="8924"/>
          <a:stretch>
            <a:fillRect/>
          </a:stretch>
        </p:blipFill>
        <p:spPr bwMode="auto">
          <a:xfrm flipH="1">
            <a:off x="7311851" y="794133"/>
            <a:ext cx="1108727" cy="1391832"/>
          </a:xfrm>
          <a:prstGeom prst="rect">
            <a:avLst/>
          </a:prstGeom>
          <a:noFill/>
        </p:spPr>
      </p:pic>
      <p:pic>
        <p:nvPicPr>
          <p:cNvPr id="1029" name="Picture 5" descr="C:\Users\Win 7\Desktop\Untitled - Copy.png"/>
          <p:cNvPicPr>
            <a:picLocks noChangeAspect="1" noChangeArrowheads="1"/>
          </p:cNvPicPr>
          <p:nvPr/>
        </p:nvPicPr>
        <p:blipFill>
          <a:blip r:embed="rId6"/>
          <a:srcRect l="-3184"/>
          <a:stretch>
            <a:fillRect/>
          </a:stretch>
        </p:blipFill>
        <p:spPr bwMode="auto">
          <a:xfrm>
            <a:off x="6643701" y="2357436"/>
            <a:ext cx="2485200" cy="886279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7500958" y="520659"/>
            <a:ext cx="785818" cy="1908215"/>
          </a:xfrm>
          <a:prstGeom prst="rect">
            <a:avLst/>
          </a:prstGeom>
          <a:noFill/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perspectiveContrastingRightFacing">
              <a:rot lat="0" lon="19800000" rev="0"/>
            </a:camera>
            <a:lightRig rig="threePt" dir="t"/>
          </a:scene3d>
          <a:sp3d prstMaterial="dkEdge"/>
        </p:spPr>
        <p:txBody>
          <a:bodyPr wrap="square" lIns="91440" tIns="45720" rIns="91440" bIns="45720">
            <a:spAutoFit/>
            <a:scene3d>
              <a:camera prst="perspectiveContrastingRightFacing">
                <a:rot lat="0" lon="19800000" rev="0"/>
              </a:camera>
              <a:lightRig rig="threePt" dir="t"/>
            </a:scene3d>
            <a:sp3d>
              <a:bevelT w="31750" h="114300"/>
              <a:bevelB w="25400" h="82550"/>
            </a:sp3d>
          </a:bodyPr>
          <a:lstStyle/>
          <a:p>
            <a:pPr algn="ctr"/>
            <a:r>
              <a:rPr lang="sr-Latn-ME" sz="11800" spc="100" dirty="0" smtClean="0">
                <a:ln w="18000">
                  <a:solidFill>
                    <a:srgbClr val="FFC000"/>
                  </a:solidFill>
                  <a:prstDash val="solid"/>
                </a:ln>
                <a:solidFill>
                  <a:srgbClr val="FBE903"/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8</a:t>
            </a:r>
            <a:endParaRPr lang="en-US" sz="11800" b="1" cap="none" spc="100" dirty="0">
              <a:ln w="18000">
                <a:solidFill>
                  <a:srgbClr val="FFC000"/>
                </a:solidFill>
                <a:prstDash val="solid"/>
              </a:ln>
              <a:solidFill>
                <a:srgbClr val="FBE903"/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754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500694" y="71420"/>
            <a:ext cx="3429024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kućište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10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52400" y="500048"/>
            <a:ext cx="89916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 algn="just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RAM memorija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vi-VN" sz="2300" i="1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</a:t>
            </a:r>
            <a:r>
              <a:rPr lang="vi-VN" sz="2300" b="0" i="1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andom</a:t>
            </a:r>
            <a:r>
              <a:rPr lang="vi-VN" sz="2300" i="1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i="1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sz="2300" b="0" i="1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ccess</a:t>
            </a:r>
            <a:r>
              <a:rPr lang="vi-VN" sz="2300" i="1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i="1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</a:t>
            </a:r>
            <a:r>
              <a:rPr lang="vi-VN" sz="2300" b="0" i="1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emory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</a:p>
          <a:p>
            <a:pPr marL="0" lvl="7" algn="just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služi za privremeno smještanje podataka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7" algn="just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podacima se pristupa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 bilo koje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redosljedu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7" algn="just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moguće je i čitanje i upisivanje podataka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7" algn="just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kod isključenja ili resetovanja računara podaci se brišu</a:t>
            </a:r>
          </a:p>
          <a:p>
            <a:pPr marL="0" lvl="7" algn="just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kapacitet se izražava u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g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ig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ba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jtima (GB)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7" algn="just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utiče na  brzinu rada računara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600200" y="2991510"/>
            <a:ext cx="7543800" cy="2080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7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grafička kartica</a:t>
            </a:r>
          </a:p>
          <a:p>
            <a:pPr marL="0" lvl="7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elektronski u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ređaj koji omogućava prikaz slike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7">
              <a:lnSpc>
                <a:spcPct val="90000"/>
              </a:lnSpc>
            </a:pP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monitoru 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7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integrisana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na matičnoj ploči u obliku čipa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</a:p>
          <a:p>
            <a:pPr marL="0" lvl="7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može biti i kao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poseban dio u obliku kartice koja</a:t>
            </a: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se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7">
              <a:lnSpc>
                <a:spcPct val="90000"/>
              </a:lnSpc>
            </a:pP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ugrađuje u matičnu ploču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AGP ili PCI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express slot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23" name="Picture 2" descr="http://www.pcprimipassi.it/images/fotolezioni/InserimentoR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2265911"/>
            <a:ext cx="1758142" cy="1144039"/>
          </a:xfrm>
          <a:prstGeom prst="rect">
            <a:avLst/>
          </a:prstGeom>
          <a:noFill/>
        </p:spPr>
      </p:pic>
      <p:pic>
        <p:nvPicPr>
          <p:cNvPr id="24" name="Picture 3" descr="http://techrevenge.in/wp-content/uploads/2014/11/r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857248"/>
            <a:ext cx="1157132" cy="874499"/>
          </a:xfrm>
          <a:prstGeom prst="rect">
            <a:avLst/>
          </a:prstGeom>
          <a:noFill/>
        </p:spPr>
      </p:pic>
      <p:pic>
        <p:nvPicPr>
          <p:cNvPr id="25" name="Picture 5" descr="http://blog.instar-informatika.hr/?ACT=29&amp;f=graficka.jpg&amp;fid=25&amp;d=122&amp;"/>
          <p:cNvPicPr>
            <a:picLocks noChangeAspect="1" noChangeArrowheads="1"/>
          </p:cNvPicPr>
          <p:nvPr/>
        </p:nvPicPr>
        <p:blipFill>
          <a:blip r:embed="rId4" cstate="print"/>
          <a:srcRect l="2100" b="859"/>
          <a:stretch>
            <a:fillRect/>
          </a:stretch>
        </p:blipFill>
        <p:spPr bwMode="auto">
          <a:xfrm>
            <a:off x="65245" y="3514565"/>
            <a:ext cx="1711851" cy="14128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kućište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11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52400" y="742950"/>
            <a:ext cx="86106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zvučna kartic</a:t>
            </a: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endParaRPr lang="sl-SI" sz="2300" noProof="1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obezbjeđuje zvučni ulaz i izlaz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sadrži zvučni čip koji pretvara analogne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zvučne talase u digitalni signal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od nje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zavisi kvalitet i jačina zvuka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 algn="just"/>
            <a:endParaRPr lang="sl-SI" sz="16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konektori za zvučne uređaje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su </a:t>
            </a:r>
          </a:p>
          <a:p>
            <a:pPr marL="457200" lvl="8"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na zadnjoj strani kućišta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14" name="Picture 13" descr="Zvucna kartica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1" y="702469"/>
            <a:ext cx="1466850" cy="118348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</p:pic>
      <p:pic>
        <p:nvPicPr>
          <p:cNvPr id="15" name="Picture 2" descr="http://www.link-elearning.com/linkdl/coursefiles/344/IIT2_07_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000" y="1962150"/>
            <a:ext cx="2364740" cy="1689100"/>
          </a:xfrm>
          <a:prstGeom prst="rect">
            <a:avLst/>
          </a:prstGeom>
          <a:noFill/>
        </p:spPr>
      </p:pic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5486400" y="2571750"/>
            <a:ext cx="990600" cy="3048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2209800" y="3409950"/>
            <a:ext cx="65532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mrežna kartic</a:t>
            </a: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endParaRPr lang="sl-SI" sz="2300" noProof="1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ulazno-izlazni uređaj koji omogućava 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razmjenu podataka između računara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integrisana je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matičnu ploču 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brzina protoka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</a:t>
            </a: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bps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(b</a:t>
            </a:r>
            <a:r>
              <a:rPr lang="sl-SI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its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</a:t>
            </a:r>
            <a:r>
              <a:rPr lang="sl-SI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er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</a:t>
            </a:r>
            <a:r>
              <a:rPr lang="sl-SI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econd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)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21" name="Picture 2" descr="C:\Users\win7\Desktop\str\prezentacija\индекс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6703" y="3646168"/>
            <a:ext cx="1846897" cy="1213485"/>
          </a:xfrm>
          <a:prstGeom prst="rect">
            <a:avLst/>
          </a:prstGeom>
          <a:noFill/>
        </p:spPr>
      </p:pic>
      <p:sp>
        <p:nvSpPr>
          <p:cNvPr id="22" name="Line 2"/>
          <p:cNvSpPr>
            <a:spLocks noChangeShapeType="1"/>
          </p:cNvSpPr>
          <p:nvPr/>
        </p:nvSpPr>
        <p:spPr bwMode="auto">
          <a:xfrm flipH="1" flipV="1">
            <a:off x="1828800" y="4457699"/>
            <a:ext cx="914400" cy="1143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2"/>
          <p:cNvSpPr>
            <a:spLocks noChangeShapeType="1"/>
          </p:cNvSpPr>
          <p:nvPr/>
        </p:nvSpPr>
        <p:spPr bwMode="auto">
          <a:xfrm flipV="1">
            <a:off x="5638800" y="1143000"/>
            <a:ext cx="1447800" cy="13335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152400" y="438150"/>
            <a:ext cx="8534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457200" lvl="8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modem</a:t>
            </a:r>
          </a:p>
          <a:p>
            <a:pPr marL="457200" lvl="8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povez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dva računara putem telefonske linije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skraćenica od </a:t>
            </a:r>
            <a:r>
              <a:rPr lang="vi-VN" sz="23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FF6600"/>
                  </a:solidFill>
                </a:uFill>
                <a:latin typeface="Constantia" pitchFamily="18" charset="0"/>
                <a:cs typeface="Times New Roman" pitchFamily="18" charset="0"/>
              </a:rPr>
              <a:t>mo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dulacija i </a:t>
            </a:r>
            <a:r>
              <a:rPr lang="vi-VN" sz="23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uFill>
                  <a:solidFill>
                    <a:srgbClr val="FF6600"/>
                  </a:solidFill>
                </a:uFill>
                <a:latin typeface="Constantia" pitchFamily="18" charset="0"/>
                <a:cs typeface="Times New Roman" pitchFamily="18" charset="0"/>
              </a:rPr>
              <a:t>dem</a:t>
            </a:r>
            <a:r>
              <a:rPr lang="vi-VN" sz="23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odulacija</a:t>
            </a:r>
            <a:endParaRPr lang="sl-SI" sz="2300" dirty="0" smtClean="0">
              <a:solidFill>
                <a:schemeClr val="accent2">
                  <a:lumMod val="60000"/>
                  <a:lumOff val="40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marL="457200" lvl="8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omogućava konverziju digitalnih signala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marL="457200" lvl="8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signale prilagođene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karakteristikama 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telefonskih linija i obratno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integrisan je u matičnu ploču</a:t>
            </a:r>
          </a:p>
          <a:p>
            <a:pPr marL="457200" lvl="8">
              <a:lnSpc>
                <a:spcPct val="90000"/>
              </a:lnSpc>
            </a:pP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lvl="8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- može biti i kao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poseb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 uređaj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kućište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12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2" name="Picture 3" descr="C:\Users\win7\Desktop\str\prezentacija\images1.jpg"/>
          <p:cNvPicPr>
            <a:picLocks noChangeAspect="1" noChangeArrowheads="1"/>
          </p:cNvPicPr>
          <p:nvPr/>
        </p:nvPicPr>
        <p:blipFill>
          <a:blip r:embed="rId2" cstate="print"/>
          <a:srcRect l="2709" r="1355" b="4176"/>
          <a:stretch>
            <a:fillRect/>
          </a:stretch>
        </p:blipFill>
        <p:spPr bwMode="auto">
          <a:xfrm>
            <a:off x="7054560" y="2939334"/>
            <a:ext cx="1784640" cy="1156416"/>
          </a:xfrm>
          <a:prstGeom prst="rect">
            <a:avLst/>
          </a:prstGeom>
          <a:noFill/>
        </p:spPr>
      </p:pic>
      <p:pic>
        <p:nvPicPr>
          <p:cNvPr id="37" name="Picture 5" descr="C:\Users\win7\Desktop\str\prezentacija\images2.jpg"/>
          <p:cNvPicPr>
            <a:picLocks noChangeAspect="1" noChangeArrowheads="1"/>
          </p:cNvPicPr>
          <p:nvPr/>
        </p:nvPicPr>
        <p:blipFill>
          <a:blip r:embed="rId3" cstate="print"/>
          <a:srcRect l="8246" t="12392" r="8246" b="24784"/>
          <a:stretch>
            <a:fillRect/>
          </a:stretch>
        </p:blipFill>
        <p:spPr bwMode="auto">
          <a:xfrm>
            <a:off x="5904977" y="2829113"/>
            <a:ext cx="1312425" cy="657037"/>
          </a:xfrm>
          <a:prstGeom prst="rect">
            <a:avLst/>
          </a:prstGeom>
          <a:noFill/>
        </p:spPr>
      </p:pic>
      <p:pic>
        <p:nvPicPr>
          <p:cNvPr id="38" name="Picture 2" descr="http://www.usr.com/oem/vader/images/USR263095-OEM.jpg"/>
          <p:cNvPicPr>
            <a:picLocks noChangeAspect="1" noChangeArrowheads="1"/>
          </p:cNvPicPr>
          <p:nvPr/>
        </p:nvPicPr>
        <p:blipFill>
          <a:blip r:embed="rId4" cstate="print"/>
          <a:srcRect l="2687" t="10827" r="6718" b="10827"/>
          <a:stretch>
            <a:fillRect/>
          </a:stretch>
        </p:blipFill>
        <p:spPr bwMode="auto">
          <a:xfrm>
            <a:off x="7387001" y="1440491"/>
            <a:ext cx="1528399" cy="902659"/>
          </a:xfrm>
          <a:prstGeom prst="rect">
            <a:avLst/>
          </a:prstGeom>
          <a:noFill/>
        </p:spPr>
      </p:pic>
      <p:sp>
        <p:nvSpPr>
          <p:cNvPr id="41" name="Line 2"/>
          <p:cNvSpPr>
            <a:spLocks noChangeShapeType="1"/>
          </p:cNvSpPr>
          <p:nvPr/>
        </p:nvSpPr>
        <p:spPr bwMode="auto">
          <a:xfrm flipV="1">
            <a:off x="5334000" y="2190750"/>
            <a:ext cx="2209800" cy="4572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1524000" y="3638550"/>
            <a:ext cx="74676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457200" lvl="8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hard disk</a:t>
            </a:r>
          </a:p>
          <a:p>
            <a:pPr marL="457200" lvl="8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elektronski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uređaj za skladištenje podataka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8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čuva podatke i kada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 računar isključ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  </a:t>
            </a:r>
          </a:p>
          <a:p>
            <a:pPr marL="457200" lvl="8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kapacitet se izražava u gigabajtima (GB)</a:t>
            </a:r>
          </a:p>
        </p:txBody>
      </p:sp>
      <p:sp>
        <p:nvSpPr>
          <p:cNvPr id="43" name="Line 2"/>
          <p:cNvSpPr>
            <a:spLocks noChangeShapeType="1"/>
          </p:cNvSpPr>
          <p:nvPr/>
        </p:nvSpPr>
        <p:spPr bwMode="auto">
          <a:xfrm>
            <a:off x="5486400" y="3257550"/>
            <a:ext cx="990600" cy="1524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4" name="Picture 43" descr="Hard disk 2"/>
          <p:cNvPicPr>
            <a:picLocks noChangeAspect="1"/>
          </p:cNvPicPr>
          <p:nvPr/>
        </p:nvPicPr>
        <p:blipFill>
          <a:blip r:embed="rId5" cstate="print"/>
          <a:srcRect l="8045" t="13880" r="8045" b="13880"/>
          <a:stretch>
            <a:fillRect/>
          </a:stretch>
        </p:blipFill>
        <p:spPr bwMode="auto">
          <a:xfrm>
            <a:off x="381000" y="4095750"/>
            <a:ext cx="1126505" cy="93677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kućište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13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2" descr="https://uli88.files.wordpress.com/2010/07/cd-rom.gif"/>
          <p:cNvPicPr>
            <a:picLocks noChangeAspect="1" noChangeArrowheads="1"/>
          </p:cNvPicPr>
          <p:nvPr/>
        </p:nvPicPr>
        <p:blipFill>
          <a:blip r:embed="rId2" cstate="print"/>
          <a:srcRect t="6872" b="10308"/>
          <a:stretch>
            <a:fillRect/>
          </a:stretch>
        </p:blipFill>
        <p:spPr bwMode="auto">
          <a:xfrm>
            <a:off x="6172200" y="2038350"/>
            <a:ext cx="2133600" cy="1214879"/>
          </a:xfrm>
          <a:prstGeom prst="rect">
            <a:avLst/>
          </a:prstGeom>
          <a:noFill/>
        </p:spPr>
      </p:pic>
      <p:pic>
        <p:nvPicPr>
          <p:cNvPr id="19" name="Picture 4" descr="http://ecx.images-amazon.com/images/I/41KK6Q50EN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75" y="3257550"/>
            <a:ext cx="2143125" cy="1697355"/>
          </a:xfrm>
          <a:prstGeom prst="rect">
            <a:avLst/>
          </a:prstGeom>
          <a:noFill/>
        </p:spPr>
      </p:pic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228600" y="400050"/>
            <a:ext cx="89154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>
              <a:spcAft>
                <a:spcPts val="600"/>
              </a:spcAft>
            </a:pP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optički uređaji</a:t>
            </a:r>
          </a:p>
          <a:p>
            <a:pPr marL="0" lvl="7">
              <a:spcAft>
                <a:spcPts val="600"/>
              </a:spcAft>
            </a:pPr>
            <a:endParaRPr lang="sl-SI" sz="14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288000" lvl="8"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CD uređaj</a:t>
            </a:r>
          </a:p>
          <a:p>
            <a:pPr marL="288000" lvl="8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- elektronski </a:t>
            </a: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uređaj za čitanje sadržaja sa CD-a (CD-ROM) </a:t>
            </a:r>
          </a:p>
          <a:p>
            <a:pPr marL="288000" lvl="8"/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ili za čitanje i upisivanje (CD-RW)</a:t>
            </a:r>
          </a:p>
          <a:p>
            <a:pPr marL="288000" lvl="8"/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kapacitet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C</a:t>
            </a: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D-a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700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MB</a:t>
            </a:r>
            <a:endParaRPr lang="pl-PL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2928926" y="3429000"/>
            <a:ext cx="5986474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288000" lvl="8"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DVD uređaj</a:t>
            </a:r>
          </a:p>
          <a:p>
            <a:pPr marL="288000" lvl="8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- elektronski </a:t>
            </a: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uređaj za čitanje i     </a:t>
            </a:r>
          </a:p>
          <a:p>
            <a:pPr marL="288000" lvl="8"/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upisivanje sadržaja sa  DVD-a i CD-a</a:t>
            </a:r>
          </a:p>
          <a:p>
            <a:pPr marL="288000" lvl="8"/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- kapacitet  </a:t>
            </a:r>
            <a:r>
              <a:rPr lang="en-US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DVD</a:t>
            </a: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-a </a:t>
            </a: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 </a:t>
            </a: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4,7</a:t>
            </a: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do </a:t>
            </a: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8,5</a:t>
            </a: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GB</a:t>
            </a:r>
          </a:p>
        </p:txBody>
      </p:sp>
      <p:sp>
        <p:nvSpPr>
          <p:cNvPr id="22" name="Line 2"/>
          <p:cNvSpPr>
            <a:spLocks noChangeShapeType="1"/>
          </p:cNvSpPr>
          <p:nvPr/>
        </p:nvSpPr>
        <p:spPr bwMode="auto">
          <a:xfrm>
            <a:off x="4800600" y="2305051"/>
            <a:ext cx="1295400" cy="571499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Line 2"/>
          <p:cNvSpPr>
            <a:spLocks noChangeShapeType="1"/>
          </p:cNvSpPr>
          <p:nvPr/>
        </p:nvSpPr>
        <p:spPr bwMode="auto">
          <a:xfrm flipH="1">
            <a:off x="2667000" y="3886201"/>
            <a:ext cx="914400" cy="457199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-32" y="285734"/>
            <a:ext cx="192882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monitor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14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1857388" y="71420"/>
            <a:ext cx="7286612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>
              <a:lnSpc>
                <a:spcPct val="80000"/>
              </a:lnSpc>
              <a:buFont typeface="Wingdings" pitchFamily="2" charset="2"/>
              <a:buChar char="Ø"/>
            </a:pPr>
            <a:r>
              <a:rPr lang="sl-SI" sz="2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izlazni uređaj koji računarske signale </a:t>
            </a:r>
          </a:p>
          <a:p>
            <a:pPr marL="0" lvl="7">
              <a:lnSpc>
                <a:spcPct val="80000"/>
              </a:lnSpc>
            </a:pP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    korisniku  prikazuje  kao sliku</a:t>
            </a:r>
          </a:p>
          <a:p>
            <a:pPr marL="0" lvl="7">
              <a:lnSpc>
                <a:spcPct val="80000"/>
              </a:lnSpc>
              <a:buFont typeface="Wingdings" pitchFamily="2" charset="2"/>
              <a:buChar char="Ø"/>
            </a:pP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u direktnoj je vezi sa grafičkom karticom</a:t>
            </a:r>
          </a:p>
          <a:p>
            <a:pPr marL="0" lvl="7">
              <a:lnSpc>
                <a:spcPct val="80000"/>
              </a:lnSpc>
              <a:buFont typeface="Wingdings" pitchFamily="2" charset="2"/>
              <a:buChar char="Ø"/>
            </a:pP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veličina monitora se izražava u inčima (</a:t>
            </a:r>
            <a:r>
              <a:rPr lang="vi-VN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15, 17,</a:t>
            </a:r>
            <a:r>
              <a:rPr lang="sr-Latn-ME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)</a:t>
            </a:r>
            <a:r>
              <a:rPr lang="vi-VN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</a:t>
            </a:r>
            <a:endParaRPr lang="sl-SI" sz="2200" dirty="0" smtClean="0">
              <a:solidFill>
                <a:schemeClr val="accent2">
                  <a:lumMod val="60000"/>
                  <a:lumOff val="40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marL="0" lvl="7">
              <a:lnSpc>
                <a:spcPct val="80000"/>
              </a:lnSpc>
              <a:buFont typeface="Wingdings" pitchFamily="2" charset="2"/>
              <a:buChar char="Ø"/>
            </a:pP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kvalitet slike zavisi od rezolucije monitora</a:t>
            </a:r>
          </a:p>
          <a:p>
            <a:pPr marL="0" lvl="7">
              <a:lnSpc>
                <a:spcPct val="80000"/>
              </a:lnSpc>
              <a:buFont typeface="Wingdings" pitchFamily="2" charset="2"/>
              <a:buChar char="Ø"/>
            </a:pP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najčešće vrste monitora su: CRT, LCD, TFT I LED</a:t>
            </a:r>
          </a:p>
        </p:txBody>
      </p:sp>
      <p:pic>
        <p:nvPicPr>
          <p:cNvPr id="17" name="Picture 2" descr="http://www.link-elearning.com/linkdl/coursefiles/63/ECDL_IT_08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5479" y="1714494"/>
            <a:ext cx="919595" cy="925830"/>
          </a:xfrm>
          <a:prstGeom prst="rect">
            <a:avLst/>
          </a:prstGeom>
          <a:noFill/>
        </p:spPr>
      </p:pic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914400" y="1743076"/>
            <a:ext cx="45720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>
              <a:lnSpc>
                <a:spcPct val="80000"/>
              </a:lnSpc>
            </a:pPr>
            <a:r>
              <a:rPr lang="vi-VN" sz="2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CRT </a:t>
            </a:r>
            <a:r>
              <a:rPr lang="vi-VN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(</a:t>
            </a:r>
            <a:r>
              <a:rPr lang="vi-VN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C</a:t>
            </a:r>
            <a:r>
              <a:rPr lang="vi-VN" sz="2200" b="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athode</a:t>
            </a:r>
            <a:r>
              <a:rPr lang="sr-Latn-ME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 </a:t>
            </a:r>
            <a:r>
              <a:rPr lang="vi-VN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R</a:t>
            </a:r>
            <a:r>
              <a:rPr lang="vi-VN" sz="2200" b="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ay</a:t>
            </a:r>
            <a:r>
              <a:rPr lang="vi-VN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 T</a:t>
            </a:r>
            <a:r>
              <a:rPr lang="vi-VN" sz="2200" b="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ube</a:t>
            </a:r>
            <a:r>
              <a:rPr lang="vi-VN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)</a:t>
            </a:r>
            <a:endParaRPr lang="sl-SI" sz="2200" dirty="0" smtClean="0">
              <a:solidFill>
                <a:schemeClr val="accent2">
                  <a:lumMod val="60000"/>
                  <a:lumOff val="40000"/>
                </a:schemeClr>
              </a:solidFill>
              <a:latin typeface="Constantia" pitchFamily="18" charset="0"/>
            </a:endParaRPr>
          </a:p>
          <a:p>
            <a:pPr marL="108000" lvl="7">
              <a:lnSpc>
                <a:spcPct val="80000"/>
              </a:lnSpc>
              <a:buFontTx/>
              <a:buChar char="-"/>
            </a:pP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ima katodnu cijev</a:t>
            </a:r>
          </a:p>
          <a:p>
            <a:pPr marL="108000" lvl="7">
              <a:lnSpc>
                <a:spcPct val="80000"/>
              </a:lnSpc>
              <a:buFontTx/>
              <a:buChar char="-"/>
            </a:pP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sličan TV (oblik i princip rada)</a:t>
            </a: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0" y="4171950"/>
            <a:ext cx="9144000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>
              <a:lnSpc>
                <a:spcPct val="80000"/>
              </a:lnSpc>
            </a:pPr>
            <a:r>
              <a:rPr lang="sl-SI" sz="2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LED</a:t>
            </a:r>
            <a:r>
              <a:rPr lang="vi-VN" sz="2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(L</a:t>
            </a:r>
            <a:r>
              <a:rPr lang="vi-VN" sz="2200" b="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ight</a:t>
            </a:r>
            <a:r>
              <a:rPr lang="sl-SI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E</a:t>
            </a:r>
            <a:r>
              <a:rPr lang="vi-VN" sz="2200" b="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mitting</a:t>
            </a:r>
            <a:r>
              <a:rPr lang="vi-VN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D</a:t>
            </a:r>
            <a:r>
              <a:rPr lang="vi-VN" sz="2200" b="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iode</a:t>
            </a:r>
            <a:r>
              <a:rPr lang="vi-VN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)</a:t>
            </a:r>
            <a:endParaRPr lang="sl-SI" sz="2200" i="1" dirty="0" smtClean="0">
              <a:solidFill>
                <a:schemeClr val="accent2">
                  <a:lumMod val="60000"/>
                  <a:lumOff val="40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marL="108000" lvl="8">
              <a:lnSpc>
                <a:spcPct val="80000"/>
              </a:lnSpc>
              <a:buFontTx/>
              <a:buChar char="-"/>
            </a:pP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pl-PL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slika se formira od led dioda poređanih u obliku mreže na ekranu</a:t>
            </a:r>
          </a:p>
          <a:p>
            <a:pPr marL="108000" lvl="8">
              <a:lnSpc>
                <a:spcPct val="80000"/>
              </a:lnSpc>
              <a:buFontTx/>
              <a:buChar char="-"/>
            </a:pPr>
            <a:r>
              <a:rPr lang="pl-PL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imaju veću rezoluciju</a:t>
            </a:r>
            <a:endParaRPr lang="sl-SI" sz="2200" dirty="0" smtClean="0">
              <a:solidFill>
                <a:schemeClr val="accent2">
                  <a:lumMod val="60000"/>
                  <a:lumOff val="40000"/>
                </a:schemeClr>
              </a:solidFill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2071670" y="2786064"/>
            <a:ext cx="603410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>
              <a:lnSpc>
                <a:spcPct val="80000"/>
              </a:lnSpc>
            </a:pPr>
            <a:r>
              <a:rPr lang="sl-SI" sz="2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LCD</a:t>
            </a:r>
            <a:r>
              <a:rPr lang="vi-VN" sz="22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(</a:t>
            </a:r>
            <a:r>
              <a:rPr lang="vi-VN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L</a:t>
            </a:r>
            <a:r>
              <a:rPr lang="vi-VN" sz="2200" b="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iquid</a:t>
            </a:r>
            <a:r>
              <a:rPr lang="sr-Latn-ME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C</a:t>
            </a:r>
            <a:r>
              <a:rPr lang="vi-VN" sz="2200" b="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rystal</a:t>
            </a:r>
            <a:r>
              <a:rPr lang="vi-VN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D</a:t>
            </a:r>
            <a:r>
              <a:rPr lang="vi-VN" sz="2200" b="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isplay</a:t>
            </a:r>
            <a:r>
              <a:rPr lang="vi-VN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)</a:t>
            </a:r>
            <a:endParaRPr lang="sl-SI" sz="2200" dirty="0" smtClean="0">
              <a:solidFill>
                <a:schemeClr val="accent2">
                  <a:lumMod val="60000"/>
                  <a:lumOff val="40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marL="108000" lvl="7">
              <a:lnSpc>
                <a:spcPct val="80000"/>
              </a:lnSpc>
              <a:buFontTx/>
              <a:buChar char="-"/>
            </a:pP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manjih dimenzija</a:t>
            </a:r>
          </a:p>
          <a:p>
            <a:pPr marL="108000" lvl="7">
              <a:lnSpc>
                <a:spcPct val="80000"/>
              </a:lnSpc>
              <a:buFontTx/>
              <a:buChar char="-"/>
            </a:pP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manja potrošnja električne energije</a:t>
            </a:r>
          </a:p>
          <a:p>
            <a:pPr marL="108000" lvl="7">
              <a:lnSpc>
                <a:spcPct val="80000"/>
              </a:lnSpc>
              <a:buFontTx/>
              <a:buChar char="-"/>
            </a:pP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korist</a:t>
            </a: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i</a:t>
            </a:r>
            <a:r>
              <a:rPr lang="vi-VN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se kod prenosivih</a:t>
            </a:r>
            <a:r>
              <a:rPr lang="sr-Latn-ME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računara</a:t>
            </a:r>
            <a:endParaRPr lang="sl-SI" sz="2200" dirty="0" smtClean="0">
              <a:solidFill>
                <a:schemeClr val="accent2">
                  <a:lumMod val="60000"/>
                  <a:lumOff val="40000"/>
                </a:schemeClr>
              </a:solidFill>
              <a:latin typeface="Constantia" pitchFamily="18" charset="0"/>
              <a:cs typeface="Times New Roman" pitchFamily="18" charset="0"/>
            </a:endParaRPr>
          </a:p>
          <a:p>
            <a:pPr marL="108000" lvl="7">
              <a:lnSpc>
                <a:spcPct val="80000"/>
              </a:lnSpc>
              <a:buFontTx/>
              <a:buChar char="-"/>
            </a:pP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 posebna vrsta su TFT (</a:t>
            </a:r>
            <a:r>
              <a:rPr lang="vi-VN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T</a:t>
            </a:r>
            <a:r>
              <a:rPr lang="vi-VN" sz="2200" b="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hin </a:t>
            </a:r>
            <a:r>
              <a:rPr lang="vi-VN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F</a:t>
            </a:r>
            <a:r>
              <a:rPr lang="vi-VN" sz="2200" b="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ilm</a:t>
            </a:r>
            <a:r>
              <a:rPr lang="vi-VN" sz="220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 T</a:t>
            </a:r>
            <a:r>
              <a:rPr lang="vi-VN" sz="2200" b="0" i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</a:rPr>
              <a:t>ransistor</a:t>
            </a:r>
            <a:r>
              <a:rPr lang="sl-SI" sz="22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nstantia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27" name="Picture 4" descr="&amp;Rcy;&amp;iecy;&amp;zcy;&amp;ucy;&amp;lcy;&amp;tcy;&amp;acy;&amp;tcy; &amp;scy;&amp;lcy;&amp;icy;&amp;kcy;&amp;acy; &amp;zcy;&amp;acy; monitori za lapto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2571750"/>
            <a:ext cx="995363" cy="662369"/>
          </a:xfrm>
          <a:prstGeom prst="rect">
            <a:avLst/>
          </a:prstGeom>
          <a:noFill/>
        </p:spPr>
      </p:pic>
      <p:pic>
        <p:nvPicPr>
          <p:cNvPr id="28" name="Picture 5" descr="C:\Users\win7\Downloads\down do 10.11.2013\kvp\lcd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06893" y="2928940"/>
            <a:ext cx="1160907" cy="1186053"/>
          </a:xfrm>
          <a:prstGeom prst="rect">
            <a:avLst/>
          </a:prstGeom>
          <a:noFill/>
        </p:spPr>
      </p:pic>
      <p:pic>
        <p:nvPicPr>
          <p:cNvPr id="29" name="Picture 2" descr="http://old.technomarket.bg/files/ARTIKLI/09134382/image_thumb_6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8061" y="2914650"/>
            <a:ext cx="1486939" cy="1225088"/>
          </a:xfrm>
          <a:prstGeom prst="rect">
            <a:avLst/>
          </a:prstGeom>
          <a:noFill/>
        </p:spPr>
      </p:pic>
      <p:sp>
        <p:nvSpPr>
          <p:cNvPr id="30" name="Line 2"/>
          <p:cNvSpPr>
            <a:spLocks noChangeShapeType="1"/>
          </p:cNvSpPr>
          <p:nvPr/>
        </p:nvSpPr>
        <p:spPr bwMode="auto">
          <a:xfrm flipV="1">
            <a:off x="304800" y="3867150"/>
            <a:ext cx="304800" cy="342899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Line 2"/>
          <p:cNvSpPr>
            <a:spLocks noChangeShapeType="1"/>
          </p:cNvSpPr>
          <p:nvPr/>
        </p:nvSpPr>
        <p:spPr bwMode="auto">
          <a:xfrm flipV="1">
            <a:off x="7772400" y="3714750"/>
            <a:ext cx="381000" cy="380999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Line 2"/>
          <p:cNvSpPr>
            <a:spLocks noChangeShapeType="1"/>
          </p:cNvSpPr>
          <p:nvPr/>
        </p:nvSpPr>
        <p:spPr bwMode="auto">
          <a:xfrm>
            <a:off x="4062418" y="2000246"/>
            <a:ext cx="1295400" cy="171451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Line 2"/>
          <p:cNvSpPr>
            <a:spLocks noChangeShapeType="1"/>
          </p:cNvSpPr>
          <p:nvPr/>
        </p:nvSpPr>
        <p:spPr bwMode="auto">
          <a:xfrm flipV="1">
            <a:off x="5791200" y="3114680"/>
            <a:ext cx="838200" cy="17145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30" grpId="0" animBg="1"/>
      <p:bldP spid="31" grpId="0" animBg="1"/>
      <p:bldP spid="32" grpId="0" animBg="1"/>
      <p:bldP spid="3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tastatura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15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52400" y="857250"/>
            <a:ext cx="85344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ulazni uređaj, napravljen po ugledu na pisaću mašinu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7"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služi za unos podataka</a:t>
            </a:r>
          </a:p>
          <a:p>
            <a:pPr marL="0" lvl="7">
              <a:buFont typeface="Wingdings" pitchFamily="2" charset="2"/>
              <a:buChar char="Ø"/>
            </a:pPr>
            <a:endParaRPr lang="sl-SI" sz="12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7">
              <a:buFont typeface="Wingdings" pitchFamily="2" charset="2"/>
              <a:buChar char="Ø"/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vrste tastera su:</a:t>
            </a:r>
          </a:p>
          <a:p>
            <a:pPr marL="0" lvl="7" algn="just">
              <a:buFont typeface="Wingdings" pitchFamily="2" charset="2"/>
              <a:buChar char="Ø"/>
            </a:pPr>
            <a:endParaRPr lang="sl-SI" sz="11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997200" lvl="2" indent="-457200" algn="just">
              <a:buFont typeface="+mj-lt"/>
              <a:buAutoNum type="arabicPeriod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alfanumerički tasteri</a:t>
            </a:r>
            <a:endParaRPr lang="en-US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997200" lvl="2" indent="-457200" algn="just">
              <a:buFont typeface="+mj-lt"/>
              <a:buAutoNum type="arabicPeriod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windows tasteri</a:t>
            </a:r>
            <a:endParaRPr lang="en-US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997200" lvl="2" indent="-457200" algn="just">
              <a:buFont typeface="+mj-lt"/>
              <a:buAutoNum type="arabicPeriod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aplikacioni taster</a:t>
            </a:r>
            <a:endParaRPr lang="en-US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997200" lvl="2" indent="-457200" algn="just">
              <a:buFont typeface="+mj-lt"/>
              <a:buAutoNum type="arabicPeriod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funkcijski tasteri</a:t>
            </a:r>
            <a:endParaRPr lang="en-US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997200" lvl="2" indent="-457200" algn="just">
              <a:buFont typeface="+mj-lt"/>
              <a:buAutoNum type="arabicPeriod"/>
            </a:pP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numerički tasteri  </a:t>
            </a:r>
            <a:endParaRPr lang="en-US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997200" lvl="2" indent="-457200" algn="just">
              <a:buFont typeface="+mj-lt"/>
              <a:buAutoNum type="arabicPeriod"/>
            </a:pP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tasteri za pokretanje pokazivača (</a:t>
            </a: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strelice)</a:t>
            </a:r>
          </a:p>
          <a:p>
            <a:pPr marL="997200" lvl="2" indent="-457200" algn="just">
              <a:buFont typeface="+mj-lt"/>
              <a:buAutoNum type="arabicPeriod"/>
            </a:pP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taster enter</a:t>
            </a:r>
            <a:endParaRPr lang="en-US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997200" lvl="2" indent="-457200" algn="just">
              <a:buFont typeface="+mj-lt"/>
              <a:buAutoNum type="arabicPeriod"/>
            </a:pPr>
            <a:r>
              <a:rPr lang="pl-PL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ostali tasteri</a:t>
            </a:r>
            <a:endParaRPr lang="en-US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16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1847" y="1885944"/>
            <a:ext cx="4201112" cy="186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Line 2"/>
          <p:cNvSpPr>
            <a:spLocks noChangeShapeType="1"/>
          </p:cNvSpPr>
          <p:nvPr/>
        </p:nvSpPr>
        <p:spPr bwMode="auto">
          <a:xfrm>
            <a:off x="4214810" y="2357436"/>
            <a:ext cx="738190" cy="366714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Line 2"/>
          <p:cNvSpPr>
            <a:spLocks noChangeShapeType="1"/>
          </p:cNvSpPr>
          <p:nvPr/>
        </p:nvSpPr>
        <p:spPr bwMode="auto">
          <a:xfrm>
            <a:off x="3714744" y="2714626"/>
            <a:ext cx="2381256" cy="695324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Line 2"/>
          <p:cNvSpPr>
            <a:spLocks noChangeShapeType="1"/>
          </p:cNvSpPr>
          <p:nvPr/>
        </p:nvSpPr>
        <p:spPr bwMode="auto">
          <a:xfrm>
            <a:off x="3857620" y="3071816"/>
            <a:ext cx="3152780" cy="490534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Line 2"/>
          <p:cNvSpPr>
            <a:spLocks noChangeShapeType="1"/>
          </p:cNvSpPr>
          <p:nvPr/>
        </p:nvSpPr>
        <p:spPr bwMode="auto">
          <a:xfrm flipV="1">
            <a:off x="3857620" y="2152650"/>
            <a:ext cx="2847980" cy="1204918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2"/>
          <p:cNvSpPr>
            <a:spLocks noChangeShapeType="1"/>
          </p:cNvSpPr>
          <p:nvPr/>
        </p:nvSpPr>
        <p:spPr bwMode="auto">
          <a:xfrm flipV="1">
            <a:off x="3857620" y="2724150"/>
            <a:ext cx="4752980" cy="990608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Line 2"/>
          <p:cNvSpPr>
            <a:spLocks noChangeShapeType="1"/>
          </p:cNvSpPr>
          <p:nvPr/>
        </p:nvSpPr>
        <p:spPr bwMode="auto">
          <a:xfrm flipV="1">
            <a:off x="7286644" y="3524250"/>
            <a:ext cx="790556" cy="619136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Line 2"/>
          <p:cNvSpPr>
            <a:spLocks noChangeShapeType="1"/>
          </p:cNvSpPr>
          <p:nvPr/>
        </p:nvSpPr>
        <p:spPr bwMode="auto">
          <a:xfrm flipV="1">
            <a:off x="3071802" y="2190750"/>
            <a:ext cx="4548198" cy="2238388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Line 2"/>
          <p:cNvSpPr>
            <a:spLocks noChangeShapeType="1"/>
          </p:cNvSpPr>
          <p:nvPr/>
        </p:nvSpPr>
        <p:spPr bwMode="auto">
          <a:xfrm flipV="1">
            <a:off x="3143240" y="2286000"/>
            <a:ext cx="5467360" cy="2500328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3" presetClass="exit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0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miš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16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9977" y="2876549"/>
            <a:ext cx="1207423" cy="886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428596" y="3314700"/>
            <a:ext cx="1705004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lvl="8" algn="just">
              <a:spcAft>
                <a:spcPts val="600"/>
              </a:spcAft>
            </a:pP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mehanički</a:t>
            </a: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3867149"/>
            <a:ext cx="1905000" cy="118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6" descr="http://upload.wikimedia.org/wikipedia/commons/thumb/f/fd/Mouse-mechanism-cutaway.png/400px-Mouse-mechanism-cutawa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08" y="2857502"/>
            <a:ext cx="1143000" cy="940118"/>
          </a:xfrm>
          <a:prstGeom prst="rect">
            <a:avLst/>
          </a:prstGeom>
          <a:noFill/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5" cstate="print"/>
          <a:srcRect l="7471" t="48720" r="69725" b="13780"/>
          <a:stretch>
            <a:fillRect/>
          </a:stretch>
        </p:blipFill>
        <p:spPr bwMode="auto">
          <a:xfrm>
            <a:off x="1878034" y="3934206"/>
            <a:ext cx="1246166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11" descr="http://www.pcekspert.com/jpg/articles/gigabyte_m6980/gigabyte_m6980_6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43216" y="2876548"/>
            <a:ext cx="1243584" cy="921050"/>
          </a:xfrm>
          <a:prstGeom prst="rect">
            <a:avLst/>
          </a:prstGeom>
          <a:noFill/>
        </p:spPr>
      </p:pic>
      <p:sp>
        <p:nvSpPr>
          <p:cNvPr id="26" name="Rectangle 5"/>
          <p:cNvSpPr>
            <a:spLocks noChangeArrowheads="1"/>
          </p:cNvSpPr>
          <p:nvPr/>
        </p:nvSpPr>
        <p:spPr bwMode="auto">
          <a:xfrm>
            <a:off x="3505200" y="3314700"/>
            <a:ext cx="1219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lvl="8" algn="just">
              <a:spcAft>
                <a:spcPts val="600"/>
              </a:spcAft>
            </a:pP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optički</a:t>
            </a:r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6096000" y="3314700"/>
            <a:ext cx="1295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lvl="8" algn="just">
              <a:spcAft>
                <a:spcPts val="600"/>
              </a:spcAft>
            </a:pP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laserski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285720" y="857238"/>
            <a:ext cx="840108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ulazni uređaj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7"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služi za unos podataka</a:t>
            </a:r>
          </a:p>
          <a:p>
            <a:pPr marL="0" lvl="7">
              <a:buFont typeface="Wingdings" pitchFamily="2" charset="2"/>
              <a:buChar char="Ø"/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pomoću njega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se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pomjera kursor na ekranu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7"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može da ima dva</a:t>
            </a: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do pet tastera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7"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senzor kretanja može biti kuglica ili svjetlosni zrak</a:t>
            </a:r>
          </a:p>
        </p:txBody>
      </p:sp>
      <p:pic>
        <p:nvPicPr>
          <p:cNvPr id="31" name="Picture 30" descr="Opticki mis 10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57290" y="142858"/>
            <a:ext cx="695325" cy="64770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Periferni djelovi računarskog hardvera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17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500034" y="1142990"/>
            <a:ext cx="818676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7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Periferni djelovi računarskog hardvera:</a:t>
            </a:r>
          </a:p>
          <a:p>
            <a:pPr marL="216000" lvl="7" indent="457200">
              <a:buBlip>
                <a:blip r:embed="rId2"/>
              </a:buBlip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štampač</a:t>
            </a:r>
          </a:p>
          <a:p>
            <a:pPr marL="216000" lvl="7" indent="457200">
              <a:buBlip>
                <a:blip r:embed="rId2"/>
              </a:buBlip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ploter</a:t>
            </a:r>
          </a:p>
          <a:p>
            <a:pPr marL="216000" lvl="7" indent="457200">
              <a:buBlip>
                <a:blip r:embed="rId2"/>
              </a:buBlip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skener</a:t>
            </a:r>
          </a:p>
          <a:p>
            <a:pPr marL="216000" lvl="7" indent="457200">
              <a:buBlip>
                <a:blip r:embed="rId2"/>
              </a:buBlip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web kamera</a:t>
            </a:r>
          </a:p>
          <a:p>
            <a:pPr marL="216000" lvl="7" indent="457200">
              <a:buBlip>
                <a:blip r:embed="rId2"/>
              </a:buBlip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zvučnici</a:t>
            </a:r>
          </a:p>
          <a:p>
            <a:pPr marL="216000" lvl="7" indent="457200">
              <a:buBlip>
                <a:blip r:embed="rId2"/>
              </a:buBlip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mikrofon</a:t>
            </a:r>
          </a:p>
          <a:p>
            <a:pPr marL="216000" lvl="7" indent="457200">
              <a:buBlip>
                <a:blip r:embed="rId2"/>
              </a:buBlip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digitajzer</a:t>
            </a:r>
          </a:p>
          <a:p>
            <a:pPr marL="216000" lvl="7" indent="457200">
              <a:buBlip>
                <a:blip r:embed="rId2"/>
              </a:buBlip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grafički tableti itd.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285720" y="1428742"/>
            <a:ext cx="8501122" cy="3476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sr-Latn-ME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Štampač</a:t>
            </a: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izlazni uređaj koji se koristi za</a:t>
            </a: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predstavljanje rezultata obrade podataka na listu papira. </a:t>
            </a: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odaci mogu biti tekst, slika, tabela itd.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indent="457200" algn="just">
              <a:lnSpc>
                <a:spcPct val="90000"/>
              </a:lnSpc>
            </a:pP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ajčešće vrste štampača su: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540000" lvl="8" indent="457200" algn="just">
              <a:buBlip>
                <a:blip r:embed="rId2"/>
              </a:buBlip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laserski,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540000" lvl="8" indent="457200" algn="just">
              <a:buBlip>
                <a:blip r:embed="rId2"/>
              </a:buBlip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matrični i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540000" lvl="8" indent="457200" algn="just">
              <a:lnSpc>
                <a:spcPct val="114000"/>
              </a:lnSpc>
              <a:spcAft>
                <a:spcPts val="600"/>
              </a:spcAft>
              <a:buBlip>
                <a:blip r:embed="rId2"/>
              </a:buBlip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ink-jet štampači.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Štampači se najčešće povezuju na USB ili paralelni port koji se nalazi na zadnjoj strani kućišta. 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periferni djelovi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18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Color laserski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357172"/>
            <a:ext cx="9620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285720" y="2667022"/>
            <a:ext cx="8501122" cy="2405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Štampačima mogu da se crtaju crteži obično do formata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A3 (297 x 420 mm)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ploterima mogu da se crtaju crteži većih dimenzija.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Prema načinu rada ploteri mogu da se podijele na: </a:t>
            </a:r>
          </a:p>
          <a:p>
            <a:pPr marL="540000" lvl="8" indent="457200" algn="just">
              <a:buBlip>
                <a:blip r:embed="rId2"/>
              </a:buBlip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vektorske i </a:t>
            </a:r>
          </a:p>
          <a:p>
            <a:pPr marL="540000" lvl="8" indent="457200" algn="just">
              <a:buBlip>
                <a:blip r:embed="rId2"/>
              </a:buBlip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rasterske.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periferni djelovi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19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0" name="Picture 2" descr="http://www.konides.com/inf1/ploter1.jpg"/>
          <p:cNvPicPr>
            <a:picLocks noChangeAspect="1" noChangeArrowheads="1"/>
          </p:cNvPicPr>
          <p:nvPr/>
        </p:nvPicPr>
        <p:blipFill>
          <a:blip r:embed="rId3" r:link="rId4"/>
          <a:srcRect/>
          <a:stretch>
            <a:fillRect/>
          </a:stretch>
        </p:blipFill>
        <p:spPr bwMode="auto">
          <a:xfrm rot="323885">
            <a:off x="6504696" y="607884"/>
            <a:ext cx="2373312" cy="171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http://www.konides.com/inf1/ploter.jpg"/>
          <p:cNvPicPr>
            <a:picLocks noChangeAspect="1" noChangeArrowheads="1"/>
          </p:cNvPicPr>
          <p:nvPr/>
        </p:nvPicPr>
        <p:blipFill>
          <a:blip r:embed="rId5" r:link="rId6"/>
          <a:srcRect/>
          <a:stretch>
            <a:fillRect/>
          </a:stretch>
        </p:blipFill>
        <p:spPr bwMode="auto">
          <a:xfrm>
            <a:off x="214282" y="571486"/>
            <a:ext cx="2619375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857488" y="1071552"/>
            <a:ext cx="357190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8" indent="457200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Ploter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specijalni uređaj za crtanje crteža.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185739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Računarski  sistem (računar)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33400" y="1390650"/>
            <a:ext cx="82296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just" eaLnBrk="0" hangingPunct="0">
              <a:buFont typeface="Wingdings" pitchFamily="2" charset="2"/>
              <a:buChar char="Ø"/>
            </a:pP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elektronski uređaj koji služi za automatsku obradu podataka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sastoji se od dvije komponente: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HARDVER (Hardware)</a:t>
            </a: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- SOFTVER  (Software)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sr-Latn-ME" sz="2400" cap="all" noProof="1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Rezultat slika za hardver"/>
          <p:cNvPicPr>
            <a:picLocks noChangeArrowheads="1"/>
          </p:cNvPicPr>
          <p:nvPr/>
        </p:nvPicPr>
        <p:blipFill>
          <a:blip r:embed="rId2" cstate="print"/>
          <a:srcRect l="17131" r="14990"/>
          <a:stretch>
            <a:fillRect/>
          </a:stretch>
        </p:blipFill>
        <p:spPr bwMode="auto">
          <a:xfrm>
            <a:off x="5181601" y="2971788"/>
            <a:ext cx="3081123" cy="1838801"/>
          </a:xfrm>
          <a:prstGeom prst="rect">
            <a:avLst/>
          </a:prstGeom>
          <a:noFill/>
        </p:spPr>
      </p:pic>
      <p:grpSp>
        <p:nvGrpSpPr>
          <p:cNvPr id="8" name="Group 24"/>
          <p:cNvGrpSpPr>
            <a:grpSpLocks/>
          </p:cNvGrpSpPr>
          <p:nvPr/>
        </p:nvGrpSpPr>
        <p:grpSpPr bwMode="auto">
          <a:xfrm>
            <a:off x="6019801" y="3486150"/>
            <a:ext cx="606425" cy="457200"/>
            <a:chOff x="3288" y="164"/>
            <a:chExt cx="1360" cy="1012"/>
          </a:xfrm>
        </p:grpSpPr>
        <p:pic>
          <p:nvPicPr>
            <p:cNvPr id="9" name="Picture 25" descr="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88" y="164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6" descr="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79" y="255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27" descr="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70" y="346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8" descr="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60" y="436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9" descr="2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51" y="527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285720" y="928676"/>
            <a:ext cx="850112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sr-Latn-ME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Skener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ulazni uređaj koji analizira neku fizičku sliku kao što je fotografija, tekst, rukopis, ili neki predmet te ga potom pretvara u digitalnu sliku.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Danas postoje i multifunkcijski uređaji koji u sebi imaju skener, štampač, a samim tim i kopir aparat.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periferni djelovi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20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4" name="Picture 2" descr="Skener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389" y="252403"/>
            <a:ext cx="962025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285720" y="3214692"/>
            <a:ext cx="8653522" cy="184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Web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kamera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vrsta video kamere koja se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direktno priključuje na računar.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Koristi se za prenos video signala preko Interneta i pripada ulaznim uređajima. Većinom se koristi za prenošenje video konferencija, te za uspostavljanje vizuelnog kontakta kod razgovora  preko Interneta.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endParaRPr lang="vi-VN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3075" name="Picture 3" descr="Web kamera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2714626"/>
            <a:ext cx="1028700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285720" y="1214428"/>
            <a:ext cx="860676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sr-Latn-ME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</a:t>
            </a: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Računarski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zvučnici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su spoljašnji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zv</a:t>
            </a:r>
            <a:r>
              <a:rPr lang="en-US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čnici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, opremljeni sa priključkom koji se uključuje na zvučnu karticu.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Računarski zvučnici su obični pojednostavljeni stereo sistemi bez radio aparata i ostalih integrisanih komponenti.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Pripadaju izlaznim uređajima.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periferni djelovi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21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428728" y="3214692"/>
            <a:ext cx="751051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Mikrofon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elektronski uređaj koji akustične talase koji do njega dopiru pretvara u digitalni signal.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On je ulazni uređaj. </a:t>
            </a:r>
          </a:p>
        </p:txBody>
      </p:sp>
      <p:pic>
        <p:nvPicPr>
          <p:cNvPr id="4098" name="Picture 2" descr="Zvucnici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6"/>
            <a:ext cx="1066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Mikrofon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643320"/>
            <a:ext cx="84772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285720" y="2714626"/>
            <a:ext cx="8501122" cy="2190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Razlika je u tome što se ovakva izvorna slika najčešće prvo obuhvata preko digitalne kamere a zatim preko samog digit</a:t>
            </a: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aj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zera prenosi u računar.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Digitalizovani podaci se tada mogu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vid</a:t>
            </a:r>
            <a:r>
              <a:rPr lang="en-US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eti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ekranu i dalje obrađivati.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periferni djelovi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22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 descr="http://www.konides.com/inf1/digitizer1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285720" y="714362"/>
            <a:ext cx="2282825" cy="190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857488" y="1071552"/>
            <a:ext cx="608175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Digitajzer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je uređaj slične namjene kao i skener koji omogućava digitalizaciju slika, crteža, teksta, specijalnih znakova i njihovih kombinacija.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285720" y="2166956"/>
            <a:ext cx="8501122" cy="297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Osim ovoga mogu da se koriste i za zadavanje komande iz menia koji se postavi grafičkoj tabli.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Grafičke table mogu da razlikuju različite nivoe pritiska olovke na površinu table.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 grafičkoj tabli postoji više funkcijskih polja, a uz tablu može u kompletu da se isporuči i specijalni miš. 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periferni djelovi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23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642910" y="928676"/>
            <a:ext cx="421484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Grafički tableti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su slični uređaji kao digitajzeri.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lvl="8" indent="457200" algn="just">
              <a:lnSpc>
                <a:spcPct val="90000"/>
              </a:lnSpc>
              <a:spcAft>
                <a:spcPts val="600"/>
              </a:spcAft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Koriste se za unošenje podataka sa crteža. </a:t>
            </a:r>
          </a:p>
        </p:txBody>
      </p:sp>
      <p:pic>
        <p:nvPicPr>
          <p:cNvPr id="5122" name="Picture 2" descr="http://www.konides.com/inf1/digitajzer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5357818" y="785800"/>
            <a:ext cx="2911475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185739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Podjela  računarskih  sistema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3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28600" y="1390650"/>
            <a:ext cx="87630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Računarski sistemi se mogu podijeliti na različite načine u zavisnosti od toga da li se posmatra: </a:t>
            </a:r>
          </a:p>
          <a:p>
            <a:pPr marL="360000" lvl="1" algn="just" eaLnBrk="0" fontAlgn="base" hangingPunct="0">
              <a:spcBef>
                <a:spcPts val="12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njihova 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primjena</a:t>
            </a:r>
          </a:p>
          <a:p>
            <a:pPr marL="360000" lvl="1" algn="just" eaLnBrk="0" fontAlgn="base" hangingPunct="0">
              <a:spcBef>
                <a:spcPts val="12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  korisnika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koji  mogu  istovremeno  da  </a:t>
            </a:r>
          </a:p>
          <a:p>
            <a:pPr marL="360000" lvl="1" algn="just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koriste  jedan  računar</a:t>
            </a:r>
          </a:p>
          <a:p>
            <a:pPr marL="360000" lvl="1" algn="just" eaLnBrk="0" fontAlgn="base" hangingPunct="0">
              <a:spcBef>
                <a:spcPts val="12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  naredbi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koje  računar  može  da  izvrši </a:t>
            </a:r>
          </a:p>
          <a:p>
            <a:pPr marL="360000" lvl="1" algn="just" eaLnBrk="0" fontAlgn="base" hangingPunct="0">
              <a:spcBef>
                <a:spcPts val="1200"/>
              </a:spcBef>
              <a:spcAft>
                <a:spcPct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u  jednom  trenutku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185739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Podjela  računarskih  sistema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4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8600" y="1000114"/>
            <a:ext cx="8201052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000" b="1" cap="all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sa stanovišta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primjene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dijele se na: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       - računare opšte namjene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       - računare specijalne namjene</a:t>
            </a:r>
          </a:p>
          <a:p>
            <a:pPr lvl="0" algn="just" eaLnBrk="0" fontAlgn="base" hangingPunct="0">
              <a:spcBef>
                <a:spcPts val="12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sa stanovišta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broja korisnika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dijele se na: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        - višekorisničke računare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            - jednokorisničke računare</a:t>
            </a:r>
          </a:p>
          <a:p>
            <a:pPr algn="just" eaLnBrk="0" fontAlgn="base" hangingPunct="0">
              <a:spcBef>
                <a:spcPts val="120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sa stanovišta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broja naredbi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koje računar može da izvrši 		u jednom trenutku dijele se na: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	       -  serijske računare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	       -  paralelne računare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000" b="1" cap="all" dirty="0" smtClean="0">
                <a:solidFill>
                  <a:srgbClr val="FFFF00"/>
                </a:solidFill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185739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Računarski  hardver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5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04800" y="971550"/>
            <a:ext cx="8534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svi  vidljivi  materijalni  elementi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računarskog  sistema  podijeljeni</a:t>
            </a:r>
          </a:p>
          <a:p>
            <a:pPr algn="just" eaLnBrk="0" hangingPunct="0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su u  dvije  grupe: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osnovni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djelovi hardvera</a:t>
            </a: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lvl="1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periferni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djelovi hardvera</a:t>
            </a:r>
            <a:endParaRPr lang="en-US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9" name="Picture 10" descr="http://www.szintezis.hu/thumb/290/0/pc-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198" y="1962150"/>
            <a:ext cx="1657350" cy="1211580"/>
          </a:xfrm>
          <a:prstGeom prst="rect">
            <a:avLst/>
          </a:prstGeom>
          <a:noFill/>
        </p:spPr>
      </p:pic>
      <p:pic>
        <p:nvPicPr>
          <p:cNvPr id="10" name="Picture 8" descr="https://mileticbojan.files.wordpress.com/2010/11/hardware2.jpg?w=61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3257550"/>
            <a:ext cx="1835284" cy="18352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Osnovni  djelovi  hardvera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6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500048"/>
            <a:ext cx="87630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sl-SI" sz="2800" dirty="0" smtClean="0">
              <a:solidFill>
                <a:srgbClr val="FFFF00"/>
              </a:solidFill>
              <a:latin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KUĆIŠTE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(</a:t>
            </a:r>
            <a:r>
              <a:rPr lang="sl-SI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jedinica za napajanje,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</a:t>
            </a:r>
            <a:r>
              <a:rPr lang="vi-VN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matična ploča, RAM </a:t>
            </a:r>
            <a:r>
              <a:rPr lang="sl-SI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memorija, </a:t>
            </a:r>
            <a:endParaRPr lang="sl-SI" sz="2300" b="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</a:t>
            </a:r>
            <a:r>
              <a:rPr lang="vi-VN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procesor, grafička kartica, </a:t>
            </a:r>
            <a:endParaRPr lang="sl-SI" sz="2300" b="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</a:t>
            </a:r>
            <a:r>
              <a:rPr lang="vi-VN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zvučna kartica,</a:t>
            </a:r>
            <a:r>
              <a:rPr lang="sl-SI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modem, mrežna kartica, </a:t>
            </a:r>
            <a:endParaRPr lang="sl-SI" sz="2300" b="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</a:t>
            </a:r>
            <a:r>
              <a:rPr lang="vi-VN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hard disk, optički uređaji</a:t>
            </a:r>
            <a:r>
              <a:rPr lang="sl-SI" sz="2300" b="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...)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MONITOR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TASTATURA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MIŠ</a:t>
            </a:r>
            <a:endParaRPr lang="en-US" sz="2300" noProof="1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pic>
        <p:nvPicPr>
          <p:cNvPr id="16" name="Picture 15" descr="C:\Users\win7\Desktop\str\prezentacija\kućiš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1278" y="666750"/>
            <a:ext cx="3343275" cy="2878931"/>
          </a:xfrm>
          <a:prstGeom prst="rect">
            <a:avLst/>
          </a:prstGeom>
          <a:noFill/>
        </p:spPr>
      </p:pic>
      <p:sp>
        <p:nvSpPr>
          <p:cNvPr id="17" name="Line 2"/>
          <p:cNvSpPr>
            <a:spLocks noChangeShapeType="1"/>
          </p:cNvSpPr>
          <p:nvPr/>
        </p:nvSpPr>
        <p:spPr bwMode="auto">
          <a:xfrm flipV="1">
            <a:off x="4038600" y="1714500"/>
            <a:ext cx="1676400" cy="17145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2" descr="Rezultat slika za monit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4" y="2657477"/>
            <a:ext cx="1178719" cy="1178719"/>
          </a:xfrm>
          <a:prstGeom prst="rect">
            <a:avLst/>
          </a:prstGeom>
          <a:noFill/>
        </p:spPr>
      </p:pic>
      <p:sp>
        <p:nvSpPr>
          <p:cNvPr id="19" name="Line 2"/>
          <p:cNvSpPr>
            <a:spLocks noChangeShapeType="1"/>
          </p:cNvSpPr>
          <p:nvPr/>
        </p:nvSpPr>
        <p:spPr bwMode="auto">
          <a:xfrm flipV="1">
            <a:off x="2438400" y="3105150"/>
            <a:ext cx="838200" cy="381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" name="Picture 4" descr="http://www.konides.ag.rs/inf1/02-RacunarskiSistemi/tas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3750310"/>
            <a:ext cx="1370330" cy="726440"/>
          </a:xfrm>
          <a:prstGeom prst="rect">
            <a:avLst/>
          </a:prstGeom>
          <a:noFill/>
        </p:spPr>
      </p:pic>
      <p:sp>
        <p:nvSpPr>
          <p:cNvPr id="21" name="Line 2"/>
          <p:cNvSpPr>
            <a:spLocks noChangeShapeType="1"/>
          </p:cNvSpPr>
          <p:nvPr/>
        </p:nvSpPr>
        <p:spPr bwMode="auto">
          <a:xfrm>
            <a:off x="2743200" y="4019550"/>
            <a:ext cx="2133600" cy="3048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" name="Picture 12" descr="http://www.instar-informatika.hr/slike/velike/ms-industrial-zicni-mis-eclipse-crno-crv.jpg"/>
          <p:cNvPicPr>
            <a:picLocks noChangeAspect="1" noChangeArrowheads="1"/>
          </p:cNvPicPr>
          <p:nvPr/>
        </p:nvPicPr>
        <p:blipFill>
          <a:blip r:embed="rId5" cstate="print"/>
          <a:srcRect l="11339" t="16378" r="1260" b="18898"/>
          <a:stretch>
            <a:fillRect/>
          </a:stretch>
        </p:blipFill>
        <p:spPr bwMode="auto">
          <a:xfrm>
            <a:off x="3276602" y="4457524"/>
            <a:ext cx="849145" cy="628826"/>
          </a:xfrm>
          <a:prstGeom prst="rect">
            <a:avLst/>
          </a:prstGeom>
          <a:noFill/>
        </p:spPr>
      </p:pic>
      <p:sp>
        <p:nvSpPr>
          <p:cNvPr id="23" name="Line 2"/>
          <p:cNvSpPr>
            <a:spLocks noChangeShapeType="1"/>
          </p:cNvSpPr>
          <p:nvPr/>
        </p:nvSpPr>
        <p:spPr bwMode="auto">
          <a:xfrm flipV="1">
            <a:off x="1524000" y="4823461"/>
            <a:ext cx="1828800" cy="34289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1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kućište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7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7" name="Picture 14" descr="http://www.pcekspert.com/jpg/articles/supermicro_x9sae/supermicro_x9sae_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038350"/>
            <a:ext cx="2505913" cy="1878634"/>
          </a:xfrm>
          <a:prstGeom prst="rect">
            <a:avLst/>
          </a:prstGeom>
          <a:noFill/>
        </p:spPr>
      </p:pic>
      <p:pic>
        <p:nvPicPr>
          <p:cNvPr id="38" name="Picture 16" descr="http://www.plus.ba/assets/products/kuciste_ms_aries_5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114300"/>
            <a:ext cx="1261110" cy="1828800"/>
          </a:xfrm>
          <a:prstGeom prst="rect">
            <a:avLst/>
          </a:prstGeom>
          <a:noFill/>
        </p:spPr>
      </p:pic>
      <p:pic>
        <p:nvPicPr>
          <p:cNvPr id="39" name="Picture 4" descr="C:\Users\win7\Desktop\str\prezentacija\mb4.jpg"/>
          <p:cNvPicPr>
            <a:picLocks noChangeAspect="1" noChangeArrowheads="1"/>
          </p:cNvPicPr>
          <p:nvPr/>
        </p:nvPicPr>
        <p:blipFill>
          <a:blip r:embed="rId4" cstate="print"/>
          <a:srcRect t="3124" b="3124"/>
          <a:stretch>
            <a:fillRect/>
          </a:stretch>
        </p:blipFill>
        <p:spPr bwMode="auto">
          <a:xfrm>
            <a:off x="4724400" y="2095945"/>
            <a:ext cx="4048125" cy="1836876"/>
          </a:xfrm>
          <a:prstGeom prst="rect">
            <a:avLst/>
          </a:prstGeom>
          <a:noFill/>
        </p:spPr>
      </p:pic>
      <p:sp>
        <p:nvSpPr>
          <p:cNvPr id="40" name="Rectangle 5"/>
          <p:cNvSpPr>
            <a:spLocks noChangeArrowheads="1"/>
          </p:cNvSpPr>
          <p:nvPr/>
        </p:nvSpPr>
        <p:spPr bwMode="auto">
          <a:xfrm>
            <a:off x="76200" y="514350"/>
            <a:ext cx="67818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lvl="2" algn="just">
              <a:spcAft>
                <a:spcPts val="300"/>
              </a:spcAft>
              <a:buFont typeface="Wingdings" pitchFamily="2" charset="2"/>
              <a:buChar char="Ø"/>
            </a:pP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 </a:t>
            </a: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prednje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strane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kućišta su:</a:t>
            </a:r>
          </a:p>
          <a:p>
            <a:pPr marL="457200" lvl="3" algn="just">
              <a:spcAft>
                <a:spcPts val="300"/>
              </a:spcAft>
              <a:buFontTx/>
              <a:buChar char="-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prekidači za uključivanje i isključivanje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3" algn="just">
              <a:spcAft>
                <a:spcPts val="300"/>
              </a:spcAft>
              <a:buFontTx/>
              <a:buChar char="-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signalne lampice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3" algn="just">
              <a:spcAft>
                <a:spcPts val="300"/>
              </a:spcAft>
              <a:buFontTx/>
              <a:buChar char="-"/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i/o uređaji 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533400" y="4019550"/>
            <a:ext cx="86106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lvl="2" indent="457200" algn="just">
              <a:spcAft>
                <a:spcPts val="400"/>
              </a:spcAft>
              <a:buFont typeface="Wingdings" pitchFamily="2" charset="2"/>
              <a:buChar char="Ø"/>
            </a:pP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sa </a:t>
            </a: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zadnje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strane kućišta s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u:</a:t>
            </a:r>
          </a:p>
          <a:p>
            <a:pPr marL="457200" lvl="3" indent="252000" algn="just">
              <a:spcAft>
                <a:spcPts val="300"/>
              </a:spcAft>
              <a:buFontTx/>
              <a:buChar char="-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portovi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za povezivanje ulazno-izlaznih uređaja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457200" lvl="3" indent="252000" algn="just">
              <a:spcAft>
                <a:spcPts val="400"/>
              </a:spcAft>
              <a:buFontTx/>
              <a:buChar char="-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utičnica</a:t>
            </a:r>
            <a:r>
              <a:rPr lang="en-US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za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električno napajanj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</a:t>
            </a:r>
            <a:endParaRPr lang="vi-VN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</p:txBody>
      </p:sp>
      <p:sp>
        <p:nvSpPr>
          <p:cNvPr id="43" name="Line 2"/>
          <p:cNvSpPr>
            <a:spLocks noChangeShapeType="1"/>
          </p:cNvSpPr>
          <p:nvPr/>
        </p:nvSpPr>
        <p:spPr bwMode="auto">
          <a:xfrm flipV="1">
            <a:off x="4038600" y="1352549"/>
            <a:ext cx="3581400" cy="304799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Line 2"/>
          <p:cNvSpPr>
            <a:spLocks noChangeShapeType="1"/>
          </p:cNvSpPr>
          <p:nvPr/>
        </p:nvSpPr>
        <p:spPr bwMode="auto">
          <a:xfrm flipV="1">
            <a:off x="3886200" y="3714750"/>
            <a:ext cx="990600" cy="2286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2" grpId="0"/>
      <p:bldP spid="43" grpId="0" animBg="1"/>
      <p:bldP spid="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786314" y="71420"/>
            <a:ext cx="4143404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kućište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8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228600" y="3143254"/>
            <a:ext cx="73914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lvl="7">
              <a:lnSpc>
                <a:spcPct val="90000"/>
              </a:lnSpc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procesor </a:t>
            </a:r>
          </a:p>
          <a:p>
            <a:pPr marL="0" lvl="7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(CPU - </a:t>
            </a:r>
            <a:r>
              <a:rPr lang="sl-SI" sz="2300" i="1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central processing unit)</a:t>
            </a:r>
          </a:p>
          <a:p>
            <a:pPr marL="180000" lvl="7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- obrađuje podatke </a:t>
            </a:r>
          </a:p>
          <a:p>
            <a:pPr marL="180000" lvl="7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- kontroliše rad kompletnog računara</a:t>
            </a:r>
          </a:p>
          <a:p>
            <a:pPr marL="180000" lvl="7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- brzina rada  se izražava u gigahercima (GHz)</a:t>
            </a:r>
          </a:p>
          <a:p>
            <a:pPr marL="180000" lvl="7">
              <a:lnSpc>
                <a:spcPct val="90000"/>
              </a:lnSpc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- proizvođači procesora: AMD i Intel</a:t>
            </a:r>
          </a:p>
        </p:txBody>
      </p:sp>
      <p:pic>
        <p:nvPicPr>
          <p:cNvPr id="17" name="Picture 6" descr="https://maintiencecomputrs.files.wordpress.com/2014/06/slika.gif"/>
          <p:cNvPicPr>
            <a:picLocks noChangeAspect="1" noChangeArrowheads="1"/>
          </p:cNvPicPr>
          <p:nvPr/>
        </p:nvPicPr>
        <p:blipFill>
          <a:blip r:embed="rId2" cstate="print"/>
          <a:srcRect b="2431"/>
          <a:stretch>
            <a:fillRect/>
          </a:stretch>
        </p:blipFill>
        <p:spPr bwMode="auto">
          <a:xfrm>
            <a:off x="5327935" y="590550"/>
            <a:ext cx="3673221" cy="3583925"/>
          </a:xfrm>
          <a:prstGeom prst="rect">
            <a:avLst/>
          </a:prstGeom>
          <a:noFill/>
        </p:spPr>
      </p:pic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228600" y="285734"/>
            <a:ext cx="4572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jedinic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</a:t>
            </a:r>
            <a:r>
              <a:rPr lang="vi-VN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za napajanje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</a:t>
            </a:r>
          </a:p>
          <a:p>
            <a:pPr marL="180000" algn="just">
              <a:lnSpc>
                <a:spcPct val="90000"/>
              </a:lnSpc>
              <a:spcAft>
                <a:spcPts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snabdjeva električnom 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algn="just">
              <a:lnSpc>
                <a:spcPct val="90000"/>
              </a:lnSpc>
              <a:spcAft>
                <a:spcPts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energijom sve uređaje u 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  <a:p>
            <a:pPr marL="180000" algn="just">
              <a:lnSpc>
                <a:spcPct val="90000"/>
              </a:lnSpc>
              <a:spcAft>
                <a:spcPts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kućištu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algn="just">
              <a:lnSpc>
                <a:spcPct val="90000"/>
              </a:lnSpc>
              <a:spcAft>
                <a:spcPts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pretv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ara napon od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220</a:t>
            </a: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80000" algn="just">
              <a:lnSpc>
                <a:spcPct val="90000"/>
              </a:lnSpc>
              <a:spcAft>
                <a:spcPts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 3,3</a:t>
            </a: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 12</a:t>
            </a:r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80000" algn="just">
              <a:lnSpc>
                <a:spcPct val="90000"/>
              </a:lnSpc>
              <a:spcAft>
                <a:spcPts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- im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 sopstveno hlađenje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marL="180000" algn="just">
              <a:lnSpc>
                <a:spcPct val="90000"/>
              </a:lnSpc>
              <a:spcAft>
                <a:spcPts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- stabilnost cijelog  </a:t>
            </a:r>
          </a:p>
          <a:p>
            <a:pPr marL="180000" algn="just">
              <a:lnSpc>
                <a:spcPct val="90000"/>
              </a:lnSpc>
              <a:spcAft>
                <a:spcPts val="0"/>
              </a:spcAft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sistema zavisi od nje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endParaRPr lang="sl-SI" sz="20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2"/>
          <p:cNvSpPr>
            <a:spLocks noChangeShapeType="1"/>
          </p:cNvSpPr>
          <p:nvPr/>
        </p:nvSpPr>
        <p:spPr bwMode="auto">
          <a:xfrm>
            <a:off x="3581400" y="1962150"/>
            <a:ext cx="1905000" cy="3810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2"/>
          <p:cNvSpPr>
            <a:spLocks noChangeShapeType="1"/>
          </p:cNvSpPr>
          <p:nvPr/>
        </p:nvSpPr>
        <p:spPr bwMode="auto">
          <a:xfrm flipV="1">
            <a:off x="3743340" y="3562350"/>
            <a:ext cx="2971800" cy="4572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214282" y="71420"/>
            <a:ext cx="8715436" cy="671499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CS" sz="3200" kern="0" dirty="0" smtClean="0">
                <a:solidFill>
                  <a:srgbClr val="62A2DC"/>
                </a:solidFill>
                <a:latin typeface="Constantia" pitchFamily="18" charset="0"/>
                <a:ea typeface="+mj-ea"/>
                <a:cs typeface="+mj-cs"/>
              </a:rPr>
              <a:t>kućište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28" y="4743408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C82148B6-A4D7-4A55-8A76-659C205A7C4F}" type="slidenum">
              <a:rPr lang="sr-Latn-ME" smtClean="0">
                <a:solidFill>
                  <a:schemeClr val="bg1">
                    <a:lumMod val="85000"/>
                  </a:schemeClr>
                </a:solidFill>
                <a:latin typeface="Times New Roman" pitchFamily="18" charset="0"/>
                <a:cs typeface="Times New Roman" pitchFamily="18" charset="0"/>
              </a:rPr>
              <a:pPr/>
              <a:t>9</a:t>
            </a:fld>
            <a:endParaRPr lang="en-US" sz="2000" dirty="0">
              <a:solidFill>
                <a:schemeClr val="bg1">
                  <a:lumMod val="8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4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AutoShape 6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AutoShape 8" descr="Rezultat slika za tastatura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AutoShape 10" descr="Rezultat slika za miš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0" y="590550"/>
            <a:ext cx="9144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sl-SI" sz="2300" noProof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matična ploča</a:t>
            </a:r>
          </a:p>
          <a:p>
            <a:pPr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najvažnija štampana ploča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 računaru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- obezbjeđuje komunikaciju između komponenata r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ačunara</a:t>
            </a:r>
            <a:endParaRPr lang="sl-SI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- na njoj se nalaze procesor, BIOS, ROM memorija i konektori </a:t>
            </a:r>
          </a:p>
          <a:p>
            <a:pPr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za druge štampane ploče</a:t>
            </a:r>
          </a:p>
          <a:p>
            <a:pPr algn="just"/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-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utiče na cjelokupne </a:t>
            </a:r>
            <a:endParaRPr lang="sr-Latn-ME" sz="2300" noProof="1" smtClean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  <a:cs typeface="Times New Roman" pitchFamily="18" charset="0"/>
            </a:endParaRPr>
          </a:p>
          <a:p>
            <a:pPr algn="just"/>
            <a:r>
              <a:rPr lang="sr-Latn-ME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        </a:t>
            </a:r>
            <a:r>
              <a:rPr lang="vi-VN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performanse računara</a:t>
            </a:r>
            <a:r>
              <a:rPr lang="sl-SI" sz="2300" noProof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8" name="Picture 2" descr="C:\Users\win7\Desktop\str\prezentacija\690px-Maticnaploca.jpg"/>
          <p:cNvPicPr>
            <a:picLocks noChangeAspect="1" noChangeArrowheads="1"/>
          </p:cNvPicPr>
          <p:nvPr/>
        </p:nvPicPr>
        <p:blipFill>
          <a:blip r:embed="rId2" cstate="print"/>
          <a:srcRect l="1712" t="856" r="2282" b="10270"/>
          <a:stretch>
            <a:fillRect/>
          </a:stretch>
        </p:blipFill>
        <p:spPr bwMode="auto">
          <a:xfrm>
            <a:off x="4419600" y="2171699"/>
            <a:ext cx="4664170" cy="2878456"/>
          </a:xfrm>
          <a:prstGeom prst="rect">
            <a:avLst/>
          </a:prstGeom>
          <a:noFill/>
        </p:spPr>
      </p:pic>
      <p:sp>
        <p:nvSpPr>
          <p:cNvPr id="19" name="Line 2"/>
          <p:cNvSpPr>
            <a:spLocks noChangeShapeType="1"/>
          </p:cNvSpPr>
          <p:nvPr/>
        </p:nvSpPr>
        <p:spPr bwMode="auto">
          <a:xfrm>
            <a:off x="2133600" y="3257550"/>
            <a:ext cx="2209800" cy="952500"/>
          </a:xfrm>
          <a:prstGeom prst="line">
            <a:avLst/>
          </a:prstGeom>
          <a:noFill/>
          <a:ln w="539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5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heme/theme1.xml><?xml version="1.0" encoding="utf-8"?>
<a:theme xmlns:a="http://schemas.openxmlformats.org/drawingml/2006/main" name="590TGp_climb_dark">
  <a:themeElements>
    <a:clrScheme name="Office Theme 2">
      <a:dk1>
        <a:srgbClr val="5F5F5F"/>
      </a:dk1>
      <a:lt1>
        <a:srgbClr val="FFFFFF"/>
      </a:lt1>
      <a:dk2>
        <a:srgbClr val="232751"/>
      </a:dk2>
      <a:lt2>
        <a:srgbClr val="CCFFCC"/>
      </a:lt2>
      <a:accent1>
        <a:srgbClr val="62A2DC"/>
      </a:accent1>
      <a:accent2>
        <a:srgbClr val="E29B54"/>
      </a:accent2>
      <a:accent3>
        <a:srgbClr val="ACACB3"/>
      </a:accent3>
      <a:accent4>
        <a:srgbClr val="DADADA"/>
      </a:accent4>
      <a:accent5>
        <a:srgbClr val="B7CEEB"/>
      </a:accent5>
      <a:accent6>
        <a:srgbClr val="CD8C4B"/>
      </a:accent6>
      <a:hlink>
        <a:srgbClr val="83CE5A"/>
      </a:hlink>
      <a:folHlink>
        <a:srgbClr val="DE585B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808080"/>
        </a:dk1>
        <a:lt1>
          <a:srgbClr val="FFFFFF"/>
        </a:lt1>
        <a:dk2>
          <a:srgbClr val="003366"/>
        </a:dk2>
        <a:lt2>
          <a:srgbClr val="FFFFCC"/>
        </a:lt2>
        <a:accent1>
          <a:srgbClr val="79CE24"/>
        </a:accent1>
        <a:accent2>
          <a:srgbClr val="E45267"/>
        </a:accent2>
        <a:accent3>
          <a:srgbClr val="AAADB8"/>
        </a:accent3>
        <a:accent4>
          <a:srgbClr val="DADADA"/>
        </a:accent4>
        <a:accent5>
          <a:srgbClr val="BEE3AC"/>
        </a:accent5>
        <a:accent6>
          <a:srgbClr val="CF495D"/>
        </a:accent6>
        <a:hlink>
          <a:srgbClr val="5FC3D7"/>
        </a:hlink>
        <a:folHlink>
          <a:srgbClr val="FAA7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5F5F5F"/>
        </a:dk1>
        <a:lt1>
          <a:srgbClr val="FFFFFF"/>
        </a:lt1>
        <a:dk2>
          <a:srgbClr val="232751"/>
        </a:dk2>
        <a:lt2>
          <a:srgbClr val="CCFFCC"/>
        </a:lt2>
        <a:accent1>
          <a:srgbClr val="62A2DC"/>
        </a:accent1>
        <a:accent2>
          <a:srgbClr val="E29B54"/>
        </a:accent2>
        <a:accent3>
          <a:srgbClr val="ACACB3"/>
        </a:accent3>
        <a:accent4>
          <a:srgbClr val="DADADA"/>
        </a:accent4>
        <a:accent5>
          <a:srgbClr val="B7CEEB"/>
        </a:accent5>
        <a:accent6>
          <a:srgbClr val="CD8C4B"/>
        </a:accent6>
        <a:hlink>
          <a:srgbClr val="83CE5A"/>
        </a:hlink>
        <a:folHlink>
          <a:srgbClr val="DE585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5F5F5F"/>
        </a:dk1>
        <a:lt1>
          <a:srgbClr val="FFFFFF"/>
        </a:lt1>
        <a:dk2>
          <a:srgbClr val="504736"/>
        </a:dk2>
        <a:lt2>
          <a:srgbClr val="CCECFF"/>
        </a:lt2>
        <a:accent1>
          <a:srgbClr val="DE6084"/>
        </a:accent1>
        <a:accent2>
          <a:srgbClr val="63B1C9"/>
        </a:accent2>
        <a:accent3>
          <a:srgbClr val="B3B1AE"/>
        </a:accent3>
        <a:accent4>
          <a:srgbClr val="DADADA"/>
        </a:accent4>
        <a:accent5>
          <a:srgbClr val="ECB6C2"/>
        </a:accent5>
        <a:accent6>
          <a:srgbClr val="59A0B6"/>
        </a:accent6>
        <a:hlink>
          <a:srgbClr val="D08B58"/>
        </a:hlink>
        <a:folHlink>
          <a:srgbClr val="67D53B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590TGp_climb_dark</Template>
  <TotalTime>2203</TotalTime>
  <Words>1282</Words>
  <Application>Microsoft Office PowerPoint</Application>
  <PresentationFormat>On-screen Show (16:9)</PresentationFormat>
  <Paragraphs>246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590TGp_climb_dark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osnovi računarstva</dc:title>
  <dc:creator>violeta</dc:creator>
  <cp:lastModifiedBy>ucenik</cp:lastModifiedBy>
  <cp:revision>402</cp:revision>
  <dcterms:created xsi:type="dcterms:W3CDTF">2016-09-17T00:47:55Z</dcterms:created>
  <dcterms:modified xsi:type="dcterms:W3CDTF">2019-02-12T07:23:01Z</dcterms:modified>
</cp:coreProperties>
</file>