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5" r:id="rId2"/>
    <p:sldId id="290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3" r:id="rId19"/>
    <p:sldId id="350" r:id="rId20"/>
    <p:sldId id="351" r:id="rId21"/>
    <p:sldId id="352" r:id="rId22"/>
    <p:sldId id="349" r:id="rId23"/>
    <p:sldId id="354" r:id="rId24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008000"/>
    <a:srgbClr val="62A2DC"/>
    <a:srgbClr val="003366"/>
    <a:srgbClr val="1C4D7A"/>
    <a:srgbClr val="A20078"/>
    <a:srgbClr val="1E5384"/>
    <a:srgbClr val="EA857A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>
      <p:cViewPr>
        <p:scale>
          <a:sx n="164" d="100"/>
          <a:sy n="164" d="100"/>
        </p:scale>
        <p:origin x="-10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4203"/>
            <a:ext cx="545211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onides.com/inf1/ploter.jpg" TargetMode="External"/><Relationship Id="rId5" Type="http://schemas.openxmlformats.org/officeDocument/2006/relationships/image" Target="../media/image49.jpeg"/><Relationship Id="rId4" Type="http://schemas.openxmlformats.org/officeDocument/2006/relationships/image" Target="http://www.konides.com/inf1/ploter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konides.com/inf1/digitizer1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konides.com/inf1/digitajzer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73029"/>
            <a:ext cx="1143008" cy="274985"/>
          </a:xfrm>
          <a:prstGeom prst="rect">
            <a:avLst/>
          </a:prstGeom>
          <a:noFill/>
        </p:spPr>
      </p:pic>
      <p:pic>
        <p:nvPicPr>
          <p:cNvPr id="9" name="Picture 2" descr="C:\Users\win7\Desktop\str\prezentacija\naslovna.JPG"/>
          <p:cNvPicPr>
            <a:picLocks noChangeAspect="1" noChangeArrowheads="1"/>
          </p:cNvPicPr>
          <p:nvPr/>
        </p:nvPicPr>
        <p:blipFill>
          <a:blip r:embed="rId3" cstate="print"/>
          <a:srcRect t="525" b="2100"/>
          <a:stretch>
            <a:fillRect/>
          </a:stretch>
        </p:blipFill>
        <p:spPr bwMode="auto">
          <a:xfrm>
            <a:off x="171464" y="588518"/>
            <a:ext cx="5943600" cy="4340686"/>
          </a:xfrm>
          <a:prstGeom prst="rect">
            <a:avLst/>
          </a:prstGeom>
          <a:noFill/>
        </p:spPr>
      </p:pic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4600592"/>
            <a:ext cx="1928826" cy="400050"/>
          </a:xfrm>
        </p:spPr>
        <p:txBody>
          <a:bodyPr/>
          <a:lstStyle/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3000364" y="-71456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028" name="Picture 4" descr="C:\Users\Win 7\Desktop\Untitled3.png"/>
          <p:cNvPicPr>
            <a:picLocks noChangeAspect="1" noChangeArrowheads="1"/>
          </p:cNvPicPr>
          <p:nvPr/>
        </p:nvPicPr>
        <p:blipFill>
          <a:blip r:embed="rId4"/>
          <a:srcRect l="66138" t="13632" r="18120" b="33106"/>
          <a:stretch>
            <a:fillRect/>
          </a:stretch>
        </p:blipFill>
        <p:spPr bwMode="auto">
          <a:xfrm rot="3660000">
            <a:off x="7165266" y="1541004"/>
            <a:ext cx="838248" cy="1359713"/>
          </a:xfrm>
          <a:prstGeom prst="rect">
            <a:avLst/>
          </a:prstGeom>
          <a:noFill/>
        </p:spPr>
      </p:pic>
      <p:pic>
        <p:nvPicPr>
          <p:cNvPr id="1026" name="Picture 2" descr="C:\Users\Win 7\Desktop\Untitled2.png"/>
          <p:cNvPicPr>
            <a:picLocks noChangeAspect="1" noChangeArrowheads="1"/>
          </p:cNvPicPr>
          <p:nvPr/>
        </p:nvPicPr>
        <p:blipFill>
          <a:blip r:embed="rId5"/>
          <a:srcRect t="8924" r="2222" b="8924"/>
          <a:stretch>
            <a:fillRect/>
          </a:stretch>
        </p:blipFill>
        <p:spPr bwMode="auto">
          <a:xfrm flipH="1">
            <a:off x="7311851" y="794133"/>
            <a:ext cx="1108727" cy="1391832"/>
          </a:xfrm>
          <a:prstGeom prst="rect">
            <a:avLst/>
          </a:prstGeom>
          <a:noFill/>
        </p:spPr>
      </p:pic>
      <p:pic>
        <p:nvPicPr>
          <p:cNvPr id="1029" name="Picture 5" descr="C:\Users\Win 7\Desktop\Untitled - Copy.png"/>
          <p:cNvPicPr>
            <a:picLocks noChangeAspect="1" noChangeArrowheads="1"/>
          </p:cNvPicPr>
          <p:nvPr/>
        </p:nvPicPr>
        <p:blipFill>
          <a:blip r:embed="rId6"/>
          <a:srcRect l="-3184"/>
          <a:stretch>
            <a:fillRect/>
          </a:stretch>
        </p:blipFill>
        <p:spPr bwMode="auto">
          <a:xfrm>
            <a:off x="6643701" y="2357436"/>
            <a:ext cx="2485200" cy="8862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00958" y="520659"/>
            <a:ext cx="785818" cy="19082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 prstMaterial="dkEdge"/>
        </p:spPr>
        <p:txBody>
          <a:bodyPr wrap="square" lIns="91440" tIns="45720" rIns="91440" bIns="45720">
            <a:spAutoFit/>
            <a:scene3d>
              <a:camera prst="perspectiveContrastingRightFacing">
                <a:rot lat="0" lon="19800000" rev="0"/>
              </a:camera>
              <a:lightRig rig="threePt" dir="t"/>
            </a:scene3d>
            <a:sp3d>
              <a:bevelT w="31750" h="114300"/>
              <a:bevelB w="25400" h="82550"/>
            </a:sp3d>
          </a:bodyPr>
          <a:lstStyle/>
          <a:p>
            <a:pPr algn="ctr"/>
            <a:r>
              <a:rPr lang="sr-Latn-ME" sz="11800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BE90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</a:t>
            </a:r>
            <a:endParaRPr lang="en-US" sz="11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BE90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00694" y="71420"/>
            <a:ext cx="3429024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500048"/>
            <a:ext cx="8991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RAM memorija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</a:t>
            </a:r>
            <a:r>
              <a:rPr lang="vi-VN" sz="2300" b="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andom</a:t>
            </a:r>
            <a:r>
              <a:rPr lang="vi-VN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b="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ccess</a:t>
            </a:r>
            <a:r>
              <a:rPr lang="vi-VN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</a:t>
            </a:r>
            <a:r>
              <a:rPr lang="vi-VN" sz="2300" b="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emory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</a:t>
            </a: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služi za privremeno smještanje podataka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podacima se pristupa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 bilo koje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redosljedu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moguće je i čitanje i upisivanje podataka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kod isključenja ili resetovanja računara podaci se brišu</a:t>
            </a: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kapacitet se izražava u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ig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ba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jtima (GB)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 algn="just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utiče na  brzinu rada računara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0200" y="2991510"/>
            <a:ext cx="75438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grafička kartica</a:t>
            </a:r>
          </a:p>
          <a:p>
            <a:pPr marL="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elektronski u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ređaj koji omogućava prikaz slike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lnSpc>
                <a:spcPct val="90000"/>
              </a:lnSpc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monitoru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integrisana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 matičnoj ploči u obliku čipa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</a:t>
            </a:r>
          </a:p>
          <a:p>
            <a:pPr marL="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može biti i kao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poseban dio u obliku kartice koja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lnSpc>
                <a:spcPct val="90000"/>
              </a:lnSpc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ugrađuje u matičnu ploču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AGP ili PCI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express slot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" name="Picture 2" descr="http://www.pcprimipassi.it/images/fotolezioni/Inserimento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65911"/>
            <a:ext cx="1758142" cy="1144039"/>
          </a:xfrm>
          <a:prstGeom prst="rect">
            <a:avLst/>
          </a:prstGeom>
          <a:noFill/>
        </p:spPr>
      </p:pic>
      <p:pic>
        <p:nvPicPr>
          <p:cNvPr id="24" name="Picture 3" descr="http://techrevenge.in/wp-content/uploads/2014/11/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857248"/>
            <a:ext cx="1157132" cy="874499"/>
          </a:xfrm>
          <a:prstGeom prst="rect">
            <a:avLst/>
          </a:prstGeom>
          <a:noFill/>
        </p:spPr>
      </p:pic>
      <p:pic>
        <p:nvPicPr>
          <p:cNvPr id="25" name="Picture 5" descr="http://blog.instar-informatika.hr/?ACT=29&amp;f=graficka.jpg&amp;fid=25&amp;d=122&amp;"/>
          <p:cNvPicPr>
            <a:picLocks noChangeAspect="1" noChangeArrowheads="1"/>
          </p:cNvPicPr>
          <p:nvPr/>
        </p:nvPicPr>
        <p:blipFill>
          <a:blip r:embed="rId4" cstate="print"/>
          <a:srcRect l="2100" b="859"/>
          <a:stretch>
            <a:fillRect/>
          </a:stretch>
        </p:blipFill>
        <p:spPr bwMode="auto">
          <a:xfrm>
            <a:off x="65245" y="3514565"/>
            <a:ext cx="1711851" cy="1412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42950"/>
            <a:ext cx="8610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zvučna kartic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endParaRPr lang="sl-SI" sz="2300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obezbjeđuje zvučni ulaz i izlaz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sadrži zvučni čip koji pretvara analogne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zvučne talase u digitalni signal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od nje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zavisi kvalitet i jačina zvuka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endParaRPr lang="sl-SI" sz="16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konektori za zvučne uređaje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su </a:t>
            </a: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na zadnjoj strani kućišta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4" name="Picture 13" descr="Zvucna kartic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702469"/>
            <a:ext cx="1466850" cy="11834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5" name="Picture 2" descr="http://www.link-elearning.com/linkdl/coursefiles/344/IIT2_0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62150"/>
            <a:ext cx="2364740" cy="1689100"/>
          </a:xfrm>
          <a:prstGeom prst="rect">
            <a:avLst/>
          </a:prstGeom>
          <a:noFill/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5486400" y="2571750"/>
            <a:ext cx="990600" cy="304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09800" y="3409950"/>
            <a:ext cx="655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mrežna kartic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endParaRPr lang="sl-SI" sz="2300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ulazno-izlazni uređaj koji omogućava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razmjenu podataka između računara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integrisana je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matičnu ploču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brzina protoka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bps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(b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its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er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econd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win7\Desktop\str\prezentacija\индекс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3" y="3646168"/>
            <a:ext cx="1846897" cy="1213485"/>
          </a:xfrm>
          <a:prstGeom prst="rect">
            <a:avLst/>
          </a:prstGeom>
          <a:noFill/>
        </p:spPr>
      </p:pic>
      <p:sp>
        <p:nvSpPr>
          <p:cNvPr id="22" name="Line 2"/>
          <p:cNvSpPr>
            <a:spLocks noChangeShapeType="1"/>
          </p:cNvSpPr>
          <p:nvPr/>
        </p:nvSpPr>
        <p:spPr bwMode="auto">
          <a:xfrm flipH="1" flipV="1">
            <a:off x="1828800" y="4457699"/>
            <a:ext cx="914400" cy="1143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5638800" y="1143000"/>
            <a:ext cx="1447800" cy="13335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2400" y="43815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modem</a:t>
            </a: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povez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dva računara putem telefonske linije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skraćenica od </a:t>
            </a:r>
            <a:r>
              <a:rPr lang="vi-VN" sz="2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uFill>
                  <a:solidFill>
                    <a:srgbClr val="FF6600"/>
                  </a:solidFill>
                </a:uFill>
                <a:latin typeface="Constantia" pitchFamily="18" charset="0"/>
                <a:cs typeface="Times New Roman" pitchFamily="18" charset="0"/>
              </a:rPr>
              <a:t>mo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dulacija i </a:t>
            </a:r>
            <a:r>
              <a:rPr lang="vi-VN" sz="2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uFill>
                  <a:solidFill>
                    <a:srgbClr val="FF6600"/>
                  </a:solidFill>
                </a:uFill>
                <a:latin typeface="Constantia" pitchFamily="18" charset="0"/>
                <a:cs typeface="Times New Roman" pitchFamily="18" charset="0"/>
              </a:rPr>
              <a:t>dem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odulacija</a:t>
            </a:r>
            <a:endParaRPr lang="sl-SI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omogućava konverziju digitalnih signala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signale prilagođene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karakteristikama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telefonskih linija i obratno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integrisan je u matičnu ploču</a:t>
            </a:r>
          </a:p>
          <a:p>
            <a:pPr marL="457200" lvl="8">
              <a:lnSpc>
                <a:spcPct val="90000"/>
              </a:lnSpc>
            </a:pP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može biti i kao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poseb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 uređaj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" descr="C:\Users\win7\Desktop\str\prezentacija\images1.jpg"/>
          <p:cNvPicPr>
            <a:picLocks noChangeAspect="1" noChangeArrowheads="1"/>
          </p:cNvPicPr>
          <p:nvPr/>
        </p:nvPicPr>
        <p:blipFill>
          <a:blip r:embed="rId2" cstate="print"/>
          <a:srcRect l="2709" r="1355" b="4176"/>
          <a:stretch>
            <a:fillRect/>
          </a:stretch>
        </p:blipFill>
        <p:spPr bwMode="auto">
          <a:xfrm>
            <a:off x="7054560" y="2939334"/>
            <a:ext cx="1784640" cy="1156416"/>
          </a:xfrm>
          <a:prstGeom prst="rect">
            <a:avLst/>
          </a:prstGeom>
          <a:noFill/>
        </p:spPr>
      </p:pic>
      <p:pic>
        <p:nvPicPr>
          <p:cNvPr id="37" name="Picture 5" descr="C:\Users\win7\Desktop\str\prezentacija\images2.jpg"/>
          <p:cNvPicPr>
            <a:picLocks noChangeAspect="1" noChangeArrowheads="1"/>
          </p:cNvPicPr>
          <p:nvPr/>
        </p:nvPicPr>
        <p:blipFill>
          <a:blip r:embed="rId3" cstate="print"/>
          <a:srcRect l="8246" t="12392" r="8246" b="24784"/>
          <a:stretch>
            <a:fillRect/>
          </a:stretch>
        </p:blipFill>
        <p:spPr bwMode="auto">
          <a:xfrm>
            <a:off x="5904977" y="2829113"/>
            <a:ext cx="1312425" cy="657037"/>
          </a:xfrm>
          <a:prstGeom prst="rect">
            <a:avLst/>
          </a:prstGeom>
          <a:noFill/>
        </p:spPr>
      </p:pic>
      <p:pic>
        <p:nvPicPr>
          <p:cNvPr id="38" name="Picture 2" descr="http://www.usr.com/oem/vader/images/USR263095-OEM.jpg"/>
          <p:cNvPicPr>
            <a:picLocks noChangeAspect="1" noChangeArrowheads="1"/>
          </p:cNvPicPr>
          <p:nvPr/>
        </p:nvPicPr>
        <p:blipFill>
          <a:blip r:embed="rId4" cstate="print"/>
          <a:srcRect l="2687" t="10827" r="6718" b="10827"/>
          <a:stretch>
            <a:fillRect/>
          </a:stretch>
        </p:blipFill>
        <p:spPr bwMode="auto">
          <a:xfrm>
            <a:off x="7387001" y="1440491"/>
            <a:ext cx="1528399" cy="902659"/>
          </a:xfrm>
          <a:prstGeom prst="rect">
            <a:avLst/>
          </a:prstGeom>
          <a:noFill/>
        </p:spPr>
      </p:pic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5334000" y="2190750"/>
            <a:ext cx="22098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524000" y="363855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hard disk</a:t>
            </a: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elektronski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uređaj za skladištenje podataka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čuva podatke i kada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računar isključ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  </a:t>
            </a:r>
          </a:p>
          <a:p>
            <a:pPr marL="457200" lvl="8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kapacitet se izražava u gigabajtima (GB)</a:t>
            </a:r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5486400" y="3257550"/>
            <a:ext cx="990600" cy="152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 descr="Hard disk 2"/>
          <p:cNvPicPr>
            <a:picLocks noChangeAspect="1"/>
          </p:cNvPicPr>
          <p:nvPr/>
        </p:nvPicPr>
        <p:blipFill>
          <a:blip r:embed="rId5" cstate="print"/>
          <a:srcRect l="8045" t="13880" r="8045" b="13880"/>
          <a:stretch>
            <a:fillRect/>
          </a:stretch>
        </p:blipFill>
        <p:spPr bwMode="auto">
          <a:xfrm>
            <a:off x="381000" y="4095750"/>
            <a:ext cx="1126505" cy="93677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 descr="https://uli88.files.wordpress.com/2010/07/cd-rom.gif"/>
          <p:cNvPicPr>
            <a:picLocks noChangeAspect="1" noChangeArrowheads="1"/>
          </p:cNvPicPr>
          <p:nvPr/>
        </p:nvPicPr>
        <p:blipFill>
          <a:blip r:embed="rId2" cstate="print"/>
          <a:srcRect t="6872" b="10308"/>
          <a:stretch>
            <a:fillRect/>
          </a:stretch>
        </p:blipFill>
        <p:spPr bwMode="auto">
          <a:xfrm>
            <a:off x="6172200" y="2038350"/>
            <a:ext cx="2133600" cy="1214879"/>
          </a:xfrm>
          <a:prstGeom prst="rect">
            <a:avLst/>
          </a:prstGeom>
          <a:noFill/>
        </p:spPr>
      </p:pic>
      <p:pic>
        <p:nvPicPr>
          <p:cNvPr id="19" name="Picture 4" descr="http://ecx.images-amazon.com/images/I/41KK6Q50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3257550"/>
            <a:ext cx="2143125" cy="1697355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400050"/>
            <a:ext cx="8915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spcAft>
                <a:spcPts val="600"/>
              </a:spcAft>
            </a:pP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optički uređaji</a:t>
            </a:r>
          </a:p>
          <a:p>
            <a:pPr marL="0" lvl="7">
              <a:spcAft>
                <a:spcPts val="600"/>
              </a:spcAft>
            </a:pPr>
            <a:endParaRPr lang="sl-SI" sz="14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288000" lvl="8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CD uređaj</a:t>
            </a:r>
          </a:p>
          <a:p>
            <a:pPr marL="288000" lvl="8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elektronski 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uređaj za čitanje sadržaja sa CD-a (CD-ROM) </a:t>
            </a:r>
          </a:p>
          <a:p>
            <a:pPr marL="288000" lvl="8"/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ili za čitanje i upisivanje (CD-RW)</a:t>
            </a:r>
          </a:p>
          <a:p>
            <a:pPr marL="288000" lvl="8"/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kapacitet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C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D-a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MB</a:t>
            </a:r>
            <a:endParaRPr lang="pl-PL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928926" y="3429000"/>
            <a:ext cx="598647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8000" lvl="8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DVD uređaj</a:t>
            </a:r>
          </a:p>
          <a:p>
            <a:pPr marL="288000" lvl="8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- elektronski 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uređaj za čitanje i     </a:t>
            </a:r>
          </a:p>
          <a:p>
            <a:pPr marL="288000" lvl="8"/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upisivanje sadržaja sa  DVD-a i CD-a</a:t>
            </a:r>
          </a:p>
          <a:p>
            <a:pPr marL="288000" lvl="8"/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- kapacitet  </a:t>
            </a:r>
            <a:r>
              <a:rPr lang="en-US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DVD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-a 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4,7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do 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GB</a:t>
            </a: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4800600" y="2305051"/>
            <a:ext cx="1295400" cy="5714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H="1">
            <a:off x="2667000" y="3886201"/>
            <a:ext cx="914400" cy="4571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2" y="285734"/>
            <a:ext cx="192882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monitor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57388" y="71420"/>
            <a:ext cx="72866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lnSpc>
                <a:spcPct val="80000"/>
              </a:lnSpc>
              <a:buFont typeface="Wingdings" pitchFamily="2" charset="2"/>
              <a:buChar char="Ø"/>
            </a:pPr>
            <a:r>
              <a:rPr lang="sl-SI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izlazni uređaj koji računarske signale </a:t>
            </a:r>
          </a:p>
          <a:p>
            <a:pPr marL="0" lvl="7">
              <a:lnSpc>
                <a:spcPct val="80000"/>
              </a:lnSpc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    korisniku  prikazuje  kao sliku</a:t>
            </a:r>
          </a:p>
          <a:p>
            <a:pPr marL="0" lvl="7">
              <a:lnSpc>
                <a:spcPct val="80000"/>
              </a:lnSpc>
              <a:buFont typeface="Wingdings" pitchFamily="2" charset="2"/>
              <a:buChar char="Ø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u direktnoj je vezi sa grafičkom karticom</a:t>
            </a:r>
          </a:p>
          <a:p>
            <a:pPr marL="0" lvl="7">
              <a:lnSpc>
                <a:spcPct val="80000"/>
              </a:lnSpc>
              <a:buFont typeface="Wingdings" pitchFamily="2" charset="2"/>
              <a:buChar char="Ø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veličina monitora se izražava u inčima (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15, 17,</a:t>
            </a:r>
            <a:r>
              <a:rPr lang="sr-Latn-ME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)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sl-SI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0" lvl="7">
              <a:lnSpc>
                <a:spcPct val="80000"/>
              </a:lnSpc>
              <a:buFont typeface="Wingdings" pitchFamily="2" charset="2"/>
              <a:buChar char="Ø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kvalitet slike zavisi od rezolucije monitora</a:t>
            </a:r>
          </a:p>
          <a:p>
            <a:pPr marL="0" lvl="7">
              <a:lnSpc>
                <a:spcPct val="80000"/>
              </a:lnSpc>
              <a:buFont typeface="Wingdings" pitchFamily="2" charset="2"/>
              <a:buChar char="Ø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najčešće vrste monitora su: CRT, LCD, TFT I LED</a:t>
            </a:r>
          </a:p>
        </p:txBody>
      </p:sp>
      <p:pic>
        <p:nvPicPr>
          <p:cNvPr id="17" name="Picture 2" descr="http://www.link-elearning.com/linkdl/coursefiles/63/ECDL_IT_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479" y="1714494"/>
            <a:ext cx="919595" cy="925830"/>
          </a:xfrm>
          <a:prstGeom prst="rect">
            <a:avLst/>
          </a:prstGeom>
          <a:noFill/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914400" y="1743076"/>
            <a:ext cx="4572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lnSpc>
                <a:spcPct val="80000"/>
              </a:lnSpc>
            </a:pPr>
            <a:r>
              <a:rPr lang="vi-VN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CRT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(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C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athode</a:t>
            </a:r>
            <a:r>
              <a:rPr lang="sr-Latn-ME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R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ay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T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ube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)</a:t>
            </a:r>
            <a:endParaRPr lang="sl-SI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ima katodnu cijev</a:t>
            </a: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sličan TV (oblik i princip rada)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195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lnSpc>
                <a:spcPct val="80000"/>
              </a:lnSpc>
            </a:pPr>
            <a:r>
              <a:rPr lang="sl-SI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LED</a:t>
            </a:r>
            <a:r>
              <a:rPr lang="vi-VN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(L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ight</a:t>
            </a:r>
            <a:r>
              <a:rPr lang="sl-SI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E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mitting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D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iode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)</a:t>
            </a:r>
            <a:endParaRPr lang="sl-SI" sz="22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108000" lvl="8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slika se formira od led dioda poređanih u obliku mreže na ekranu</a:t>
            </a:r>
          </a:p>
          <a:p>
            <a:pPr marL="108000" lvl="8">
              <a:lnSpc>
                <a:spcPct val="80000"/>
              </a:lnSpc>
              <a:buFontTx/>
              <a:buChar char="-"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imaju veću rezoluciju</a:t>
            </a:r>
            <a:endParaRPr lang="sl-SI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1670" y="2786064"/>
            <a:ext cx="603410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lnSpc>
                <a:spcPct val="80000"/>
              </a:lnSpc>
            </a:pPr>
            <a:r>
              <a:rPr lang="sl-SI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LCD</a:t>
            </a:r>
            <a:r>
              <a:rPr lang="vi-VN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L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iquid</a:t>
            </a:r>
            <a:r>
              <a:rPr lang="sr-Latn-ME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C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rystal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D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isplay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)</a:t>
            </a:r>
            <a:endParaRPr lang="sl-SI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manjih dimenzija</a:t>
            </a: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manja potrošnja električne energije</a:t>
            </a: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korist</a:t>
            </a: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se kod prenosivih</a:t>
            </a:r>
            <a:r>
              <a:rPr lang="sr-Latn-ME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računara</a:t>
            </a:r>
            <a:endParaRPr lang="sl-SI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108000" lvl="7">
              <a:lnSpc>
                <a:spcPct val="80000"/>
              </a:lnSpc>
              <a:buFontTx/>
              <a:buChar char="-"/>
            </a:pP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 posebna vrsta su TFT (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T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hin 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F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ilm</a:t>
            </a:r>
            <a:r>
              <a:rPr lang="vi-VN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T</a:t>
            </a:r>
            <a:r>
              <a:rPr lang="vi-VN" sz="22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ransistor</a:t>
            </a:r>
            <a:r>
              <a:rPr lang="sl-SI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7" name="Picture 4" descr="&amp;Rcy;&amp;iecy;&amp;zcy;&amp;ucy;&amp;lcy;&amp;tcy;&amp;acy;&amp;tcy; &amp;scy;&amp;lcy;&amp;icy;&amp;kcy;&amp;acy; &amp;zcy;&amp;acy; monitori za 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71750"/>
            <a:ext cx="995363" cy="662369"/>
          </a:xfrm>
          <a:prstGeom prst="rect">
            <a:avLst/>
          </a:prstGeom>
          <a:noFill/>
        </p:spPr>
      </p:pic>
      <p:pic>
        <p:nvPicPr>
          <p:cNvPr id="28" name="Picture 5" descr="C:\Users\win7\Downloads\down do 10.11.2013\kvp\lc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6893" y="2928940"/>
            <a:ext cx="1160907" cy="1186053"/>
          </a:xfrm>
          <a:prstGeom prst="rect">
            <a:avLst/>
          </a:prstGeom>
          <a:noFill/>
        </p:spPr>
      </p:pic>
      <p:pic>
        <p:nvPicPr>
          <p:cNvPr id="29" name="Picture 2" descr="http://old.technomarket.bg/files/ARTIKLI/09134382/image_thumb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61" y="2914650"/>
            <a:ext cx="1486939" cy="1225088"/>
          </a:xfrm>
          <a:prstGeom prst="rect">
            <a:avLst/>
          </a:prstGeom>
          <a:noFill/>
        </p:spPr>
      </p:pic>
      <p:sp>
        <p:nvSpPr>
          <p:cNvPr id="30" name="Line 2"/>
          <p:cNvSpPr>
            <a:spLocks noChangeShapeType="1"/>
          </p:cNvSpPr>
          <p:nvPr/>
        </p:nvSpPr>
        <p:spPr bwMode="auto">
          <a:xfrm flipV="1">
            <a:off x="304800" y="3867150"/>
            <a:ext cx="304800" cy="3428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 flipV="1">
            <a:off x="7772400" y="3714750"/>
            <a:ext cx="381000" cy="3809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4062418" y="2000246"/>
            <a:ext cx="1295400" cy="171451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 flipV="1">
            <a:off x="5791200" y="3114680"/>
            <a:ext cx="838200" cy="17145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  <p:bldP spid="31" grpId="0" animBg="1"/>
      <p:bldP spid="3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tastatura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857250"/>
            <a:ext cx="8534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ulazni uređaj, napravljen po ugledu na pisaću mašinu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služi za unos podataka</a:t>
            </a:r>
          </a:p>
          <a:p>
            <a:pPr marL="0" lvl="7">
              <a:buFont typeface="Wingdings" pitchFamily="2" charset="2"/>
              <a:buChar char="Ø"/>
            </a:pPr>
            <a:endParaRPr lang="sl-SI" sz="12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vrste tastera su:</a:t>
            </a:r>
          </a:p>
          <a:p>
            <a:pPr marL="0" lvl="7" algn="just">
              <a:buFont typeface="Wingdings" pitchFamily="2" charset="2"/>
              <a:buChar char="Ø"/>
            </a:pPr>
            <a:endParaRPr lang="sl-SI" sz="11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alfanumerički tasteri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windows tasteri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aplikacioni taster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funkcijski tasteri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numerički tasteri  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tasteri za pokretanje pokazivača (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strelice)</a:t>
            </a:r>
          </a:p>
          <a:p>
            <a:pPr marL="997200" lvl="2" indent="-457200" algn="just">
              <a:buFont typeface="+mj-lt"/>
              <a:buAutoNum type="arabicPeriod"/>
            </a:pP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taster enter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997200" lvl="2" indent="-457200" algn="just">
              <a:buFont typeface="+mj-lt"/>
              <a:buAutoNum type="arabicPeriod"/>
            </a:pPr>
            <a:r>
              <a:rPr lang="pl-PL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ostali tasteri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47" y="1885944"/>
            <a:ext cx="4201112" cy="1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4214810" y="2357436"/>
            <a:ext cx="738190" cy="366714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714744" y="2714626"/>
            <a:ext cx="2381256" cy="695324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3857620" y="3071816"/>
            <a:ext cx="3152780" cy="490534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 flipV="1">
            <a:off x="3857620" y="2152650"/>
            <a:ext cx="2847980" cy="120491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 flipV="1">
            <a:off x="3857620" y="2724150"/>
            <a:ext cx="4752980" cy="99060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 flipV="1">
            <a:off x="7286644" y="3524250"/>
            <a:ext cx="790556" cy="619136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"/>
          <p:cNvSpPr>
            <a:spLocks noChangeShapeType="1"/>
          </p:cNvSpPr>
          <p:nvPr/>
        </p:nvSpPr>
        <p:spPr bwMode="auto">
          <a:xfrm flipV="1">
            <a:off x="3071802" y="2190750"/>
            <a:ext cx="4548198" cy="223838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 flipV="1">
            <a:off x="3143240" y="2286000"/>
            <a:ext cx="5467360" cy="250032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miš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977" y="2876549"/>
            <a:ext cx="1207423" cy="88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8596" y="3314700"/>
            <a:ext cx="170500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mehanički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67149"/>
            <a:ext cx="1905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upload.wikimedia.org/wikipedia/commons/thumb/f/fd/Mouse-mechanism-cutaway.png/400px-Mouse-mechanism-cutaw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502"/>
            <a:ext cx="1143000" cy="940118"/>
          </a:xfrm>
          <a:prstGeom prst="rect">
            <a:avLst/>
          </a:prstGeom>
          <a:noFill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/>
          <a:srcRect l="7471" t="48720" r="69725" b="13780"/>
          <a:stretch>
            <a:fillRect/>
          </a:stretch>
        </p:blipFill>
        <p:spPr bwMode="auto">
          <a:xfrm>
            <a:off x="1878034" y="3934206"/>
            <a:ext cx="1246166" cy="11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http://www.pcekspert.com/jpg/articles/gigabyte_m6980/gigabyte_m6980_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3216" y="2876548"/>
            <a:ext cx="1243584" cy="921050"/>
          </a:xfrm>
          <a:prstGeom prst="rect">
            <a:avLst/>
          </a:prstGeom>
          <a:noFill/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05200" y="3314700"/>
            <a:ext cx="1219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optički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096000" y="3314700"/>
            <a:ext cx="129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laserski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85720" y="857238"/>
            <a:ext cx="840108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ulazni uređaj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služi za unos podataka</a:t>
            </a:r>
          </a:p>
          <a:p>
            <a:pPr marL="0" lvl="7">
              <a:buFont typeface="Wingdings" pitchFamily="2" charset="2"/>
              <a:buChar char="Ø"/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pomoću njega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pomjera kursor na ekranu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može da ima dva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do pet tastera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senzor kretanja može biti kuglica ili svjetlosni zrak</a:t>
            </a:r>
          </a:p>
        </p:txBody>
      </p:sp>
      <p:pic>
        <p:nvPicPr>
          <p:cNvPr id="31" name="Picture 30" descr="Opticki mis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42858"/>
            <a:ext cx="695325" cy="647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 računarskog hardvera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00034" y="1142990"/>
            <a:ext cx="81867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Periferni djelovi računarskog hardvera: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štampač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ploter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skener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web kamera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zvučnici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mikrofon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digitajzer</a:t>
            </a:r>
          </a:p>
          <a:p>
            <a:pPr marL="216000" lvl="7" indent="457200">
              <a:buBlip>
                <a:blip r:embed="rId2"/>
              </a:buBlip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grafički tableti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1428742"/>
            <a:ext cx="8501122" cy="34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sr-Latn-ME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Štampač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izlazni uređaj koji se koristi za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predstavljanje rezultata obrade podataka na listu papira. 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odaci mogu biti tekst, slika, tabela itd.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ajčešće vrste štampača su: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540000" lvl="8" indent="457200" algn="just">
              <a:buBlip>
                <a:blip r:embed="rId2"/>
              </a:buBlip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laserski,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540000" lvl="8" indent="457200" algn="just">
              <a:buBlip>
                <a:blip r:embed="rId2"/>
              </a:buBlip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matrični i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540000" lvl="8" indent="457200" algn="just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ink-jet štampači.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Štampači se najčešće povezuju na USB ili paralelni port koji se nalazi na zadnjoj strani kućišta.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olor lasersk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72"/>
            <a:ext cx="96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2667022"/>
            <a:ext cx="8501122" cy="24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Štampačima mogu da se crtaju crteži obično do formata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A3 (297 x 420 mm)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ploterima mogu da se crtaju crteži većih dimenzija.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Prema načinu rada ploteri mogu da se podijele na: </a:t>
            </a:r>
          </a:p>
          <a:p>
            <a:pPr marL="540000" lvl="8" indent="457200" algn="just">
              <a:buBlip>
                <a:blip r:embed="rId2"/>
              </a:buBlip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vektorske i </a:t>
            </a:r>
          </a:p>
          <a:p>
            <a:pPr marL="540000" lvl="8" indent="457200" algn="just">
              <a:buBlip>
                <a:blip r:embed="rId2"/>
              </a:buBlip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rasterske.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konides.com/inf1/ploter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323885">
            <a:off x="6504696" y="607884"/>
            <a:ext cx="237331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www.konides.com/inf1/ploter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14282" y="571486"/>
            <a:ext cx="26193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57488" y="1071552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Ploter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specijalni uređaj za crtanje crteža.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Računarski  sistem (računar)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1390650"/>
            <a:ext cx="8229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elektronski uređaj koji služi za automatsku obradu podataka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sastoji se od dvije komponente: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HARDVER (Hardware)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SOFTVER  (Software)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Rezultat slika za hardver"/>
          <p:cNvPicPr>
            <a:picLocks noChangeArrowheads="1"/>
          </p:cNvPicPr>
          <p:nvPr/>
        </p:nvPicPr>
        <p:blipFill>
          <a:blip r:embed="rId2" cstate="print"/>
          <a:srcRect l="17131" r="14990"/>
          <a:stretch>
            <a:fillRect/>
          </a:stretch>
        </p:blipFill>
        <p:spPr bwMode="auto">
          <a:xfrm>
            <a:off x="5181601" y="2971788"/>
            <a:ext cx="3081123" cy="1838801"/>
          </a:xfrm>
          <a:prstGeom prst="rect">
            <a:avLst/>
          </a:prstGeom>
          <a:noFill/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19801" y="3486150"/>
            <a:ext cx="606425" cy="457200"/>
            <a:chOff x="3288" y="164"/>
            <a:chExt cx="1360" cy="1012"/>
          </a:xfrm>
        </p:grpSpPr>
        <p:pic>
          <p:nvPicPr>
            <p:cNvPr id="9" name="Picture 25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64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6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55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7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346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8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436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9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527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92867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sr-Latn-ME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Skener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ulazni uređaj koji analizira neku fizičku sliku kao što je fotografija, tekst, rukopis, ili neki predmet te ga potom pretvara u digitalnu sliku.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Danas postoje i multifunkcijski uređaji koji u sebi imaju skener, štampač, a samim tim i kopir aparat.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Skener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9" y="252403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5720" y="3214692"/>
            <a:ext cx="8653522" cy="184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Web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kamera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vrsta video kamere koja se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direktno priključuje na računar.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Koristi se za prenos video signala preko Interneta i pripada ulaznim uređajima. Većinom se koristi za prenošenje video konferencija, te za uspostavljanje vizuelnog kontakta kod razgovora  preko Interneta.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endParaRPr lang="vi-VN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075" name="Picture 3" descr="Web kamer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6"/>
            <a:ext cx="1028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1214428"/>
            <a:ext cx="8606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sr-Latn-ME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zvučnici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su spoljašnji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</a:t>
            </a:r>
            <a:r>
              <a:rPr lang="en-US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čnici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opremljeni sa priključkom koji se uključuje na zvučnu karticu.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zvučnici su obični pojednostavljeni stereo sistemi bez radio aparata i ostalih integrisanih komponenti.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Pripadaju izlaznim uređajima.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28728" y="3214692"/>
            <a:ext cx="75105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Mikrofon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elektronski uređaj koji akustične talase koji do njega dopiru pretvara u digitalni signal.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On je ulazni uređaj. </a:t>
            </a:r>
          </a:p>
        </p:txBody>
      </p:sp>
      <p:pic>
        <p:nvPicPr>
          <p:cNvPr id="4098" name="Picture 2" descr="Zvucnici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6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Mikrofo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20"/>
            <a:ext cx="84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2714626"/>
            <a:ext cx="8501122" cy="21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Razlika je u tome što se ovakva izvorna slika najčešće prvo obuhvata preko digitalne kamere a zatim preko samog digit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aj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zera prenosi u računar.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Digitalizovani podaci se tada mogu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vid</a:t>
            </a:r>
            <a:r>
              <a:rPr lang="en-US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eti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ekranu i dalje obrađivati.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http://www.konides.com/inf1/digitizer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714362"/>
            <a:ext cx="2282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57488" y="1071552"/>
            <a:ext cx="60817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Digitajzer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uređaj slične namjene kao i skener koji omogućava digitalizaciju slika, crteža, teksta, specijalnih znakova i njihovih kombinacija.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20" y="2166956"/>
            <a:ext cx="850112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Osim ovoga mogu da se koriste i za zadavanje komande iz menia koji se postavi grafičkoj tabli.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Grafičke table mogu da razlikuju različite nivoe pritiska olovke na površinu table.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grafičkoj tabli postoji više funkcijskih polja, a uz tablu može u kompletu da se isporuči i specijalni miš.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periferni djelovi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42910" y="928676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Grafički tableti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su slični uređaji kao digitajzeri.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8" indent="457200" algn="just">
              <a:lnSpc>
                <a:spcPct val="90000"/>
              </a:lnSpc>
              <a:spcAft>
                <a:spcPts val="600"/>
              </a:spcAft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Koriste se za unošenje podataka sa crteža. </a:t>
            </a:r>
          </a:p>
        </p:txBody>
      </p:sp>
      <p:pic>
        <p:nvPicPr>
          <p:cNvPr id="5122" name="Picture 2" descr="http://www.konides.com/inf1/digitajze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57818" y="785800"/>
            <a:ext cx="29114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Podjela  računarskih  sistema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600" y="1390650"/>
            <a:ext cx="8763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sistemi se mogu podijeliti na različite načine u zavisnosti od toga da li se posmatra: </a:t>
            </a:r>
          </a:p>
          <a:p>
            <a:pPr marL="360000" lvl="1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njihova 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primjena</a:t>
            </a:r>
          </a:p>
          <a:p>
            <a:pPr marL="360000" lvl="1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  korisnika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koji  mogu  istovremeno  da  </a:t>
            </a:r>
          </a:p>
          <a:p>
            <a:pPr marL="360000" lvl="1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koriste  jedan  računar</a:t>
            </a:r>
          </a:p>
          <a:p>
            <a:pPr marL="360000" lvl="1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  naredbi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koje  računar  može  da  izvrši </a:t>
            </a:r>
          </a:p>
          <a:p>
            <a:pPr marL="360000" lvl="1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u  jednom  trenutku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Podjela  računarskih  sistema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000114"/>
            <a:ext cx="820105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b="1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sa stanovišta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primjene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dijele se na: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- računare opšte namjene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- računare specijalne namjene</a:t>
            </a: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sa stanovišta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broja korisnika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dijele se na: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 - višekorisničke računare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 - jednokorisničke računare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sa stanovišta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broja naredbi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koje računar može da izvrši 		u jednom trenutku dijele se na: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	       -  serijske računare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       -  paralelne računare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Računarski  hardver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97155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svi  vidljivi  materijalni  elementi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računarskog  sistema  podijeljeni</a:t>
            </a:r>
          </a:p>
          <a:p>
            <a:pPr algn="just" eaLnBrk="0" hangingPunct="0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su u  dvije  grupe: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osnovni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djelovi hardvera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periferni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djelovi hardvera</a:t>
            </a:r>
            <a:endParaRPr lang="en-US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www.szintezis.hu/thumb/290/0/pc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8" y="1962150"/>
            <a:ext cx="1657350" cy="1211580"/>
          </a:xfrm>
          <a:prstGeom prst="rect">
            <a:avLst/>
          </a:prstGeom>
          <a:noFill/>
        </p:spPr>
      </p:pic>
      <p:pic>
        <p:nvPicPr>
          <p:cNvPr id="10" name="Picture 8" descr="https://mileticbojan.files.wordpress.com/2010/11/hardware2.jpg?w=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57550"/>
            <a:ext cx="1835284" cy="183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Osnovni  djelovi  hardvera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500048"/>
            <a:ext cx="8763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sl-SI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KUĆIŠTE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jedinica za napajanje,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matična ploča, RAM 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memorija, </a:t>
            </a:r>
            <a:endParaRPr lang="sl-SI" sz="2300" b="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procesor, grafička kartica, </a:t>
            </a:r>
            <a:endParaRPr lang="sl-SI" sz="2300" b="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zvučna kartica,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modem, mrežna kartica, </a:t>
            </a:r>
            <a:endParaRPr lang="sl-SI" sz="2300" b="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</a:t>
            </a:r>
            <a:r>
              <a:rPr lang="vi-VN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hard disk, optički uređaji</a:t>
            </a:r>
            <a:r>
              <a:rPr lang="sl-SI" sz="2300" b="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...)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MONITOR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TASTATURA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MIŠ</a:t>
            </a:r>
            <a:endParaRPr lang="en-US" sz="2300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win7\Desktop\str\prezentacija\kućiš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78" y="666750"/>
            <a:ext cx="3343275" cy="2878931"/>
          </a:xfrm>
          <a:prstGeom prst="rect">
            <a:avLst/>
          </a:prstGeom>
          <a:noFill/>
        </p:spPr>
      </p:pic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4038600" y="1714500"/>
            <a:ext cx="1676400" cy="17145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 descr="Rezultat slika za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4" y="2657477"/>
            <a:ext cx="1178719" cy="1178719"/>
          </a:xfrm>
          <a:prstGeom prst="rect">
            <a:avLst/>
          </a:prstGeom>
          <a:noFill/>
        </p:spPr>
      </p:pic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2438400" y="3105150"/>
            <a:ext cx="838200" cy="381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4" descr="http://www.konides.ag.rs/inf1/02-RacunarskiSistemi/t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50310"/>
            <a:ext cx="1370330" cy="726440"/>
          </a:xfrm>
          <a:prstGeom prst="rect">
            <a:avLst/>
          </a:prstGeom>
          <a:noFill/>
        </p:spPr>
      </p:pic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2743200" y="4019550"/>
            <a:ext cx="2133600" cy="304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http://www.instar-informatika.hr/slike/velike/ms-industrial-zicni-mis-eclipse-crno-crv.jpg"/>
          <p:cNvPicPr>
            <a:picLocks noChangeAspect="1" noChangeArrowheads="1"/>
          </p:cNvPicPr>
          <p:nvPr/>
        </p:nvPicPr>
        <p:blipFill>
          <a:blip r:embed="rId5" cstate="print"/>
          <a:srcRect l="11339" t="16378" r="1260" b="18898"/>
          <a:stretch>
            <a:fillRect/>
          </a:stretch>
        </p:blipFill>
        <p:spPr bwMode="auto">
          <a:xfrm>
            <a:off x="3276602" y="4457524"/>
            <a:ext cx="849145" cy="628826"/>
          </a:xfrm>
          <a:prstGeom prst="rect">
            <a:avLst/>
          </a:prstGeom>
          <a:noFill/>
        </p:spPr>
      </p:pic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1524000" y="4823461"/>
            <a:ext cx="1828800" cy="3428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14" descr="http://www.pcekspert.com/jpg/articles/supermicro_x9sae/supermicro_x9sae_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38350"/>
            <a:ext cx="2505913" cy="1878634"/>
          </a:xfrm>
          <a:prstGeom prst="rect">
            <a:avLst/>
          </a:prstGeom>
          <a:noFill/>
        </p:spPr>
      </p:pic>
      <p:pic>
        <p:nvPicPr>
          <p:cNvPr id="38" name="Picture 16" descr="http://www.plus.ba/assets/products/kuciste_ms_aries_5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4300"/>
            <a:ext cx="1261110" cy="1828800"/>
          </a:xfrm>
          <a:prstGeom prst="rect">
            <a:avLst/>
          </a:prstGeom>
          <a:noFill/>
        </p:spPr>
      </p:pic>
      <p:pic>
        <p:nvPicPr>
          <p:cNvPr id="39" name="Picture 4" descr="C:\Users\win7\Desktop\str\prezentacija\mb4.jpg"/>
          <p:cNvPicPr>
            <a:picLocks noChangeAspect="1" noChangeArrowheads="1"/>
          </p:cNvPicPr>
          <p:nvPr/>
        </p:nvPicPr>
        <p:blipFill>
          <a:blip r:embed="rId4" cstate="print"/>
          <a:srcRect t="3124" b="3124"/>
          <a:stretch>
            <a:fillRect/>
          </a:stretch>
        </p:blipFill>
        <p:spPr bwMode="auto">
          <a:xfrm>
            <a:off x="4724400" y="2095945"/>
            <a:ext cx="4048125" cy="1836876"/>
          </a:xfrm>
          <a:prstGeom prst="rect">
            <a:avLst/>
          </a:prstGeom>
          <a:noFill/>
        </p:spPr>
      </p:pic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76200" y="514350"/>
            <a:ext cx="6781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prednje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strane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kućišta su:</a:t>
            </a:r>
          </a:p>
          <a:p>
            <a:pPr marL="457200" lvl="3" algn="just">
              <a:spcAft>
                <a:spcPts val="30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prekidači za uključivanje i isključivanje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3" algn="just">
              <a:spcAft>
                <a:spcPts val="30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signalne lampice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3" algn="just">
              <a:spcAft>
                <a:spcPts val="300"/>
              </a:spcAft>
              <a:buFontTx/>
              <a:buChar char="-"/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i/o uređaji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33400" y="4019550"/>
            <a:ext cx="861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indent="457200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zadnje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strane kućišta s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u:</a:t>
            </a:r>
          </a:p>
          <a:p>
            <a:pPr marL="457200" lvl="3" indent="252000" algn="just">
              <a:spcAft>
                <a:spcPts val="30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portovi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 povezivanje ulazno-izlaznih uređaja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457200" lvl="3" indent="252000" algn="just">
              <a:spcAft>
                <a:spcPts val="400"/>
              </a:spcAft>
              <a:buFontTx/>
              <a:buChar char="-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utičnica</a:t>
            </a:r>
            <a:r>
              <a:rPr lang="en-US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električno napajanj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endParaRPr lang="vi-VN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 flipV="1">
            <a:off x="4038600" y="1352549"/>
            <a:ext cx="3581400" cy="3047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"/>
          <p:cNvSpPr>
            <a:spLocks noChangeShapeType="1"/>
          </p:cNvSpPr>
          <p:nvPr/>
        </p:nvSpPr>
        <p:spPr bwMode="auto">
          <a:xfrm flipV="1">
            <a:off x="3886200" y="3714750"/>
            <a:ext cx="9906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86314" y="71420"/>
            <a:ext cx="4143404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600" y="3143254"/>
            <a:ext cx="7391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7"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procesor </a:t>
            </a:r>
          </a:p>
          <a:p>
            <a:pPr marL="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(CPU - </a:t>
            </a:r>
            <a:r>
              <a:rPr lang="sl-SI" sz="2300" i="1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central processing unit)</a:t>
            </a:r>
          </a:p>
          <a:p>
            <a:pPr marL="18000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obrađuje podatke </a:t>
            </a:r>
          </a:p>
          <a:p>
            <a:pPr marL="18000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kontroliše rad kompletnog računara</a:t>
            </a:r>
          </a:p>
          <a:p>
            <a:pPr marL="18000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brzina rada  se izražava u gigahercima (GHz)</a:t>
            </a:r>
          </a:p>
          <a:p>
            <a:pPr marL="180000" lvl="7">
              <a:lnSpc>
                <a:spcPct val="90000"/>
              </a:lnSpc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proizvođači procesora: AMD i Intel</a:t>
            </a:r>
          </a:p>
        </p:txBody>
      </p:sp>
      <p:pic>
        <p:nvPicPr>
          <p:cNvPr id="17" name="Picture 6" descr="https://maintiencecomputrs.files.wordpress.com/2014/06/slika.gif"/>
          <p:cNvPicPr>
            <a:picLocks noChangeAspect="1" noChangeArrowheads="1"/>
          </p:cNvPicPr>
          <p:nvPr/>
        </p:nvPicPr>
        <p:blipFill>
          <a:blip r:embed="rId2" cstate="print"/>
          <a:srcRect b="2431"/>
          <a:stretch>
            <a:fillRect/>
          </a:stretch>
        </p:blipFill>
        <p:spPr bwMode="auto">
          <a:xfrm>
            <a:off x="5327935" y="590550"/>
            <a:ext cx="3673221" cy="3583925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8600" y="285734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jedinic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 napajanje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snabdjeva električnom 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energijom sve uređaje u 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kućištu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ara napon od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3,3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12</a:t>
            </a:r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im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sopstveno hlađenje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- stabilnost cijelog  </a:t>
            </a:r>
          </a:p>
          <a:p>
            <a:pPr marL="180000" algn="just">
              <a:lnSpc>
                <a:spcPct val="90000"/>
              </a:lnSpc>
              <a:spcAft>
                <a:spcPts val="0"/>
              </a:spcAft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sistema zavisi od nje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3581400" y="1962150"/>
            <a:ext cx="1905000" cy="381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V="1">
            <a:off x="3743340" y="3562350"/>
            <a:ext cx="29718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71420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kućište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59055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l-SI" sz="2300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matična ploča</a:t>
            </a:r>
          </a:p>
          <a:p>
            <a:pPr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najvažnija štampana ploča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računaru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obezbjeđuje komunikaciju između komponenata r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ačunara</a:t>
            </a:r>
            <a:endParaRPr lang="sl-SI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na njoj se nalaze procesor, BIOS, ROM memorija i konektori </a:t>
            </a:r>
          </a:p>
          <a:p>
            <a:pPr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za druge štampane ploče</a:t>
            </a:r>
          </a:p>
          <a:p>
            <a:pPr algn="just"/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-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utiče na cjelokupne </a:t>
            </a:r>
            <a:endParaRPr lang="sr-Latn-ME" sz="23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/>
            <a:r>
              <a:rPr lang="sr-Latn-ME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</a:t>
            </a:r>
            <a:r>
              <a:rPr lang="vi-VN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performanse računara</a:t>
            </a:r>
            <a:r>
              <a:rPr lang="sl-SI" sz="23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Picture 2" descr="C:\Users\win7\Desktop\str\prezentacija\690px-Maticnaploca.jpg"/>
          <p:cNvPicPr>
            <a:picLocks noChangeAspect="1" noChangeArrowheads="1"/>
          </p:cNvPicPr>
          <p:nvPr/>
        </p:nvPicPr>
        <p:blipFill>
          <a:blip r:embed="rId2" cstate="print"/>
          <a:srcRect l="1712" t="856" r="2282" b="10270"/>
          <a:stretch>
            <a:fillRect/>
          </a:stretch>
        </p:blipFill>
        <p:spPr bwMode="auto">
          <a:xfrm>
            <a:off x="4419600" y="2171699"/>
            <a:ext cx="4664170" cy="2878456"/>
          </a:xfrm>
          <a:prstGeom prst="rect">
            <a:avLst/>
          </a:prstGeom>
          <a:noFill/>
        </p:spPr>
      </p:pic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2133600" y="3257550"/>
            <a:ext cx="2209800" cy="9525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2203</TotalTime>
  <Words>1282</Words>
  <Application>Microsoft Office PowerPoint</Application>
  <PresentationFormat>On-screen Show (16:9)</PresentationFormat>
  <Paragraphs>246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590TGp_climb_dark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računarstva</dc:title>
  <dc:creator>violeta</dc:creator>
  <cp:lastModifiedBy>ucenik</cp:lastModifiedBy>
  <cp:revision>402</cp:revision>
  <dcterms:created xsi:type="dcterms:W3CDTF">2016-09-17T00:47:55Z</dcterms:created>
  <dcterms:modified xsi:type="dcterms:W3CDTF">2019-02-12T07:23:01Z</dcterms:modified>
</cp:coreProperties>
</file>