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2.jpg" ContentType="image/jpeg"/>
  <Override PartName="/ppt/media/image73.jpg" ContentType="image/jpeg"/>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70" r:id="rId2"/>
    <p:sldId id="259" r:id="rId3"/>
    <p:sldId id="260" r:id="rId4"/>
    <p:sldId id="265" r:id="rId5"/>
    <p:sldId id="261" r:id="rId6"/>
    <p:sldId id="262" r:id="rId7"/>
    <p:sldId id="271" r:id="rId8"/>
    <p:sldId id="268" r:id="rId9"/>
    <p:sldId id="263" r:id="rId10"/>
    <p:sldId id="274" r:id="rId11"/>
    <p:sldId id="275" r:id="rId12"/>
    <p:sldId id="273" r:id="rId13"/>
    <p:sldId id="278" r:id="rId14"/>
    <p:sldId id="279" r:id="rId15"/>
    <p:sldId id="281" r:id="rId16"/>
    <p:sldId id="280" r:id="rId17"/>
    <p:sldId id="283" r:id="rId18"/>
    <p:sldId id="276" r:id="rId19"/>
    <p:sldId id="282"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62118" autoAdjust="0"/>
  </p:normalViewPr>
  <p:slideViewPr>
    <p:cSldViewPr snapToGrid="0">
      <p:cViewPr>
        <p:scale>
          <a:sx n="69" d="100"/>
          <a:sy n="69" d="100"/>
        </p:scale>
        <p:origin x="78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6503B-E278-4974-98EB-858825EDCA79}" type="datetimeFigureOut">
              <a:rPr lang="en-US" smtClean="0"/>
              <a:t>3/17/2020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9EFA2-5820-4FF6-93CA-EF64F42B0A7A}" type="slidenum">
              <a:rPr lang="en-US" smtClean="0"/>
              <a:t>‹#›</a:t>
            </a:fld>
            <a:endParaRPr lang="en-US"/>
          </a:p>
        </p:txBody>
      </p:sp>
    </p:spTree>
    <p:extLst>
      <p:ext uri="{BB962C8B-B14F-4D97-AF65-F5344CB8AC3E}">
        <p14:creationId xmlns:p14="http://schemas.microsoft.com/office/powerpoint/2010/main" val="190461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ckeys.ru/bs/audio/testirovanie-propusknoi-sposobnosti-testirovanie-propusknoi-sposobnost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lickeys.ru/bs/fleshka/chem-otlichayutsya-raznye-versii-windows-7-chto-takoe-windows-versii-i/"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ickeys.ru/bs/zhestkijj-disk/comparison-of-hard-disk-manufacturers-comparison-of-reliability-of-hard-disks-of-the-main-manufactur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5</a:t>
            </a:fld>
            <a:endParaRPr lang="en-US"/>
          </a:p>
        </p:txBody>
      </p:sp>
    </p:spTree>
    <p:extLst>
      <p:ext uri="{BB962C8B-B14F-4D97-AF65-F5344CB8AC3E}">
        <p14:creationId xmlns:p14="http://schemas.microsoft.com/office/powerpoint/2010/main" val="349493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Disk </a:t>
            </a:r>
            <a:r>
              <a:rPr lang="en-US" dirty="0" err="1" smtClean="0"/>
              <a:t>uređaj</a:t>
            </a:r>
            <a:r>
              <a:rPr lang="en-US" dirty="0" smtClean="0"/>
              <a:t> </a:t>
            </a:r>
            <a:r>
              <a:rPr lang="en-US" dirty="0" err="1" smtClean="0"/>
              <a:t>sadrži</a:t>
            </a:r>
            <a:r>
              <a:rPr lang="en-US" dirty="0" smtClean="0"/>
              <a:t> </a:t>
            </a:r>
            <a:r>
              <a:rPr lang="en-US" dirty="0" err="1" smtClean="0"/>
              <a:t>više</a:t>
            </a:r>
            <a:r>
              <a:rPr lang="en-US" dirty="0" smtClean="0"/>
              <a:t> </a:t>
            </a:r>
            <a:r>
              <a:rPr lang="en-US" dirty="0" err="1" smtClean="0"/>
              <a:t>diskova</a:t>
            </a:r>
            <a:r>
              <a:rPr lang="en-US" dirty="0" smtClean="0"/>
              <a:t> – </a:t>
            </a:r>
            <a:r>
              <a:rPr lang="en-US" dirty="0" err="1" smtClean="0"/>
              <a:t>ploča</a:t>
            </a:r>
            <a:r>
              <a:rPr lang="en-US" dirty="0" smtClean="0"/>
              <a:t> (do 12) </a:t>
            </a:r>
            <a:r>
              <a:rPr lang="en-US" dirty="0" err="1" smtClean="0"/>
              <a:t>koji</a:t>
            </a:r>
            <a:r>
              <a:rPr lang="en-US" dirty="0" smtClean="0"/>
              <a:t> </a:t>
            </a:r>
            <a:r>
              <a:rPr lang="en-US" dirty="0" err="1" smtClean="0"/>
              <a:t>su</a:t>
            </a:r>
            <a:r>
              <a:rPr lang="en-US" dirty="0" smtClean="0"/>
              <a:t> </a:t>
            </a:r>
            <a:r>
              <a:rPr lang="en-US" dirty="0" err="1" smtClean="0"/>
              <a:t>postavljeni</a:t>
            </a:r>
            <a:r>
              <a:rPr lang="en-US" dirty="0" smtClean="0"/>
              <a:t> </a:t>
            </a:r>
            <a:r>
              <a:rPr lang="en-US" dirty="0" err="1" smtClean="0"/>
              <a:t>jedan</a:t>
            </a:r>
            <a:r>
              <a:rPr lang="en-US" dirty="0" smtClean="0"/>
              <a:t> </a:t>
            </a:r>
            <a:r>
              <a:rPr lang="en-US" dirty="0" err="1" smtClean="0"/>
              <a:t>iznad</a:t>
            </a:r>
            <a:r>
              <a:rPr lang="en-US" dirty="0" smtClean="0"/>
              <a:t> </a:t>
            </a:r>
            <a:r>
              <a:rPr lang="en-US" dirty="0" err="1" smtClean="0"/>
              <a:t>drugog</a:t>
            </a:r>
            <a:r>
              <a:rPr lang="en-US" dirty="0" smtClean="0"/>
              <a:t>, </a:t>
            </a:r>
            <a:r>
              <a:rPr lang="en-US" dirty="0" err="1" smtClean="0"/>
              <a:t>obrću</a:t>
            </a:r>
            <a:r>
              <a:rPr lang="en-US" dirty="0" smtClean="0"/>
              <a:t> se </a:t>
            </a:r>
            <a:r>
              <a:rPr lang="en-US" dirty="0" err="1" smtClean="0"/>
              <a:t>istovremeno</a:t>
            </a:r>
            <a:r>
              <a:rPr lang="en-US" dirty="0" smtClean="0"/>
              <a:t>, </a:t>
            </a:r>
            <a:r>
              <a:rPr lang="en-US" dirty="0" err="1" smtClean="0"/>
              <a:t>i</a:t>
            </a:r>
            <a:r>
              <a:rPr lang="en-US" dirty="0" smtClean="0"/>
              <a:t> </a:t>
            </a:r>
            <a:r>
              <a:rPr lang="en-US" dirty="0" err="1" smtClean="0"/>
              <a:t>svaki</a:t>
            </a:r>
            <a:r>
              <a:rPr lang="en-US" dirty="0" smtClean="0"/>
              <a:t> od </a:t>
            </a:r>
            <a:r>
              <a:rPr lang="en-US" dirty="0" err="1" smtClean="0"/>
              <a:t>njih</a:t>
            </a:r>
            <a:r>
              <a:rPr lang="en-US" dirty="0" smtClean="0"/>
              <a:t> prima </a:t>
            </a:r>
            <a:r>
              <a:rPr lang="en-US" dirty="0" err="1" smtClean="0"/>
              <a:t>podatke</a:t>
            </a:r>
            <a:r>
              <a:rPr lang="en-US" dirty="0" smtClean="0"/>
              <a:t> </a:t>
            </a:r>
            <a:r>
              <a:rPr lang="en-US" dirty="0" err="1" smtClean="0"/>
              <a:t>na</a:t>
            </a:r>
            <a:r>
              <a:rPr lang="en-US" dirty="0" smtClean="0"/>
              <a:t> </a:t>
            </a:r>
            <a:r>
              <a:rPr lang="en-US" dirty="0" err="1" smtClean="0"/>
              <a:t>obje</a:t>
            </a:r>
            <a:r>
              <a:rPr lang="en-US" dirty="0" smtClean="0"/>
              <a:t> </a:t>
            </a:r>
            <a:r>
              <a:rPr lang="en-US" dirty="0" err="1" smtClean="0"/>
              <a:t>površine</a:t>
            </a:r>
            <a:r>
              <a:rPr lang="en-US" dirty="0" smtClean="0"/>
              <a:t> (</a:t>
            </a:r>
            <a:r>
              <a:rPr lang="en-US" dirty="0" err="1" smtClean="0"/>
              <a:t>gornja</a:t>
            </a:r>
            <a:r>
              <a:rPr lang="en-US" dirty="0" smtClean="0"/>
              <a:t> </a:t>
            </a:r>
            <a:r>
              <a:rPr lang="en-US" dirty="0" err="1" smtClean="0"/>
              <a:t>i</a:t>
            </a:r>
            <a:r>
              <a:rPr lang="en-US" dirty="0" smtClean="0"/>
              <a:t> </a:t>
            </a:r>
            <a:r>
              <a:rPr lang="en-US" dirty="0" err="1" smtClean="0"/>
              <a:t>donja</a:t>
            </a:r>
            <a:r>
              <a:rPr lang="en-US" dirty="0" smtClean="0"/>
              <a:t>). </a:t>
            </a:r>
            <a:r>
              <a:rPr lang="en-US" dirty="0" err="1" smtClean="0"/>
              <a:t>Staze</a:t>
            </a:r>
            <a:r>
              <a:rPr lang="en-US" dirty="0" smtClean="0"/>
              <a:t> </a:t>
            </a:r>
            <a:r>
              <a:rPr lang="en-US" dirty="0" err="1" smtClean="0"/>
              <a:t>sa</a:t>
            </a:r>
            <a:r>
              <a:rPr lang="en-US" dirty="0" smtClean="0"/>
              <a:t> </a:t>
            </a:r>
            <a:r>
              <a:rPr lang="en-US" dirty="0" err="1" smtClean="0"/>
              <a:t>svih</a:t>
            </a:r>
            <a:r>
              <a:rPr lang="en-US" dirty="0" smtClean="0"/>
              <a:t> </a:t>
            </a:r>
            <a:r>
              <a:rPr lang="en-US" dirty="0" err="1" smtClean="0"/>
              <a:t>diskova</a:t>
            </a:r>
            <a:r>
              <a:rPr lang="en-US" dirty="0" smtClean="0"/>
              <a:t> </a:t>
            </a:r>
            <a:r>
              <a:rPr lang="en-US" dirty="0" err="1" smtClean="0"/>
              <a:t>koje</a:t>
            </a:r>
            <a:r>
              <a:rPr lang="en-US" dirty="0" smtClean="0"/>
              <a:t> se </a:t>
            </a:r>
            <a:r>
              <a:rPr lang="en-US" dirty="0" err="1" smtClean="0"/>
              <a:t>nalaze</a:t>
            </a:r>
            <a:r>
              <a:rPr lang="en-US" dirty="0" smtClean="0"/>
              <a:t> </a:t>
            </a:r>
            <a:r>
              <a:rPr lang="en-US" dirty="0" err="1" smtClean="0"/>
              <a:t>na</a:t>
            </a:r>
            <a:r>
              <a:rPr lang="en-US" dirty="0" smtClean="0"/>
              <a:t> </a:t>
            </a:r>
            <a:r>
              <a:rPr lang="en-US" dirty="0" err="1" smtClean="0"/>
              <a:t>istoj</a:t>
            </a:r>
            <a:r>
              <a:rPr lang="en-US" dirty="0" smtClean="0"/>
              <a:t> </a:t>
            </a:r>
            <a:r>
              <a:rPr lang="en-US" dirty="0" err="1" smtClean="0"/>
              <a:t>udaljenosti</a:t>
            </a:r>
            <a:r>
              <a:rPr lang="en-US" dirty="0" smtClean="0"/>
              <a:t> od </a:t>
            </a:r>
            <a:r>
              <a:rPr lang="en-US" dirty="0" err="1" smtClean="0"/>
              <a:t>centra</a:t>
            </a:r>
            <a:r>
              <a:rPr lang="en-US" dirty="0" smtClean="0"/>
              <a:t> </a:t>
            </a:r>
            <a:r>
              <a:rPr lang="en-US" dirty="0" err="1" smtClean="0"/>
              <a:t>diska</a:t>
            </a:r>
            <a:r>
              <a:rPr lang="en-US" dirty="0" smtClean="0"/>
              <a:t> (od </a:t>
            </a:r>
            <a:r>
              <a:rPr lang="en-US" dirty="0" err="1" smtClean="0"/>
              <a:t>zajedničke</a:t>
            </a:r>
            <a:r>
              <a:rPr lang="en-US" dirty="0" smtClean="0"/>
              <a:t> </a:t>
            </a:r>
            <a:r>
              <a:rPr lang="en-US" dirty="0" err="1" smtClean="0"/>
              <a:t>osovine</a:t>
            </a:r>
            <a:r>
              <a:rPr lang="en-US" dirty="0" smtClean="0"/>
              <a:t>) </a:t>
            </a:r>
            <a:r>
              <a:rPr lang="en-US" dirty="0" err="1" smtClean="0"/>
              <a:t>čine</a:t>
            </a:r>
            <a:r>
              <a:rPr lang="en-US" dirty="0" smtClean="0"/>
              <a:t> </a:t>
            </a:r>
            <a:r>
              <a:rPr lang="en-US" dirty="0" err="1" smtClean="0"/>
              <a:t>cilindar</a:t>
            </a:r>
            <a:r>
              <a:rPr lang="en-US" dirty="0" smtClean="0"/>
              <a:t>. Disk </a:t>
            </a:r>
            <a:r>
              <a:rPr lang="en-US" dirty="0" err="1" smtClean="0"/>
              <a:t>uređaj</a:t>
            </a:r>
            <a:r>
              <a:rPr lang="en-US" dirty="0" smtClean="0"/>
              <a:t> </a:t>
            </a:r>
            <a:r>
              <a:rPr lang="en-US" dirty="0" err="1" smtClean="0"/>
              <a:t>obično</a:t>
            </a:r>
            <a:r>
              <a:rPr lang="en-US" dirty="0" smtClean="0"/>
              <a:t> </a:t>
            </a:r>
            <a:r>
              <a:rPr lang="en-US" dirty="0" err="1" smtClean="0"/>
              <a:t>ima</a:t>
            </a:r>
            <a:r>
              <a:rPr lang="en-US" dirty="0" smtClean="0"/>
              <a:t> </a:t>
            </a:r>
            <a:r>
              <a:rPr lang="en-US" dirty="0" err="1" smtClean="0"/>
              <a:t>po</a:t>
            </a:r>
            <a:r>
              <a:rPr lang="en-US" dirty="0" smtClean="0"/>
              <a:t> </a:t>
            </a:r>
            <a:r>
              <a:rPr lang="en-US" dirty="0" err="1" smtClean="0"/>
              <a:t>jednu</a:t>
            </a:r>
            <a:r>
              <a:rPr lang="en-US" dirty="0" smtClean="0"/>
              <a:t> </a:t>
            </a:r>
            <a:r>
              <a:rPr lang="en-US" dirty="0" err="1" smtClean="0"/>
              <a:t>upisno-čiatjuću</a:t>
            </a:r>
            <a:r>
              <a:rPr lang="en-US" dirty="0" smtClean="0"/>
              <a:t> </a:t>
            </a:r>
            <a:r>
              <a:rPr lang="en-US" dirty="0" err="1" smtClean="0"/>
              <a:t>glavu</a:t>
            </a:r>
            <a:r>
              <a:rPr lang="en-US" dirty="0" smtClean="0"/>
              <a:t> </a:t>
            </a:r>
            <a:r>
              <a:rPr lang="en-US" dirty="0" err="1" smtClean="0"/>
              <a:t>za</a:t>
            </a:r>
            <a:r>
              <a:rPr lang="en-US" dirty="0" smtClean="0"/>
              <a:t> </a:t>
            </a:r>
            <a:r>
              <a:rPr lang="en-US" dirty="0" err="1" smtClean="0"/>
              <a:t>svaku</a:t>
            </a:r>
            <a:r>
              <a:rPr lang="en-US" dirty="0" smtClean="0"/>
              <a:t> </a:t>
            </a:r>
            <a:r>
              <a:rPr lang="en-US" dirty="0" err="1" smtClean="0"/>
              <a:t>površinu</a:t>
            </a:r>
            <a:r>
              <a:rPr lang="en-US" dirty="0" smtClean="0"/>
              <a:t> </a:t>
            </a:r>
            <a:r>
              <a:rPr lang="en-US" dirty="0" err="1" smtClean="0"/>
              <a:t>ploče</a:t>
            </a:r>
            <a:r>
              <a:rPr lang="en-US" dirty="0" smtClean="0"/>
              <a:t>, a </a:t>
            </a:r>
            <a:r>
              <a:rPr lang="en-US" dirty="0" err="1" smtClean="0"/>
              <a:t>sve</a:t>
            </a:r>
            <a:r>
              <a:rPr lang="en-US" dirty="0" smtClean="0"/>
              <a:t> </a:t>
            </a:r>
            <a:r>
              <a:rPr lang="en-US" dirty="0" err="1" smtClean="0"/>
              <a:t>upisno-čitajuće</a:t>
            </a:r>
            <a:r>
              <a:rPr lang="en-US" dirty="0" smtClean="0"/>
              <a:t> </a:t>
            </a:r>
            <a:r>
              <a:rPr lang="en-US" dirty="0" err="1" smtClean="0"/>
              <a:t>glave</a:t>
            </a:r>
            <a:r>
              <a:rPr lang="en-US" dirty="0" smtClean="0"/>
              <a:t> </a:t>
            </a:r>
            <a:r>
              <a:rPr lang="en-US" dirty="0" err="1" smtClean="0"/>
              <a:t>pričvršćene</a:t>
            </a:r>
            <a:r>
              <a:rPr lang="en-US" dirty="0" smtClean="0"/>
              <a:t> </a:t>
            </a:r>
            <a:r>
              <a:rPr lang="en-US" dirty="0" err="1" smtClean="0"/>
              <a:t>su</a:t>
            </a:r>
            <a:r>
              <a:rPr lang="en-US" dirty="0" smtClean="0"/>
              <a:t> </a:t>
            </a:r>
            <a:r>
              <a:rPr lang="en-US" dirty="0" err="1" smtClean="0"/>
              <a:t>za</a:t>
            </a:r>
            <a:r>
              <a:rPr lang="en-US" dirty="0" smtClean="0"/>
              <a:t> </a:t>
            </a:r>
            <a:r>
              <a:rPr lang="en-US" dirty="0" err="1" smtClean="0"/>
              <a:t>zajednički</a:t>
            </a:r>
            <a:r>
              <a:rPr lang="en-US" dirty="0" smtClean="0"/>
              <a:t> </a:t>
            </a:r>
            <a:r>
              <a:rPr lang="en-US" dirty="0" err="1" smtClean="0"/>
              <a:t>nosač</a:t>
            </a:r>
            <a:endParaRPr lang="en-US" dirty="0" smtClean="0"/>
          </a:p>
          <a:p>
            <a:r>
              <a:rPr lang="en-US" dirty="0" err="1" smtClean="0"/>
              <a:t>Dimenzije</a:t>
            </a:r>
            <a:r>
              <a:rPr lang="en-US" dirty="0" smtClean="0"/>
              <a:t> </a:t>
            </a:r>
            <a:r>
              <a:rPr lang="en-US" dirty="0" err="1" smtClean="0"/>
              <a:t>ploča</a:t>
            </a:r>
            <a:r>
              <a:rPr lang="en-US" dirty="0" smtClean="0"/>
              <a:t> –</a:t>
            </a:r>
            <a:r>
              <a:rPr lang="en-US" dirty="0" err="1" smtClean="0"/>
              <a:t>diskova</a:t>
            </a:r>
            <a:r>
              <a:rPr lang="en-US" baseline="0" dirty="0" smtClean="0"/>
              <a:t> </a:t>
            </a:r>
            <a:r>
              <a:rPr lang="en-US" dirty="0" smtClean="0"/>
              <a:t> </a:t>
            </a:r>
            <a:r>
              <a:rPr lang="en-US" dirty="0" err="1" smtClean="0"/>
              <a:t>su</a:t>
            </a:r>
            <a:r>
              <a:rPr lang="en-US" dirty="0" smtClean="0"/>
              <a:t> 3.5 </a:t>
            </a:r>
            <a:r>
              <a:rPr lang="en-US" dirty="0" err="1" smtClean="0"/>
              <a:t>inča</a:t>
            </a:r>
            <a:r>
              <a:rPr lang="en-US" dirty="0" smtClean="0"/>
              <a:t> (</a:t>
            </a:r>
            <a:r>
              <a:rPr lang="en-US" dirty="0" err="1" smtClean="0"/>
              <a:t>stoni</a:t>
            </a:r>
            <a:r>
              <a:rPr lang="en-US" dirty="0" smtClean="0"/>
              <a:t> PC) </a:t>
            </a:r>
            <a:r>
              <a:rPr lang="en-US" dirty="0" err="1" smtClean="0"/>
              <a:t>i</a:t>
            </a:r>
            <a:r>
              <a:rPr lang="en-US" dirty="0" smtClean="0"/>
              <a:t> 2.5 </a:t>
            </a:r>
            <a:r>
              <a:rPr lang="en-US" dirty="0" err="1" smtClean="0"/>
              <a:t>inča</a:t>
            </a:r>
            <a:r>
              <a:rPr lang="en-US" dirty="0" smtClean="0"/>
              <a:t> (</a:t>
            </a:r>
            <a:r>
              <a:rPr lang="en-US" dirty="0" err="1" smtClean="0"/>
              <a:t>prenosivi</a:t>
            </a:r>
            <a:r>
              <a:rPr lang="en-US" dirty="0" smtClean="0"/>
              <a:t> PC), </a:t>
            </a:r>
            <a:r>
              <a:rPr lang="en-US" dirty="0" err="1" smtClean="0"/>
              <a:t>mada</a:t>
            </a:r>
            <a:r>
              <a:rPr lang="en-US" dirty="0" smtClean="0"/>
              <a:t> </a:t>
            </a:r>
            <a:r>
              <a:rPr lang="en-US" dirty="0" err="1" smtClean="0"/>
              <a:t>ima</a:t>
            </a:r>
            <a:r>
              <a:rPr lang="en-US" dirty="0" smtClean="0"/>
              <a:t> </a:t>
            </a:r>
            <a:r>
              <a:rPr lang="en-US" dirty="0" err="1" smtClean="0"/>
              <a:t>diskova</a:t>
            </a:r>
            <a:r>
              <a:rPr lang="en-US" dirty="0" smtClean="0"/>
              <a:t> </a:t>
            </a:r>
            <a:r>
              <a:rPr lang="en-US" dirty="0" err="1" smtClean="0"/>
              <a:t>manjih</a:t>
            </a:r>
            <a:r>
              <a:rPr lang="en-US" dirty="0" smtClean="0"/>
              <a:t>, </a:t>
            </a:r>
            <a:r>
              <a:rPr lang="en-US" dirty="0" err="1" smtClean="0"/>
              <a:t>kao</a:t>
            </a:r>
            <a:r>
              <a:rPr lang="en-US" dirty="0" smtClean="0"/>
              <a:t> </a:t>
            </a:r>
            <a:r>
              <a:rPr lang="en-US" dirty="0" err="1" smtClean="0"/>
              <a:t>i</a:t>
            </a:r>
            <a:r>
              <a:rPr lang="en-US" dirty="0" smtClean="0"/>
              <a:t> </a:t>
            </a:r>
            <a:r>
              <a:rPr lang="en-US" dirty="0" err="1" smtClean="0"/>
              <a:t>većih</a:t>
            </a:r>
            <a:r>
              <a:rPr lang="en-US" dirty="0" smtClean="0"/>
              <a:t> </a:t>
            </a:r>
            <a:r>
              <a:rPr lang="en-US" dirty="0" err="1" smtClean="0"/>
              <a:t>dimezija</a:t>
            </a:r>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6</a:t>
            </a:fld>
            <a:endParaRPr lang="en-US"/>
          </a:p>
        </p:txBody>
      </p:sp>
    </p:spTree>
    <p:extLst>
      <p:ext uri="{BB962C8B-B14F-4D97-AF65-F5344CB8AC3E}">
        <p14:creationId xmlns:p14="http://schemas.microsoft.com/office/powerpoint/2010/main" val="331119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Prvobitno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diskovi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obrtali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brzinom</a:t>
            </a:r>
            <a:r>
              <a:rPr lang="en-US" sz="1200" kern="1200" dirty="0" smtClean="0">
                <a:solidFill>
                  <a:schemeClr val="tx1"/>
                </a:solidFill>
                <a:effectLst/>
                <a:latin typeface="+mn-lt"/>
                <a:ea typeface="+mn-ea"/>
                <a:cs typeface="+mn-cs"/>
              </a:rPr>
              <a:t> od 3600 </a:t>
            </a:r>
            <a:r>
              <a:rPr lang="en-US" sz="1200" kern="1200" dirty="0" err="1" smtClean="0">
                <a:solidFill>
                  <a:schemeClr val="tx1"/>
                </a:solidFill>
                <a:effectLst/>
                <a:latin typeface="+mn-lt"/>
                <a:ea typeface="+mn-ea"/>
                <a:cs typeface="+mn-cs"/>
              </a:rPr>
              <a:t>ob</a:t>
            </a:r>
            <a:r>
              <a:rPr lang="en-US" sz="1200" kern="1200" dirty="0" smtClean="0">
                <a:solidFill>
                  <a:schemeClr val="tx1"/>
                </a:solidFill>
                <a:effectLst/>
                <a:latin typeface="+mn-lt"/>
                <a:ea typeface="+mn-ea"/>
                <a:cs typeface="+mn-cs"/>
              </a:rPr>
              <a:t>/min. </a:t>
            </a:r>
            <a:r>
              <a:rPr lang="en-US" sz="1200" kern="1200" dirty="0" err="1" smtClean="0">
                <a:solidFill>
                  <a:schemeClr val="tx1"/>
                </a:solidFill>
                <a:effectLst/>
                <a:latin typeface="+mn-lt"/>
                <a:ea typeface="+mn-ea"/>
                <a:cs typeface="+mn-cs"/>
              </a:rPr>
              <a:t>Savremeni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diskovi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obrću</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brzinama</a:t>
            </a:r>
            <a:r>
              <a:rPr lang="en-US" sz="1200" kern="1200" dirty="0" smtClean="0">
                <a:solidFill>
                  <a:schemeClr val="tx1"/>
                </a:solidFill>
                <a:effectLst/>
                <a:latin typeface="+mn-lt"/>
                <a:ea typeface="+mn-ea"/>
                <a:cs typeface="+mn-cs"/>
              </a:rPr>
              <a:t> 4200 </a:t>
            </a:r>
            <a:r>
              <a:rPr lang="en-US" sz="1200" kern="1200" dirty="0" err="1" smtClean="0">
                <a:solidFill>
                  <a:schemeClr val="tx1"/>
                </a:solidFill>
                <a:effectLst/>
                <a:latin typeface="+mn-lt"/>
                <a:ea typeface="+mn-ea"/>
                <a:cs typeface="+mn-cs"/>
              </a:rPr>
              <a:t>ob</a:t>
            </a:r>
            <a:r>
              <a:rPr lang="en-US" sz="1200" kern="1200" dirty="0" smtClean="0">
                <a:solidFill>
                  <a:schemeClr val="tx1"/>
                </a:solidFill>
                <a:effectLst/>
                <a:latin typeface="+mn-lt"/>
                <a:ea typeface="+mn-ea"/>
                <a:cs typeface="+mn-cs"/>
              </a:rPr>
              <a:t>/min, 5400 </a:t>
            </a:r>
            <a:r>
              <a:rPr lang="en-US" sz="1200" kern="1200" dirty="0" err="1" smtClean="0">
                <a:solidFill>
                  <a:schemeClr val="tx1"/>
                </a:solidFill>
                <a:effectLst/>
                <a:latin typeface="+mn-lt"/>
                <a:ea typeface="+mn-ea"/>
                <a:cs typeface="+mn-cs"/>
              </a:rPr>
              <a:t>ob</a:t>
            </a:r>
            <a:r>
              <a:rPr lang="en-US" sz="1200" kern="1200" dirty="0" smtClean="0">
                <a:solidFill>
                  <a:schemeClr val="tx1"/>
                </a:solidFill>
                <a:effectLst/>
                <a:latin typeface="+mn-lt"/>
                <a:ea typeface="+mn-ea"/>
                <a:cs typeface="+mn-cs"/>
              </a:rPr>
              <a:t>/min, 7200 </a:t>
            </a:r>
            <a:r>
              <a:rPr lang="en-US" sz="1200" kern="1200" dirty="0" err="1" smtClean="0">
                <a:solidFill>
                  <a:schemeClr val="tx1"/>
                </a:solidFill>
                <a:effectLst/>
                <a:latin typeface="+mn-lt"/>
                <a:ea typeface="+mn-ea"/>
                <a:cs typeface="+mn-cs"/>
              </a:rPr>
              <a:t>ob</a:t>
            </a:r>
            <a:r>
              <a:rPr lang="en-US" sz="1200" kern="1200" dirty="0" smtClean="0">
                <a:solidFill>
                  <a:schemeClr val="tx1"/>
                </a:solidFill>
                <a:effectLst/>
                <a:latin typeface="+mn-lt"/>
                <a:ea typeface="+mn-ea"/>
                <a:cs typeface="+mn-cs"/>
              </a:rPr>
              <a:t>/min (</a:t>
            </a:r>
            <a:r>
              <a:rPr lang="en-US" sz="1200" kern="1200" dirty="0" err="1" smtClean="0">
                <a:solidFill>
                  <a:schemeClr val="tx1"/>
                </a:solidFill>
                <a:effectLst/>
                <a:latin typeface="+mn-lt"/>
                <a:ea typeface="+mn-ea"/>
                <a:cs typeface="+mn-cs"/>
              </a:rPr>
              <a:t>tipično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za</a:t>
            </a:r>
            <a:r>
              <a:rPr lang="en-US" sz="1200" kern="1200" dirty="0" smtClean="0">
                <a:solidFill>
                  <a:schemeClr val="tx1"/>
                </a:solidFill>
                <a:effectLst/>
                <a:latin typeface="+mn-lt"/>
                <a:ea typeface="+mn-ea"/>
                <a:cs typeface="+mn-cs"/>
              </a:rPr>
              <a:t> PC), 10000 </a:t>
            </a:r>
            <a:r>
              <a:rPr lang="en-US" sz="1200" kern="1200" dirty="0" err="1" smtClean="0">
                <a:solidFill>
                  <a:schemeClr val="tx1"/>
                </a:solidFill>
                <a:effectLst/>
                <a:latin typeface="+mn-lt"/>
                <a:ea typeface="+mn-ea"/>
                <a:cs typeface="+mn-cs"/>
              </a:rPr>
              <a:t>ob</a:t>
            </a:r>
            <a:r>
              <a:rPr lang="en-US" sz="1200" kern="1200" dirty="0" smtClean="0">
                <a:solidFill>
                  <a:schemeClr val="tx1"/>
                </a:solidFill>
                <a:effectLst/>
                <a:latin typeface="+mn-lt"/>
                <a:ea typeface="+mn-ea"/>
                <a:cs typeface="+mn-cs"/>
              </a:rPr>
              <a:t>/min, 15000 </a:t>
            </a:r>
            <a:r>
              <a:rPr lang="en-US" sz="1200" kern="1200" dirty="0" err="1" smtClean="0">
                <a:solidFill>
                  <a:schemeClr val="tx1"/>
                </a:solidFill>
                <a:effectLst/>
                <a:latin typeface="+mn-lt"/>
                <a:ea typeface="+mn-ea"/>
                <a:cs typeface="+mn-cs"/>
              </a:rPr>
              <a:t>ob</a:t>
            </a:r>
            <a:r>
              <a:rPr lang="en-US" sz="1200" kern="1200" dirty="0" smtClean="0">
                <a:solidFill>
                  <a:schemeClr val="tx1"/>
                </a:solidFill>
                <a:effectLst/>
                <a:latin typeface="+mn-lt"/>
                <a:ea typeface="+mn-ea"/>
                <a:cs typeface="+mn-cs"/>
              </a:rPr>
              <a:t>/min (</a:t>
            </a:r>
            <a:r>
              <a:rPr lang="en-US" sz="1200" kern="1200" dirty="0" err="1" smtClean="0">
                <a:solidFill>
                  <a:schemeClr val="tx1"/>
                </a:solidFill>
                <a:effectLst/>
                <a:latin typeface="+mn-lt"/>
                <a:ea typeface="+mn-ea"/>
                <a:cs typeface="+mn-cs"/>
              </a:rPr>
              <a:t>radne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stanice</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9</a:t>
            </a:fld>
            <a:endParaRPr lang="en-US"/>
          </a:p>
        </p:txBody>
      </p:sp>
    </p:spTree>
    <p:extLst>
      <p:ext uri="{BB962C8B-B14F-4D97-AF65-F5344CB8AC3E}">
        <p14:creationId xmlns:p14="http://schemas.microsoft.com/office/powerpoint/2010/main" val="306766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Šta</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kažem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iako</a:t>
            </a:r>
            <a:r>
              <a:rPr lang="en-US" sz="1200" b="0" i="0" kern="1200" dirty="0" smtClean="0">
                <a:solidFill>
                  <a:schemeClr val="tx1"/>
                </a:solidFill>
                <a:effectLst/>
                <a:latin typeface="+mn-lt"/>
                <a:ea typeface="+mn-ea"/>
                <a:cs typeface="+mn-cs"/>
              </a:rPr>
              <a:t> je IDE bio </a:t>
            </a:r>
            <a:r>
              <a:rPr lang="en-US" sz="1200" b="0" i="0" kern="1200" dirty="0" err="1" smtClean="0">
                <a:solidFill>
                  <a:schemeClr val="tx1"/>
                </a:solidFill>
                <a:effectLst/>
                <a:latin typeface="+mn-lt"/>
                <a:ea typeface="+mn-ea"/>
                <a:cs typeface="+mn-cs"/>
              </a:rPr>
              <a:t>veoma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spor</a:t>
            </a:r>
            <a:r>
              <a:rPr lang="en-US" sz="1200" b="0" i="0"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hlinkClick r:id="rId3"/>
              </a:rPr>
              <a:t>bandwidth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kanal</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podataka</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kretao</a:t>
            </a:r>
            <a:r>
              <a:rPr lang="en-US" sz="1200" b="0" i="0" kern="1200" dirty="0" smtClean="0">
                <a:solidFill>
                  <a:schemeClr val="tx1"/>
                </a:solidFill>
                <a:effectLst/>
                <a:latin typeface="+mn-lt"/>
                <a:ea typeface="+mn-ea"/>
                <a:cs typeface="+mn-cs"/>
              </a:rPr>
              <a:t> od 100 do 133 </a:t>
            </a:r>
            <a:r>
              <a:rPr lang="en-US" sz="1200" b="0" i="0" kern="1200" dirty="0" err="1" smtClean="0">
                <a:solidFill>
                  <a:schemeClr val="tx1"/>
                </a:solidFill>
                <a:effectLst/>
                <a:latin typeface="+mn-lt"/>
                <a:ea typeface="+mn-ea"/>
                <a:cs typeface="+mn-cs"/>
              </a:rPr>
              <a:t>megabajta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sekundi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4"/>
              </a:rPr>
              <a:t>različite</a:t>
            </a:r>
            <a:r>
              <a:rPr lang="en-US" sz="1200" b="0" i="0" u="none" strike="noStrike" kern="1200" dirty="0" smtClean="0">
                <a:solidFill>
                  <a:schemeClr val="tx1"/>
                </a:solidFill>
                <a:effectLst/>
                <a:latin typeface="+mn-lt"/>
                <a:ea typeface="+mn-ea"/>
                <a:cs typeface="+mn-cs"/>
                <a:hlinkClick r:id="rId4"/>
              </a:rPr>
              <a:t> </a:t>
            </a:r>
            <a:r>
              <a:rPr lang="en-US" sz="1200" b="0" i="0" u="none" strike="noStrike" kern="1200" dirty="0" err="1" smtClean="0">
                <a:solidFill>
                  <a:schemeClr val="tx1"/>
                </a:solidFill>
                <a:effectLst/>
                <a:latin typeface="+mn-lt"/>
                <a:ea typeface="+mn-ea"/>
                <a:cs typeface="+mn-cs"/>
                <a:hlinkClick r:id="rId4"/>
              </a:rPr>
              <a:t>verzije</a:t>
            </a:r>
            <a:r>
              <a:rPr lang="en-US" sz="1200" b="0" i="0" kern="1200" dirty="0" smtClean="0">
                <a:solidFill>
                  <a:schemeClr val="tx1"/>
                </a:solidFill>
                <a:effectLst/>
                <a:latin typeface="+mn-lt"/>
                <a:ea typeface="+mn-ea"/>
                <a:cs typeface="+mn-cs"/>
              </a:rPr>
              <a:t>   IDE - a to je </a:t>
            </a:r>
            <a:r>
              <a:rPr lang="en-US" sz="1200" b="0" i="0" kern="1200" dirty="0" err="1" smtClean="0">
                <a:solidFill>
                  <a:schemeClr val="tx1"/>
                </a:solidFill>
                <a:effectLst/>
                <a:latin typeface="+mn-lt"/>
                <a:ea typeface="+mn-ea"/>
                <a:cs typeface="+mn-cs"/>
              </a:rPr>
              <a:t>čisto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teoretski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praksi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mnogo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manje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međutim</a:t>
            </a:r>
            <a:r>
              <a:rPr lang="en-US" sz="1200" b="0" i="0" kern="1200" dirty="0" smtClean="0">
                <a:solidFill>
                  <a:schemeClr val="tx1"/>
                </a:solidFill>
                <a:effectLst/>
                <a:latin typeface="+mn-lt"/>
                <a:ea typeface="+mn-ea"/>
                <a:cs typeface="+mn-cs"/>
              </a:rPr>
              <a:t>, to </a:t>
            </a:r>
            <a:r>
              <a:rPr lang="en-US" sz="1200" b="0" i="0" kern="1200" dirty="0" err="1" smtClean="0">
                <a:solidFill>
                  <a:schemeClr val="tx1"/>
                </a:solidFill>
                <a:effectLst/>
                <a:latin typeface="+mn-lt"/>
                <a:ea typeface="+mn-ea"/>
                <a:cs typeface="+mn-cs"/>
              </a:rPr>
              <a:t>vam</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omogućilo</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istovremeno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priključite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uređaja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matičnu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ploču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koristeći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kabl</a:t>
            </a:r>
            <a:r>
              <a:rPr lang="en-US" sz="1200" b="0" i="0" kern="1200" dirty="0" smtClean="0">
                <a:solidFill>
                  <a:schemeClr val="tx1"/>
                </a:solidFill>
                <a:effectLst/>
                <a:latin typeface="+mn-lt"/>
                <a:ea typeface="+mn-ea"/>
                <a:cs typeface="+mn-cs"/>
              </a:rPr>
              <a:t>.</a:t>
            </a:r>
          </a:p>
          <a:p>
            <a:r>
              <a:rPr lang="en-US" dirty="0" smtClean="0"/>
              <a:t/>
            </a:r>
            <a:br>
              <a:rPr lang="en-US" dirty="0" smtClean="0"/>
            </a:br>
            <a:r>
              <a:rPr lang="en-US" sz="1200" b="0" i="0" kern="1200" dirty="0" err="1" smtClean="0">
                <a:solidFill>
                  <a:schemeClr val="tx1"/>
                </a:solidFill>
                <a:effectLst/>
                <a:latin typeface="+mn-lt"/>
                <a:ea typeface="+mn-ea"/>
                <a:cs typeface="+mn-cs"/>
              </a:rPr>
              <a:t>Generalno</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IDE je </a:t>
            </a:r>
            <a:r>
              <a:rPr lang="en-US" sz="1200" b="1" i="0" kern="1200" dirty="0" err="1" smtClean="0">
                <a:solidFill>
                  <a:schemeClr val="tx1"/>
                </a:solidFill>
                <a:effectLst/>
                <a:latin typeface="+mn-lt"/>
                <a:ea typeface="+mn-ea"/>
                <a:cs typeface="+mn-cs"/>
              </a:rPr>
              <a:t>zastario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zbog</a:t>
            </a:r>
            <a:r>
              <a:rPr lang="en-US" sz="1200" b="0" i="0" kern="1200" dirty="0" smtClean="0">
                <a:solidFill>
                  <a:schemeClr val="tx1"/>
                </a:solidFill>
                <a:effectLst/>
                <a:latin typeface="+mn-lt"/>
                <a:ea typeface="+mn-ea"/>
                <a:cs typeface="+mn-cs"/>
              </a:rPr>
              <a:t> toga se IDE </a:t>
            </a:r>
            <a:r>
              <a:rPr lang="en-US" sz="1200" b="0" i="0" kern="1200" dirty="0" err="1" smtClean="0">
                <a:solidFill>
                  <a:schemeClr val="tx1"/>
                </a:solidFill>
                <a:effectLst/>
                <a:latin typeface="+mn-lt"/>
                <a:ea typeface="+mn-ea"/>
                <a:cs typeface="+mn-cs"/>
              </a:rPr>
              <a:t>konektor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više</a:t>
            </a:r>
            <a:r>
              <a:rPr lang="en-US" sz="1200" b="0" i="0" kern="1200" dirty="0" smtClean="0">
                <a:solidFill>
                  <a:schemeClr val="tx1"/>
                </a:solidFill>
                <a:effectLst/>
                <a:latin typeface="+mn-lt"/>
                <a:ea typeface="+mn-ea"/>
                <a:cs typeface="+mn-cs"/>
              </a:rPr>
              <a:t> ne </a:t>
            </a:r>
            <a:r>
              <a:rPr lang="en-US" sz="1200" b="0" i="0" kern="1200" dirty="0" err="1" smtClean="0">
                <a:solidFill>
                  <a:schemeClr val="tx1"/>
                </a:solidFill>
                <a:effectLst/>
                <a:latin typeface="+mn-lt"/>
                <a:ea typeface="+mn-ea"/>
                <a:cs typeface="+mn-cs"/>
              </a:rPr>
              <a:t>može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naći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mnogim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modernim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matičnim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pločama</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10</a:t>
            </a:fld>
            <a:endParaRPr lang="en-US"/>
          </a:p>
        </p:txBody>
      </p:sp>
    </p:spTree>
    <p:extLst>
      <p:ext uri="{BB962C8B-B14F-4D97-AF65-F5344CB8AC3E}">
        <p14:creationId xmlns:p14="http://schemas.microsoft.com/office/powerpoint/2010/main" val="127755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Postoje</a:t>
            </a:r>
            <a:r>
              <a:rPr lang="en-US" sz="1200" b="0" i="0" kern="1200" dirty="0" smtClean="0">
                <a:solidFill>
                  <a:schemeClr val="tx1"/>
                </a:solidFill>
                <a:effectLst/>
                <a:latin typeface="+mn-lt"/>
                <a:ea typeface="+mn-ea"/>
                <a:cs typeface="+mn-cs"/>
              </a:rPr>
              <a:t> 3 </a:t>
            </a:r>
            <a:r>
              <a:rPr lang="en-US" sz="1200" b="0" i="0" kern="1200" dirty="0" err="1" smtClean="0">
                <a:solidFill>
                  <a:schemeClr val="tx1"/>
                </a:solidFill>
                <a:effectLst/>
                <a:latin typeface="+mn-lt"/>
                <a:ea typeface="+mn-ea"/>
                <a:cs typeface="+mn-cs"/>
              </a:rPr>
              <a:t>glavne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opcije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revizije</a:t>
            </a:r>
            <a:r>
              <a:rPr lang="en-US" sz="1200" b="0" i="0" kern="1200" dirty="0" smtClean="0">
                <a:solidFill>
                  <a:schemeClr val="tx1"/>
                </a:solidFill>
                <a:effectLst/>
                <a:latin typeface="+mn-lt"/>
                <a:ea typeface="+mn-ea"/>
                <a:cs typeface="+mn-cs"/>
              </a:rPr>
              <a:t>) SATA, </a:t>
            </a:r>
            <a:r>
              <a:rPr lang="en-US" sz="1200" b="0" i="0" kern="1200" dirty="0" err="1" smtClean="0">
                <a:solidFill>
                  <a:schemeClr val="tx1"/>
                </a:solidFill>
                <a:effectLst/>
                <a:latin typeface="+mn-lt"/>
                <a:ea typeface="+mn-ea"/>
                <a:cs typeface="+mn-cs"/>
              </a:rPr>
              <a:t>koje</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razlikuju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jedna</a:t>
            </a:r>
            <a:r>
              <a:rPr lang="en-US" sz="1200" b="0" i="0" kern="1200" dirty="0" smtClean="0">
                <a:solidFill>
                  <a:schemeClr val="tx1"/>
                </a:solidFill>
                <a:effectLst/>
                <a:latin typeface="+mn-lt"/>
                <a:ea typeface="+mn-ea"/>
                <a:cs typeface="+mn-cs"/>
              </a:rPr>
              <a:t> od </a:t>
            </a:r>
            <a:r>
              <a:rPr lang="en-US" sz="1200" b="0" i="0" kern="1200" dirty="0" err="1" smtClean="0">
                <a:solidFill>
                  <a:schemeClr val="tx1"/>
                </a:solidFill>
                <a:effectLst/>
                <a:latin typeface="+mn-lt"/>
                <a:ea typeface="+mn-ea"/>
                <a:cs typeface="+mn-cs"/>
              </a:rPr>
              <a:t>druge</a:t>
            </a:r>
            <a:r>
              <a:rPr lang="en-US" sz="1200" b="0" i="0" kern="1200" dirty="0" smtClean="0">
                <a:solidFill>
                  <a:schemeClr val="tx1"/>
                </a:solidFill>
                <a:effectLst/>
                <a:latin typeface="+mn-lt"/>
                <a:ea typeface="+mn-ea"/>
                <a:cs typeface="+mn-cs"/>
              </a:rPr>
              <a:t> bandwidth: rev. 1 (SATA I) - 150 Mb / s, rev. 2 (SATA II) - 300 Mb / s, rev. 3 (SATA III) - 600 Mb / s. Ali to je </a:t>
            </a:r>
            <a:r>
              <a:rPr lang="en-US" sz="1200" b="0" i="0" kern="1200" dirty="0" err="1" smtClean="0">
                <a:solidFill>
                  <a:schemeClr val="tx1"/>
                </a:solidFill>
                <a:effectLst/>
                <a:latin typeface="+mn-lt"/>
                <a:ea typeface="+mn-ea"/>
                <a:cs typeface="+mn-cs"/>
              </a:rPr>
              <a:t>samo</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teoriji</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praksi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brzina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pisanja</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čitanja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hard drives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Obično</a:t>
            </a:r>
            <a:r>
              <a:rPr lang="en-US" sz="1200" b="0" i="0" kern="1200" dirty="0" smtClean="0">
                <a:solidFill>
                  <a:schemeClr val="tx1"/>
                </a:solidFill>
                <a:effectLst/>
                <a:latin typeface="+mn-lt"/>
                <a:ea typeface="+mn-ea"/>
                <a:cs typeface="+mn-cs"/>
              </a:rPr>
              <a:t> ne </a:t>
            </a:r>
            <a:r>
              <a:rPr lang="en-US" sz="1200" b="0" i="0" kern="1200" dirty="0" err="1" smtClean="0">
                <a:solidFill>
                  <a:schemeClr val="tx1"/>
                </a:solidFill>
                <a:effectLst/>
                <a:latin typeface="+mn-lt"/>
                <a:ea typeface="+mn-ea"/>
                <a:cs typeface="+mn-cs"/>
              </a:rPr>
              <a:t>prelazi</a:t>
            </a:r>
            <a:r>
              <a:rPr lang="en-US" sz="1200" b="0" i="0" kern="1200" dirty="0" smtClean="0">
                <a:solidFill>
                  <a:schemeClr val="tx1"/>
                </a:solidFill>
                <a:effectLst/>
                <a:latin typeface="+mn-lt"/>
                <a:ea typeface="+mn-ea"/>
                <a:cs typeface="+mn-cs"/>
              </a:rPr>
              <a:t> 100-150 Mb / s, a </a:t>
            </a:r>
            <a:r>
              <a:rPr lang="en-US" sz="1200" b="0" i="0" kern="1200" dirty="0" err="1" smtClean="0">
                <a:solidFill>
                  <a:schemeClr val="tx1"/>
                </a:solidFill>
                <a:effectLst/>
                <a:latin typeface="+mn-lt"/>
                <a:ea typeface="+mn-ea"/>
                <a:cs typeface="+mn-cs"/>
              </a:rPr>
              <a:t>preostala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brzina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još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popunjena</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utiče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samo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brzinu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interakcije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između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kontrolera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HDD </a:t>
            </a:r>
            <a:r>
              <a:rPr lang="en-US" sz="1200" b="0" i="0" kern="1200" dirty="0" err="1" smtClean="0">
                <a:solidFill>
                  <a:schemeClr val="tx1"/>
                </a:solidFill>
                <a:effectLst/>
                <a:latin typeface="+mn-lt"/>
                <a:ea typeface="+mn-ea"/>
                <a:cs typeface="+mn-cs"/>
              </a:rPr>
              <a:t>keša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povećava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brzinu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pristupa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disku</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12</a:t>
            </a:fld>
            <a:endParaRPr lang="en-US"/>
          </a:p>
        </p:txBody>
      </p:sp>
    </p:spTree>
    <p:extLst>
      <p:ext uri="{BB962C8B-B14F-4D97-AF65-F5344CB8AC3E}">
        <p14:creationId xmlns:p14="http://schemas.microsoft.com/office/powerpoint/2010/main" val="28415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13</a:t>
            </a:fld>
            <a:endParaRPr lang="en-US"/>
          </a:p>
        </p:txBody>
      </p:sp>
    </p:spTree>
    <p:extLst>
      <p:ext uri="{BB962C8B-B14F-4D97-AF65-F5344CB8AC3E}">
        <p14:creationId xmlns:p14="http://schemas.microsoft.com/office/powerpoint/2010/main" val="175459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smtClean="0">
                <a:solidFill>
                  <a:schemeClr val="tx1"/>
                </a:solidFill>
                <a:effectLst/>
                <a:latin typeface="+mn-lt"/>
                <a:ea typeface="+mn-ea"/>
                <a:cs typeface="+mn-cs"/>
              </a:rPr>
              <a:t>Šta</a:t>
            </a:r>
            <a:r>
              <a:rPr lang="en-US" sz="1200" b="1" i="0" kern="1200" dirty="0" smtClean="0">
                <a:solidFill>
                  <a:schemeClr val="tx1"/>
                </a:solidFill>
                <a:effectLst/>
                <a:latin typeface="+mn-lt"/>
                <a:ea typeface="+mn-ea"/>
                <a:cs typeface="+mn-cs"/>
              </a:rPr>
              <a:t> je RAID?</a:t>
            </a:r>
          </a:p>
          <a:p>
            <a:r>
              <a:rPr lang="en-US" sz="1200" b="0" i="0" kern="1200" dirty="0" smtClean="0">
                <a:solidFill>
                  <a:schemeClr val="tx1"/>
                </a:solidFill>
                <a:effectLst/>
                <a:latin typeface="+mn-lt"/>
                <a:ea typeface="+mn-ea"/>
                <a:cs typeface="+mn-cs"/>
              </a:rPr>
              <a:t>RAID je </a:t>
            </a:r>
            <a:r>
              <a:rPr lang="en-US" sz="1200" b="0" i="0" kern="1200" dirty="0" err="1" smtClean="0">
                <a:solidFill>
                  <a:schemeClr val="tx1"/>
                </a:solidFill>
                <a:effectLst/>
                <a:latin typeface="+mn-lt"/>
                <a:ea typeface="+mn-ea"/>
                <a:cs typeface="+mn-cs"/>
              </a:rPr>
              <a:t>kratica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redundantni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jeftinih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diskova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ako</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ruskom</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redundantni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niz</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jeftinih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diskova</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vidio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ove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jeftine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cijeli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moj</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kompjuter</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jeftiniji</a:t>
            </a:r>
            <a:r>
              <a:rPr lang="en-US" sz="1200" b="0" i="0" kern="1200" dirty="0" smtClean="0">
                <a:solidFill>
                  <a:schemeClr val="tx1"/>
                </a:solidFill>
                <a:effectLst/>
                <a:latin typeface="+mn-lt"/>
                <a:ea typeface="+mn-ea"/>
                <a:cs typeface="+mn-cs"/>
              </a:rPr>
              <a:t> od </a:t>
            </a:r>
            <a:r>
              <a:rPr lang="en-US" sz="1200" b="0" i="0" kern="1200" dirty="0" err="1" smtClean="0">
                <a:solidFill>
                  <a:schemeClr val="tx1"/>
                </a:solidFill>
                <a:effectLst/>
                <a:latin typeface="+mn-lt"/>
                <a:ea typeface="+mn-ea"/>
                <a:cs typeface="+mn-cs"/>
              </a:rPr>
              <a:t>tvrdih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diskova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tim</a:t>
            </a:r>
            <a:r>
              <a:rPr lang="en-US" sz="1200" b="0" i="0" kern="1200" dirty="0" smtClean="0">
                <a:solidFill>
                  <a:schemeClr val="tx1"/>
                </a:solidFill>
                <a:effectLst/>
                <a:latin typeface="+mn-lt"/>
                <a:ea typeface="+mn-ea"/>
                <a:cs typeface="+mn-cs"/>
              </a:rPr>
              <a:t> RAID-x). RAID </a:t>
            </a:r>
            <a:r>
              <a:rPr lang="en-US" sz="1200" b="0" i="0" kern="1200" dirty="0" err="1" smtClean="0">
                <a:solidFill>
                  <a:schemeClr val="tx1"/>
                </a:solidFill>
                <a:effectLst/>
                <a:latin typeface="+mn-lt"/>
                <a:ea typeface="+mn-ea"/>
                <a:cs typeface="+mn-cs"/>
              </a:rPr>
              <a:t>ima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osnovna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cilja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brzinu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 </a:t>
            </a:r>
            <a:r>
              <a:rPr lang="en-US" sz="1200" b="0" i="0" kern="1200" dirty="0" err="1" smtClean="0">
                <a:solidFill>
                  <a:schemeClr val="tx1"/>
                </a:solidFill>
                <a:effectLst/>
                <a:latin typeface="+mn-lt"/>
                <a:ea typeface="+mn-ea"/>
                <a:cs typeface="+mn-cs"/>
              </a:rPr>
              <a:t>ili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pouzdanost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Postoji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više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vrsta</a:t>
            </a:r>
            <a:r>
              <a:rPr lang="en-US" sz="1200" b="0" i="0" kern="1200" dirty="0" smtClean="0">
                <a:solidFill>
                  <a:schemeClr val="tx1"/>
                </a:solidFill>
                <a:effectLst/>
                <a:latin typeface="+mn-lt"/>
                <a:ea typeface="+mn-ea"/>
                <a:cs typeface="+mn-cs"/>
              </a:rPr>
              <a:t> RAID-a, </a:t>
            </a:r>
            <a:r>
              <a:rPr lang="en-US" sz="1200" b="0" i="0" kern="1200" dirty="0" err="1" smtClean="0">
                <a:solidFill>
                  <a:schemeClr val="tx1"/>
                </a:solidFill>
                <a:effectLst/>
                <a:latin typeface="+mn-lt"/>
                <a:ea typeface="+mn-ea"/>
                <a:cs typeface="+mn-cs"/>
              </a:rPr>
              <a:t>ali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glavni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a:t>
            </a:r>
            <a:r>
              <a:rPr lang="en-US" sz="1200" b="0" i="0" kern="1200" dirty="0" smtClean="0">
                <a:solidFill>
                  <a:schemeClr val="tx1"/>
                </a:solidFill>
                <a:effectLst/>
                <a:latin typeface="+mn-lt"/>
                <a:ea typeface="+mn-ea"/>
                <a:cs typeface="+mn-cs"/>
              </a:rPr>
              <a:t> RAID 0, 1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0 + 1. RAID 0 </a:t>
            </a:r>
            <a:r>
              <a:rPr lang="en-US" sz="1200" b="0" i="0" kern="1200" dirty="0" err="1" smtClean="0">
                <a:solidFill>
                  <a:schemeClr val="tx1"/>
                </a:solidFill>
                <a:effectLst/>
                <a:latin typeface="+mn-lt"/>
                <a:ea typeface="+mn-ea"/>
                <a:cs typeface="+mn-cs"/>
              </a:rPr>
              <a:t>vam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omogućava</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kombinujete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volumen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diska</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jednu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jedinicu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tako</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ih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operativni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sistem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vidi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koristi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jedan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fizički</a:t>
            </a:r>
            <a:r>
              <a:rPr lang="en-US" sz="1200" b="0" i="0" kern="1200" dirty="0" smtClean="0">
                <a:solidFill>
                  <a:schemeClr val="tx1"/>
                </a:solidFill>
                <a:effectLst/>
                <a:latin typeface="+mn-lt"/>
                <a:ea typeface="+mn-ea"/>
                <a:cs typeface="+mn-cs"/>
              </a:rPr>
              <a:t> disk. RAID 1 </a:t>
            </a:r>
            <a:r>
              <a:rPr lang="en-US" sz="1200" b="0" i="0" kern="1200" dirty="0" err="1" smtClean="0">
                <a:solidFill>
                  <a:schemeClr val="tx1"/>
                </a:solidFill>
                <a:effectLst/>
                <a:latin typeface="+mn-lt"/>
                <a:ea typeface="+mn-ea"/>
                <a:cs typeface="+mn-cs"/>
              </a:rPr>
              <a:t>vam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omogućava</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kreirate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ogledalo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tj</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Informacije</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pišu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odmah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prvi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drugi</a:t>
            </a:r>
            <a:r>
              <a:rPr lang="en-US" sz="1200" b="0" i="0" kern="1200" dirty="0" smtClean="0">
                <a:solidFill>
                  <a:schemeClr val="tx1"/>
                </a:solidFill>
                <a:effectLst/>
                <a:latin typeface="+mn-lt"/>
                <a:ea typeface="+mn-ea"/>
                <a:cs typeface="+mn-cs"/>
              </a:rPr>
              <a:t> disk, a </a:t>
            </a:r>
            <a:r>
              <a:rPr lang="en-US" sz="1200" b="0" i="0" kern="1200" dirty="0" err="1" smtClean="0">
                <a:solidFill>
                  <a:schemeClr val="tx1"/>
                </a:solidFill>
                <a:effectLst/>
                <a:latin typeface="+mn-lt"/>
                <a:ea typeface="+mn-ea"/>
                <a:cs typeface="+mn-cs"/>
              </a:rPr>
              <a:t>ako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prvi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glavni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umre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onda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će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svi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podaci</a:t>
            </a:r>
            <a:r>
              <a:rPr lang="en-US" sz="1200" b="0" i="0" kern="1200" dirty="0" smtClean="0">
                <a:solidFill>
                  <a:schemeClr val="tx1"/>
                </a:solidFill>
                <a:effectLst/>
                <a:latin typeface="+mn-lt"/>
                <a:ea typeface="+mn-ea"/>
                <a:cs typeface="+mn-cs"/>
              </a:rPr>
              <a:t> o </a:t>
            </a:r>
            <a:r>
              <a:rPr lang="en-US" sz="1200" b="0" i="0" kern="1200" dirty="0" err="1" smtClean="0">
                <a:solidFill>
                  <a:schemeClr val="tx1"/>
                </a:solidFill>
                <a:effectLst/>
                <a:latin typeface="+mn-lt"/>
                <a:ea typeface="+mn-ea"/>
                <a:cs typeface="+mn-cs"/>
              </a:rPr>
              <a:t>drugom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bezbedni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zdravi</a:t>
            </a:r>
            <a:r>
              <a:rPr lang="en-US" sz="1200" b="0" i="0" kern="1200" dirty="0" smtClean="0">
                <a:solidFill>
                  <a:schemeClr val="tx1"/>
                </a:solidFill>
                <a:effectLst/>
                <a:latin typeface="+mn-lt"/>
                <a:ea typeface="+mn-ea"/>
                <a:cs typeface="+mn-cs"/>
              </a:rPr>
              <a:t>. Pa,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konačno</a:t>
            </a:r>
            <a:r>
              <a:rPr lang="en-US" sz="1200" b="0" i="0" kern="1200" dirty="0" smtClean="0">
                <a:solidFill>
                  <a:schemeClr val="tx1"/>
                </a:solidFill>
                <a:effectLst/>
                <a:latin typeface="+mn-lt"/>
                <a:ea typeface="+mn-ea"/>
                <a:cs typeface="+mn-cs"/>
              </a:rPr>
              <a:t>, RAID 0 + 1 </a:t>
            </a:r>
            <a:r>
              <a:rPr lang="en-US" sz="1200" b="0" i="0" kern="1200" dirty="0" err="1" smtClean="0">
                <a:solidFill>
                  <a:schemeClr val="tx1"/>
                </a:solidFill>
                <a:effectLst/>
                <a:latin typeface="+mn-lt"/>
                <a:ea typeface="+mn-ea"/>
                <a:cs typeface="+mn-cs"/>
              </a:rPr>
              <a:t>koristi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načina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opisana</a:t>
            </a:r>
            <a:r>
              <a:rPr lang="en-US" sz="1200" b="0" i="0" kern="1200" dirty="0" smtClean="0">
                <a:solidFill>
                  <a:schemeClr val="tx1"/>
                </a:solidFill>
                <a:effectLst/>
                <a:latin typeface="+mn-lt"/>
                <a:ea typeface="+mn-ea"/>
                <a:cs typeface="+mn-cs"/>
              </a:rPr>
              <a:t> gore u </a:t>
            </a:r>
            <a:r>
              <a:rPr lang="en-US" sz="1200" b="0" i="0" kern="1200" dirty="0" err="1" smtClean="0">
                <a:solidFill>
                  <a:schemeClr val="tx1"/>
                </a:solidFill>
                <a:effectLst/>
                <a:latin typeface="+mn-lt"/>
                <a:ea typeface="+mn-ea"/>
                <a:cs typeface="+mn-cs"/>
              </a:rPr>
              <a:t>isto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vrijeme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zapamtite</a:t>
            </a:r>
            <a:r>
              <a:rPr lang="en-US" sz="1200" b="0" i="0" kern="1200" dirty="0" smtClean="0">
                <a:solidFill>
                  <a:schemeClr val="tx1"/>
                </a:solidFill>
                <a:effectLst/>
                <a:latin typeface="+mn-lt"/>
                <a:ea typeface="+mn-ea"/>
                <a:cs typeface="+mn-cs"/>
              </a:rPr>
              <a:t> da </a:t>
            </a:r>
            <a:r>
              <a:rPr lang="en-US" sz="1200" b="0" i="0" kern="1200" dirty="0" err="1" smtClean="0">
                <a:solidFill>
                  <a:schemeClr val="tx1"/>
                </a:solidFill>
                <a:effectLst/>
                <a:latin typeface="+mn-lt"/>
                <a:ea typeface="+mn-ea"/>
                <a:cs typeface="+mn-cs"/>
              </a:rPr>
              <a:t>ovo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zahtijeva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najmanje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četiri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čvrsta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diska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dva</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spajaju</a:t>
            </a:r>
            <a:r>
              <a:rPr lang="en-US" sz="1200" b="0" i="0" kern="1200" dirty="0" smtClean="0">
                <a:solidFill>
                  <a:schemeClr val="tx1"/>
                </a:solidFill>
                <a:effectLst/>
                <a:latin typeface="+mn-lt"/>
                <a:ea typeface="+mn-ea"/>
                <a:cs typeface="+mn-cs"/>
              </a:rPr>
              <a:t> u </a:t>
            </a:r>
            <a:r>
              <a:rPr lang="en-US" sz="1200" b="0" i="0" kern="1200" dirty="0" err="1" smtClean="0">
                <a:solidFill>
                  <a:schemeClr val="tx1"/>
                </a:solidFill>
                <a:effectLst/>
                <a:latin typeface="+mn-lt"/>
                <a:ea typeface="+mn-ea"/>
                <a:cs typeface="+mn-cs"/>
              </a:rPr>
              <a:t>niz</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dva</a:t>
            </a:r>
            <a:r>
              <a:rPr lang="en-US" sz="1200" b="0" i="0" kern="1200" dirty="0" smtClean="0">
                <a:solidFill>
                  <a:schemeClr val="tx1"/>
                </a:solidFill>
                <a:effectLst/>
                <a:latin typeface="+mn-lt"/>
                <a:ea typeface="+mn-ea"/>
                <a:cs typeface="+mn-cs"/>
              </a:rPr>
              <a:t> se </a:t>
            </a:r>
            <a:r>
              <a:rPr lang="en-US" sz="1200" b="0" i="0" kern="1200" dirty="0" err="1" smtClean="0">
                <a:solidFill>
                  <a:schemeClr val="tx1"/>
                </a:solidFill>
                <a:effectLst/>
                <a:latin typeface="+mn-lt"/>
                <a:ea typeface="+mn-ea"/>
                <a:cs typeface="+mn-cs"/>
              </a:rPr>
              <a:t>koriste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ogledalo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Postoje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druge</a:t>
            </a:r>
            <a:r>
              <a:rPr lang="en-US" sz="1200" b="0" i="0" kern="1200" dirty="0" smtClean="0">
                <a:solidFill>
                  <a:schemeClr val="tx1"/>
                </a:solidFill>
                <a:effectLst/>
                <a:latin typeface="+mn-lt"/>
                <a:ea typeface="+mn-ea"/>
                <a:cs typeface="+mn-cs"/>
              </a:rPr>
              <a:t> RAID </a:t>
            </a:r>
            <a:r>
              <a:rPr lang="en-US" sz="1200" b="0" i="0" kern="1200" dirty="0" err="1" smtClean="0">
                <a:solidFill>
                  <a:schemeClr val="tx1"/>
                </a:solidFill>
                <a:effectLst/>
                <a:latin typeface="+mn-lt"/>
                <a:ea typeface="+mn-ea"/>
                <a:cs typeface="+mn-cs"/>
              </a:rPr>
              <a:t>opcije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povećanje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pouzdanosti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pohrane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podataka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kao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što</a:t>
            </a:r>
            <a:r>
              <a:rPr lang="en-US" sz="1200" b="0" i="0" kern="1200" dirty="0" smtClean="0">
                <a:solidFill>
                  <a:schemeClr val="tx1"/>
                </a:solidFill>
                <a:effectLst/>
                <a:latin typeface="+mn-lt"/>
                <a:ea typeface="+mn-ea"/>
                <a:cs typeface="+mn-cs"/>
              </a:rPr>
              <a:t> je </a:t>
            </a:r>
            <a:r>
              <a:rPr lang="en-US" sz="1200" b="0" i="0" kern="1200" dirty="0" err="1" smtClean="0">
                <a:solidFill>
                  <a:schemeClr val="tx1"/>
                </a:solidFill>
                <a:effectLst/>
                <a:latin typeface="+mn-lt"/>
                <a:ea typeface="+mn-ea"/>
                <a:cs typeface="+mn-cs"/>
              </a:rPr>
              <a:t>paritet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za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provjeru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integriteta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podataka</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F49EFA2-5820-4FF6-93CA-EF64F42B0A7A}" type="slidenum">
              <a:rPr lang="en-US" smtClean="0"/>
              <a:t>18</a:t>
            </a:fld>
            <a:endParaRPr lang="en-US"/>
          </a:p>
        </p:txBody>
      </p:sp>
    </p:spTree>
    <p:extLst>
      <p:ext uri="{BB962C8B-B14F-4D97-AF65-F5344CB8AC3E}">
        <p14:creationId xmlns:p14="http://schemas.microsoft.com/office/powerpoint/2010/main" val="31985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9F09F6A9-0C9A-46E7-AA5B-A811F236A8A2}" type="slidenum">
              <a:rPr lang="en-US" altLang="en-US"/>
              <a:pPr/>
              <a:t>‹#›</a:t>
            </a:fld>
            <a:endParaRPr lang="en-US" altLang="en-US"/>
          </a:p>
        </p:txBody>
      </p:sp>
    </p:spTree>
    <p:extLst>
      <p:ext uri="{BB962C8B-B14F-4D97-AF65-F5344CB8AC3E}">
        <p14:creationId xmlns:p14="http://schemas.microsoft.com/office/powerpoint/2010/main" val="313467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7.jpeg"/></Relationships>
</file>

<file path=ppt/slides/_rels/slide1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hyperlink" Target="https://lickeys.ru/bs/wi-fi-lokalnaya-set/novyi-asus-zenfone-3-max-razlichnye-datchiki-vypolnyayut-razlichny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1.jfif"/><Relationship Id="rId2" Type="http://schemas.openxmlformats.org/officeDocument/2006/relationships/hyperlink" Target="https://lickeys.ru/bs/audio/chto-postavit-na-ekran-blokirovki-otklyuchenie-blokirovki-ekrana-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hyperlink" Target="https://lickeys.ru/bs/programmy/kakoi-processor-schitaetsya-horoshim-vybor-processora-dlya-kompyutera/" TargetMode="External"/><Relationship Id="rId2" Type="http://schemas.openxmlformats.org/officeDocument/2006/relationships/hyperlink" Target="https://lickeys.ru/bs/windows-7/pochemu-televizor-ne-vidit-vneshnii-zhestkii-disk-pochemu-televizor-ne-vidi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dirty="0" smtClean="0"/>
              <a:t>Hard disk</a:t>
            </a:r>
          </a:p>
        </p:txBody>
      </p:sp>
      <p:pic>
        <p:nvPicPr>
          <p:cNvPr id="26627" name="Picture 10" descr="imageview"/>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49581" y="1697181"/>
            <a:ext cx="4038600" cy="4376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12" descr="imageview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1" y="1676400"/>
            <a:ext cx="4106863"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455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0"/>
            <a:ext cx="8229600" cy="762000"/>
          </a:xfrm>
        </p:spPr>
        <p:txBody>
          <a:bodyPr/>
          <a:lstStyle/>
          <a:p>
            <a:pPr eaLnBrk="1" hangingPunct="1"/>
            <a:r>
              <a:rPr lang="en-US" altLang="en-US" smtClean="0"/>
              <a:t>Hard disk</a:t>
            </a:r>
            <a:r>
              <a:rPr lang="sr-Latn-CS" altLang="en-US" smtClean="0"/>
              <a:t>-interfejsi</a:t>
            </a:r>
            <a:endParaRPr lang="en-US" altLang="en-US" smtClean="0"/>
          </a:p>
        </p:txBody>
      </p:sp>
      <p:sp>
        <p:nvSpPr>
          <p:cNvPr id="28675" name="Rectangle 3"/>
          <p:cNvSpPr>
            <a:spLocks noGrp="1" noChangeArrowheads="1"/>
          </p:cNvSpPr>
          <p:nvPr>
            <p:ph type="body" sz="half" idx="1"/>
          </p:nvPr>
        </p:nvSpPr>
        <p:spPr>
          <a:xfrm>
            <a:off x="1676400" y="838200"/>
            <a:ext cx="4648200" cy="5791200"/>
          </a:xfrm>
        </p:spPr>
        <p:txBody>
          <a:bodyPr>
            <a:normAutofit fontScale="92500" lnSpcReduction="20000"/>
          </a:bodyPr>
          <a:lstStyle/>
          <a:p>
            <a:pPr algn="just" eaLnBrk="1" hangingPunct="1">
              <a:lnSpc>
                <a:spcPct val="90000"/>
              </a:lnSpc>
            </a:pPr>
            <a:r>
              <a:rPr lang="sr-Latn-CS" altLang="en-US" sz="2000" dirty="0"/>
              <a:t>Komunikacija između HDD i matične ploče je omogućena njihovom fizičkom vezom</a:t>
            </a:r>
          </a:p>
          <a:p>
            <a:pPr algn="just" eaLnBrk="1" hangingPunct="1">
              <a:lnSpc>
                <a:spcPct val="90000"/>
              </a:lnSpc>
            </a:pPr>
            <a:r>
              <a:rPr lang="sr-Latn-CS" altLang="en-US" sz="2000" dirty="0"/>
              <a:t>Pored fizičke povezanosti postoji nekoliko standardnih protokola prema kojima se ova komunikacija ostvaruje</a:t>
            </a:r>
          </a:p>
          <a:p>
            <a:pPr algn="just" eaLnBrk="1" hangingPunct="1">
              <a:lnSpc>
                <a:spcPct val="90000"/>
              </a:lnSpc>
            </a:pPr>
            <a:r>
              <a:rPr lang="sr-Latn-CS" altLang="en-US" sz="2000" dirty="0"/>
              <a:t>Paralelni ATA interfejs (PATA-</a:t>
            </a:r>
            <a:r>
              <a:rPr lang="en-US" altLang="en-US" sz="2000" dirty="0"/>
              <a:t>Advanced Technology Attachment</a:t>
            </a:r>
            <a:r>
              <a:rPr lang="sr-Latn-CS" altLang="en-US" sz="2000" dirty="0"/>
              <a:t>) koji je evoluirao od IDE (</a:t>
            </a:r>
            <a:r>
              <a:rPr lang="en-US" altLang="en-US" sz="2000" dirty="0"/>
              <a:t>Integrated Drive Electronics</a:t>
            </a:r>
            <a:r>
              <a:rPr lang="sr-Latn-CS" altLang="en-US" sz="2000" dirty="0"/>
              <a:t>) (često se ATA i IDE koriste kao sinonimi). </a:t>
            </a:r>
            <a:endParaRPr lang="en-US" altLang="en-US" sz="2000" dirty="0" smtClean="0"/>
          </a:p>
          <a:p>
            <a:pPr algn="just" eaLnBrk="1" hangingPunct="1">
              <a:lnSpc>
                <a:spcPct val="90000"/>
              </a:lnSpc>
            </a:pPr>
            <a:r>
              <a:rPr lang="sr-Latn-CS" altLang="en-US" sz="2000" dirty="0" smtClean="0"/>
              <a:t>Podaci </a:t>
            </a:r>
            <a:r>
              <a:rPr lang="sr-Latn-CS" altLang="en-US" sz="2000" dirty="0"/>
              <a:t>se prenose po magistrali širine 16 bita, maximalnom brzinom do 133Mb</a:t>
            </a:r>
            <a:r>
              <a:rPr lang="en-US" altLang="en-US" sz="2000" dirty="0"/>
              <a:t>/</a:t>
            </a:r>
            <a:r>
              <a:rPr lang="sr-Latn-CS" altLang="en-US" sz="2000" dirty="0"/>
              <a:t>s. Na ATA interfejs se mogu priključiti maksimalno 2 uređaja od kojih jedan mora biti podešen kao master drugi kao slave (pošto </a:t>
            </a:r>
            <a:r>
              <a:rPr lang="sr-Latn-CS" altLang="en-US" sz="2000" dirty="0" smtClean="0"/>
              <a:t>d</a:t>
            </a:r>
            <a:r>
              <a:rPr lang="en-US" altLang="en-US" sz="2000" dirty="0" err="1" smtClean="0"/>
              <a:t>ij</a:t>
            </a:r>
            <a:r>
              <a:rPr lang="sr-Latn-CS" altLang="en-US" sz="2000" dirty="0" smtClean="0"/>
              <a:t>ele </a:t>
            </a:r>
            <a:r>
              <a:rPr lang="sr-Latn-CS" altLang="en-US" sz="2000" dirty="0"/>
              <a:t>istu magistralu da ne bi došlo do konflikta). </a:t>
            </a:r>
            <a:endParaRPr lang="en-US" altLang="en-US" sz="2000" dirty="0" smtClean="0"/>
          </a:p>
          <a:p>
            <a:pPr algn="just" eaLnBrk="1" hangingPunct="1">
              <a:lnSpc>
                <a:spcPct val="90000"/>
              </a:lnSpc>
            </a:pPr>
            <a:r>
              <a:rPr lang="sr-Latn-CS" altLang="en-US" sz="2000" dirty="0" smtClean="0"/>
              <a:t>Povezivanje </a:t>
            </a:r>
            <a:r>
              <a:rPr lang="sr-Latn-CS" altLang="en-US" sz="2000" dirty="0"/>
              <a:t>se ostvaruje preko 40 pinskog ribon kabla</a:t>
            </a:r>
            <a:endParaRPr lang="en-US" altLang="en-US" sz="2000" dirty="0"/>
          </a:p>
        </p:txBody>
      </p:sp>
      <p:pic>
        <p:nvPicPr>
          <p:cNvPr id="28676" name="Picture 8" descr="550px-Nappe"/>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77000" y="4267201"/>
            <a:ext cx="4038600" cy="881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10" descr="561px-ATA_Plug"/>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77000" y="1981201"/>
            <a:ext cx="4038600"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6746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0"/>
            <a:ext cx="8229600" cy="762000"/>
          </a:xfrm>
        </p:spPr>
        <p:txBody>
          <a:bodyPr/>
          <a:lstStyle/>
          <a:p>
            <a:pPr eaLnBrk="1" hangingPunct="1"/>
            <a:r>
              <a:rPr lang="en-US" altLang="en-US" smtClean="0"/>
              <a:t>Hard disk</a:t>
            </a:r>
            <a:r>
              <a:rPr lang="sr-Latn-CS" altLang="en-US" smtClean="0"/>
              <a:t>-interfejsi</a:t>
            </a:r>
            <a:endParaRPr lang="en-US" altLang="en-US" smtClean="0"/>
          </a:p>
        </p:txBody>
      </p:sp>
      <p:sp>
        <p:nvSpPr>
          <p:cNvPr id="30723" name="Rectangle 3"/>
          <p:cNvSpPr>
            <a:spLocks noGrp="1" noChangeArrowheads="1"/>
          </p:cNvSpPr>
          <p:nvPr>
            <p:ph type="body" sz="half" idx="1"/>
          </p:nvPr>
        </p:nvSpPr>
        <p:spPr>
          <a:xfrm>
            <a:off x="1828800" y="990600"/>
            <a:ext cx="4648200" cy="2971800"/>
          </a:xfrm>
        </p:spPr>
        <p:txBody>
          <a:bodyPr>
            <a:normAutofit lnSpcReduction="10000"/>
          </a:bodyPr>
          <a:lstStyle/>
          <a:p>
            <a:pPr algn="just" eaLnBrk="1" hangingPunct="1">
              <a:lnSpc>
                <a:spcPct val="90000"/>
              </a:lnSpc>
            </a:pPr>
            <a:r>
              <a:rPr lang="sr-Latn-CS" altLang="en-US" sz="2000"/>
              <a:t>Konektori za SATA arhitekturu sadrže 7 pinova. Kabl za povezivanje SATA uređaja sa kontrolerom može imati maksimalnu dužinu od 1m (PATA kabl je mogao imati maksimalnu dužinu od 45cm). Kako bi se izbegao uticaj šumova prilikom prenosa koristi se tehnika “diferencijalnog signaliziranja” sa upredenim paricama </a:t>
            </a:r>
            <a:endParaRPr lang="en-US" altLang="en-US" sz="2000"/>
          </a:p>
        </p:txBody>
      </p:sp>
      <p:pic>
        <p:nvPicPr>
          <p:cNvPr id="30724" name="Picture 6" descr="SATA_ports"/>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696200" y="762000"/>
            <a:ext cx="2057400" cy="1835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7" descr="ScreenShot00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772401" y="2743200"/>
            <a:ext cx="1933575"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9" descr="Differential_Signa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10001"/>
            <a:ext cx="52578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16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0"/>
            <a:ext cx="8229600" cy="762000"/>
          </a:xfrm>
        </p:spPr>
        <p:txBody>
          <a:bodyPr/>
          <a:lstStyle/>
          <a:p>
            <a:pPr eaLnBrk="1" hangingPunct="1"/>
            <a:r>
              <a:rPr lang="en-US" altLang="en-US" smtClean="0"/>
              <a:t>Hard disk</a:t>
            </a:r>
            <a:r>
              <a:rPr lang="sr-Latn-CS" altLang="en-US" smtClean="0"/>
              <a:t>-interfejsi</a:t>
            </a:r>
            <a:endParaRPr lang="en-US" altLang="en-US" smtClean="0"/>
          </a:p>
        </p:txBody>
      </p:sp>
      <p:sp>
        <p:nvSpPr>
          <p:cNvPr id="29699" name="Rectangle 3"/>
          <p:cNvSpPr>
            <a:spLocks noGrp="1" noChangeArrowheads="1"/>
          </p:cNvSpPr>
          <p:nvPr>
            <p:ph type="body" sz="half" idx="1"/>
          </p:nvPr>
        </p:nvSpPr>
        <p:spPr>
          <a:xfrm>
            <a:off x="1676400" y="838200"/>
            <a:ext cx="4648200" cy="5791200"/>
          </a:xfrm>
        </p:spPr>
        <p:txBody>
          <a:bodyPr>
            <a:normAutofit fontScale="92500" lnSpcReduction="10000"/>
          </a:bodyPr>
          <a:lstStyle/>
          <a:p>
            <a:pPr algn="just" eaLnBrk="1" hangingPunct="1">
              <a:lnSpc>
                <a:spcPct val="90000"/>
              </a:lnSpc>
            </a:pPr>
            <a:r>
              <a:rPr lang="sr-Latn-CS" altLang="en-US" sz="2000" dirty="0"/>
              <a:t>Serijski ATA interfejs (SATA-</a:t>
            </a:r>
            <a:r>
              <a:rPr lang="en-US" altLang="en-US" sz="2000" dirty="0" smtClean="0"/>
              <a:t>Advanced</a:t>
            </a:r>
          </a:p>
          <a:p>
            <a:pPr algn="just" eaLnBrk="1" hangingPunct="1">
              <a:lnSpc>
                <a:spcPct val="90000"/>
              </a:lnSpc>
            </a:pPr>
            <a:r>
              <a:rPr lang="sr-Latn-CS" altLang="en-US" sz="2000" dirty="0" smtClean="0"/>
              <a:t>Komunikacija </a:t>
            </a:r>
            <a:r>
              <a:rPr lang="sr-Latn-CS" altLang="en-US" sz="2000" dirty="0"/>
              <a:t>se ostvaruje serijskom vezom pri čemu je brzina prenosa podataka znatno veća nego u slučaju PATA interfejsa. </a:t>
            </a:r>
            <a:endParaRPr lang="en-US" altLang="en-US" sz="2000" dirty="0" smtClean="0"/>
          </a:p>
          <a:p>
            <a:pPr algn="just" eaLnBrk="1" hangingPunct="1">
              <a:lnSpc>
                <a:spcPct val="90000"/>
              </a:lnSpc>
            </a:pPr>
            <a:r>
              <a:rPr lang="sr-Latn-CS" altLang="en-US" sz="2000" dirty="0" smtClean="0"/>
              <a:t>Priključivanje </a:t>
            </a:r>
            <a:r>
              <a:rPr lang="sr-Latn-CS" altLang="en-US" sz="2000" dirty="0"/>
              <a:t>uređaja na SATA kontroler se može vršiti po principu “hot plugging”, ne mora se isključivati napajanje (isto kao i kod USB). </a:t>
            </a:r>
            <a:endParaRPr lang="en-US" altLang="en-US" sz="2000" dirty="0" smtClean="0"/>
          </a:p>
          <a:p>
            <a:pPr algn="just" eaLnBrk="1" hangingPunct="1">
              <a:lnSpc>
                <a:spcPct val="90000"/>
              </a:lnSpc>
            </a:pPr>
            <a:r>
              <a:rPr lang="sr-Latn-CS" altLang="en-US" sz="2000" dirty="0" smtClean="0"/>
              <a:t>Prvi </a:t>
            </a:r>
            <a:r>
              <a:rPr lang="sr-Latn-CS" altLang="en-US" sz="2000" dirty="0"/>
              <a:t>SATA standard je definisao maksimalnu brzinu od 1.5Gbits/s, poslednji SATA standard (3rd generation) je definisan 2009, predviđa brzinu 6Gbits/s.</a:t>
            </a:r>
          </a:p>
          <a:p>
            <a:pPr algn="just" eaLnBrk="1" hangingPunct="1">
              <a:lnSpc>
                <a:spcPct val="90000"/>
              </a:lnSpc>
            </a:pPr>
            <a:r>
              <a:rPr lang="sr-Latn-CS" altLang="en-US" sz="2000" dirty="0"/>
              <a:t>SATA koristi point to point topologiju, konekcija između kontrolera i komponente za skladištenje podataka je direktna. </a:t>
            </a:r>
            <a:endParaRPr lang="en-US" altLang="en-US" sz="2000" dirty="0"/>
          </a:p>
        </p:txBody>
      </p:sp>
      <p:pic>
        <p:nvPicPr>
          <p:cNvPr id="6150" name="Picture 6" descr="https://lickeys.ru/wp-content/uploads/2019/47tafullsizece473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580" y="3075708"/>
            <a:ext cx="4592746" cy="347749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lickeys.ru/wp-content/uploads/2019/767suhicong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4873" y="145041"/>
            <a:ext cx="4585854" cy="299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047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417" y="639957"/>
            <a:ext cx="5680365" cy="2431435"/>
          </a:xfrm>
          <a:prstGeom prst="rect">
            <a:avLst/>
          </a:prstGeom>
        </p:spPr>
        <p:txBody>
          <a:bodyPr wrap="square">
            <a:spAutoFit/>
          </a:bodyPr>
          <a:lstStyle/>
          <a:p>
            <a:r>
              <a:rPr lang="en-US" sz="1900" b="1" dirty="0" err="1">
                <a:solidFill>
                  <a:schemeClr val="tx1">
                    <a:lumMod val="75000"/>
                    <a:lumOff val="25000"/>
                  </a:schemeClr>
                </a:solidFill>
              </a:rPr>
              <a:t>eSATA</a:t>
            </a:r>
            <a:r>
              <a:rPr lang="en-US" sz="1900" b="1" dirty="0">
                <a:solidFill>
                  <a:schemeClr val="tx1">
                    <a:lumMod val="75000"/>
                    <a:lumOff val="25000"/>
                  </a:schemeClr>
                </a:solidFill>
              </a:rPr>
              <a:t> (</a:t>
            </a:r>
            <a:r>
              <a:rPr lang="en-US" sz="1900" b="1" dirty="0" err="1">
                <a:solidFill>
                  <a:schemeClr val="tx1">
                    <a:lumMod val="75000"/>
                    <a:lumOff val="25000"/>
                  </a:schemeClr>
                </a:solidFill>
              </a:rPr>
              <a:t>eksterni</a:t>
            </a:r>
            <a:r>
              <a:rPr lang="en-US" sz="1900" b="1" dirty="0">
                <a:solidFill>
                  <a:schemeClr val="tx1">
                    <a:lumMod val="75000"/>
                    <a:lumOff val="25000"/>
                  </a:schemeClr>
                </a:solidFill>
              </a:rPr>
              <a:t> SATA)</a:t>
            </a:r>
            <a:r>
              <a:rPr lang="en-US" sz="1900" dirty="0">
                <a:solidFill>
                  <a:schemeClr val="tx1">
                    <a:lumMod val="75000"/>
                    <a:lumOff val="25000"/>
                  </a:schemeClr>
                </a:solidFill>
              </a:rPr>
              <a:t>   - </a:t>
            </a:r>
            <a:r>
              <a:rPr lang="en-US" sz="1900" dirty="0" err="1">
                <a:solidFill>
                  <a:schemeClr val="tx1">
                    <a:lumMod val="75000"/>
                    <a:lumOff val="25000"/>
                  </a:schemeClr>
                </a:solidFill>
              </a:rPr>
              <a:t>stvoren</a:t>
            </a:r>
            <a:r>
              <a:rPr lang="en-US" sz="1900" dirty="0">
                <a:solidFill>
                  <a:schemeClr val="tx1">
                    <a:lumMod val="75000"/>
                    <a:lumOff val="25000"/>
                  </a:schemeClr>
                </a:solidFill>
              </a:rPr>
              <a:t> je 2004. </a:t>
            </a:r>
            <a:r>
              <a:rPr lang="en-US" sz="1900" dirty="0" err="1">
                <a:solidFill>
                  <a:schemeClr val="tx1">
                    <a:lumMod val="75000"/>
                    <a:lumOff val="25000"/>
                  </a:schemeClr>
                </a:solidFill>
              </a:rPr>
              <a:t>godine</a:t>
            </a:r>
            <a:r>
              <a:rPr lang="en-US" sz="1900" dirty="0">
                <a:solidFill>
                  <a:schemeClr val="tx1">
                    <a:lumMod val="75000"/>
                    <a:lumOff val="25000"/>
                  </a:schemeClr>
                </a:solidFill>
              </a:rPr>
              <a:t>, </a:t>
            </a:r>
            <a:r>
              <a:rPr lang="en-US" sz="1900" dirty="0" err="1">
                <a:solidFill>
                  <a:schemeClr val="tx1">
                    <a:lumMod val="75000"/>
                    <a:lumOff val="25000"/>
                  </a:schemeClr>
                </a:solidFill>
              </a:rPr>
              <a:t>riječ</a:t>
            </a:r>
            <a:r>
              <a:rPr lang="en-US" sz="1900" dirty="0">
                <a:solidFill>
                  <a:schemeClr val="tx1">
                    <a:lumMod val="75000"/>
                    <a:lumOff val="25000"/>
                  </a:schemeClr>
                </a:solidFill>
              </a:rPr>
              <a:t> "</a:t>
            </a:r>
            <a:r>
              <a:rPr lang="en-US" sz="1900" dirty="0" err="1">
                <a:solidFill>
                  <a:schemeClr val="tx1">
                    <a:lumMod val="75000"/>
                    <a:lumOff val="25000"/>
                  </a:schemeClr>
                </a:solidFill>
              </a:rPr>
              <a:t>vanjski</a:t>
            </a:r>
            <a:r>
              <a:rPr lang="en-US" sz="1900" dirty="0">
                <a:solidFill>
                  <a:schemeClr val="tx1">
                    <a:lumMod val="75000"/>
                    <a:lumOff val="25000"/>
                  </a:schemeClr>
                </a:solidFill>
              </a:rPr>
              <a:t>" </a:t>
            </a:r>
            <a:r>
              <a:rPr lang="en-US" sz="1900" dirty="0" err="1">
                <a:solidFill>
                  <a:schemeClr val="tx1">
                    <a:lumMod val="75000"/>
                    <a:lumOff val="25000"/>
                  </a:schemeClr>
                </a:solidFill>
              </a:rPr>
              <a:t>kaže</a:t>
            </a:r>
            <a:r>
              <a:rPr lang="en-US" sz="1900" dirty="0">
                <a:solidFill>
                  <a:schemeClr val="tx1">
                    <a:lumMod val="75000"/>
                    <a:lumOff val="25000"/>
                  </a:schemeClr>
                </a:solidFill>
              </a:rPr>
              <a:t> da se </a:t>
            </a:r>
            <a:r>
              <a:rPr lang="en-US" sz="1900" dirty="0" err="1">
                <a:solidFill>
                  <a:schemeClr val="tx1">
                    <a:lumMod val="75000"/>
                    <a:lumOff val="25000"/>
                  </a:schemeClr>
                </a:solidFill>
              </a:rPr>
              <a:t>koristi</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povezivanje</a:t>
            </a:r>
            <a:r>
              <a:rPr lang="en-US" sz="1900" dirty="0">
                <a:solidFill>
                  <a:schemeClr val="tx1">
                    <a:lumMod val="75000"/>
                    <a:lumOff val="25000"/>
                  </a:schemeClr>
                </a:solidFill>
              </a:rPr>
              <a:t> </a:t>
            </a:r>
            <a:r>
              <a:rPr lang="en-US" sz="1900" dirty="0" err="1">
                <a:solidFill>
                  <a:schemeClr val="tx1">
                    <a:lumMod val="75000"/>
                    <a:lumOff val="25000"/>
                  </a:schemeClr>
                </a:solidFill>
              </a:rPr>
              <a:t>vanjskih</a:t>
            </a:r>
            <a:r>
              <a:rPr lang="en-US" sz="1900" dirty="0">
                <a:solidFill>
                  <a:schemeClr val="tx1">
                    <a:lumMod val="75000"/>
                    <a:lumOff val="25000"/>
                  </a:schemeClr>
                </a:solidFill>
              </a:rPr>
              <a:t> </a:t>
            </a:r>
            <a:r>
              <a:rPr lang="en-US" sz="1900" dirty="0" err="1">
                <a:solidFill>
                  <a:schemeClr val="tx1">
                    <a:lumMod val="75000"/>
                    <a:lumOff val="25000"/>
                  </a:schemeClr>
                </a:solidFill>
              </a:rPr>
              <a:t>tvrdih</a:t>
            </a:r>
            <a:r>
              <a:rPr lang="en-US" sz="1900" dirty="0">
                <a:solidFill>
                  <a:schemeClr val="tx1">
                    <a:lumMod val="75000"/>
                    <a:lumOff val="25000"/>
                  </a:schemeClr>
                </a:solidFill>
              </a:rPr>
              <a:t> </a:t>
            </a:r>
            <a:r>
              <a:rPr lang="en-US" sz="1900" dirty="0" err="1">
                <a:solidFill>
                  <a:schemeClr val="tx1">
                    <a:lumMod val="75000"/>
                    <a:lumOff val="25000"/>
                  </a:schemeClr>
                </a:solidFill>
              </a:rPr>
              <a:t>diskova</a:t>
            </a:r>
            <a:r>
              <a:rPr lang="en-US" sz="1900" dirty="0">
                <a:solidFill>
                  <a:schemeClr val="tx1">
                    <a:lumMod val="75000"/>
                    <a:lumOff val="25000"/>
                  </a:schemeClr>
                </a:solidFill>
              </a:rPr>
              <a:t>. </a:t>
            </a:r>
            <a:r>
              <a:rPr lang="en-US" sz="1900" dirty="0" err="1">
                <a:solidFill>
                  <a:schemeClr val="tx1">
                    <a:lumMod val="75000"/>
                    <a:lumOff val="25000"/>
                  </a:schemeClr>
                </a:solidFill>
              </a:rPr>
              <a:t>Podrška</a:t>
            </a:r>
            <a:r>
              <a:rPr lang="en-US" sz="1900" dirty="0">
                <a:solidFill>
                  <a:schemeClr val="tx1">
                    <a:lumMod val="75000"/>
                    <a:lumOff val="25000"/>
                  </a:schemeClr>
                </a:solidFill>
              </a:rPr>
              <a:t> " hot </a:t>
            </a:r>
            <a:r>
              <a:rPr lang="en-US" sz="1900" dirty="0" err="1">
                <a:solidFill>
                  <a:schemeClr val="tx1">
                    <a:lumMod val="75000"/>
                    <a:lumOff val="25000"/>
                  </a:schemeClr>
                </a:solidFill>
              </a:rPr>
              <a:t>swap"Diskovi</a:t>
            </a:r>
            <a:r>
              <a:rPr lang="en-US" sz="1900" dirty="0">
                <a:solidFill>
                  <a:schemeClr val="tx1">
                    <a:lumMod val="75000"/>
                    <a:lumOff val="25000"/>
                  </a:schemeClr>
                </a:solidFill>
              </a:rPr>
              <a:t>. </a:t>
            </a:r>
            <a:r>
              <a:rPr lang="en-US" sz="1900" dirty="0" err="1">
                <a:solidFill>
                  <a:schemeClr val="tx1">
                    <a:lumMod val="75000"/>
                    <a:lumOff val="25000"/>
                  </a:schemeClr>
                </a:solidFill>
              </a:rPr>
              <a:t>Dužina</a:t>
            </a:r>
            <a:r>
              <a:rPr lang="en-US" sz="1900" dirty="0">
                <a:solidFill>
                  <a:schemeClr val="tx1">
                    <a:lumMod val="75000"/>
                    <a:lumOff val="25000"/>
                  </a:schemeClr>
                </a:solidFill>
              </a:rPr>
              <a:t> </a:t>
            </a:r>
            <a:r>
              <a:rPr lang="en-US" sz="1900" dirty="0" err="1">
                <a:solidFill>
                  <a:schemeClr val="tx1">
                    <a:lumMod val="75000"/>
                    <a:lumOff val="25000"/>
                  </a:schemeClr>
                </a:solidFill>
              </a:rPr>
              <a:t>interfejs</a:t>
            </a:r>
            <a:r>
              <a:rPr lang="en-US" sz="1900" dirty="0">
                <a:solidFill>
                  <a:schemeClr val="tx1">
                    <a:lumMod val="75000"/>
                    <a:lumOff val="25000"/>
                  </a:schemeClr>
                </a:solidFill>
              </a:rPr>
              <a:t> </a:t>
            </a:r>
            <a:r>
              <a:rPr lang="en-US" sz="1900" dirty="0" err="1">
                <a:solidFill>
                  <a:schemeClr val="tx1">
                    <a:lumMod val="75000"/>
                    <a:lumOff val="25000"/>
                  </a:schemeClr>
                </a:solidFill>
              </a:rPr>
              <a:t>kabla</a:t>
            </a:r>
            <a:r>
              <a:rPr lang="en-US" sz="1900" dirty="0">
                <a:solidFill>
                  <a:schemeClr val="tx1">
                    <a:lumMod val="75000"/>
                    <a:lumOff val="25000"/>
                  </a:schemeClr>
                </a:solidFill>
              </a:rPr>
              <a:t> je </a:t>
            </a:r>
            <a:r>
              <a:rPr lang="en-US" sz="1900" dirty="0" err="1">
                <a:solidFill>
                  <a:schemeClr val="tx1">
                    <a:lumMod val="75000"/>
                    <a:lumOff val="25000"/>
                  </a:schemeClr>
                </a:solidFill>
              </a:rPr>
              <a:t>povećana</a:t>
            </a:r>
            <a:r>
              <a:rPr lang="en-US" sz="1900" dirty="0">
                <a:solidFill>
                  <a:schemeClr val="tx1">
                    <a:lumMod val="75000"/>
                    <a:lumOff val="25000"/>
                  </a:schemeClr>
                </a:solidFill>
              </a:rPr>
              <a:t> u </a:t>
            </a:r>
            <a:r>
              <a:rPr lang="en-US" sz="1900" dirty="0" err="1">
                <a:solidFill>
                  <a:schemeClr val="tx1">
                    <a:lumMod val="75000"/>
                    <a:lumOff val="25000"/>
                  </a:schemeClr>
                </a:solidFill>
              </a:rPr>
              <a:t>odnosu</a:t>
            </a:r>
            <a:r>
              <a:rPr lang="en-US" sz="1900" dirty="0">
                <a:solidFill>
                  <a:schemeClr val="tx1">
                    <a:lumMod val="75000"/>
                    <a:lumOff val="25000"/>
                  </a:schemeClr>
                </a:solidFill>
              </a:rPr>
              <a:t> </a:t>
            </a:r>
            <a:r>
              <a:rPr lang="en-US" sz="1900" dirty="0" err="1">
                <a:solidFill>
                  <a:schemeClr val="tx1">
                    <a:lumMod val="75000"/>
                    <a:lumOff val="25000"/>
                  </a:schemeClr>
                </a:solidFill>
              </a:rPr>
              <a:t>na</a:t>
            </a:r>
            <a:r>
              <a:rPr lang="en-US" sz="1900" dirty="0">
                <a:solidFill>
                  <a:schemeClr val="tx1">
                    <a:lumMod val="75000"/>
                    <a:lumOff val="25000"/>
                  </a:schemeClr>
                </a:solidFill>
              </a:rPr>
              <a:t> SATA - </a:t>
            </a:r>
            <a:r>
              <a:rPr lang="en-US" sz="1900" dirty="0" err="1">
                <a:solidFill>
                  <a:schemeClr val="tx1">
                    <a:lumMod val="75000"/>
                    <a:lumOff val="25000"/>
                  </a:schemeClr>
                </a:solidFill>
              </a:rPr>
              <a:t>maksimalna</a:t>
            </a:r>
            <a:r>
              <a:rPr lang="en-US" sz="1900" dirty="0">
                <a:solidFill>
                  <a:schemeClr val="tx1">
                    <a:lumMod val="75000"/>
                    <a:lumOff val="25000"/>
                  </a:schemeClr>
                </a:solidFill>
              </a:rPr>
              <a:t> </a:t>
            </a:r>
            <a:r>
              <a:rPr lang="en-US" sz="1900" dirty="0" err="1">
                <a:solidFill>
                  <a:schemeClr val="tx1">
                    <a:lumMod val="75000"/>
                    <a:lumOff val="25000"/>
                  </a:schemeClr>
                </a:solidFill>
              </a:rPr>
              <a:t>dužina</a:t>
            </a:r>
            <a:r>
              <a:rPr lang="en-US" sz="1900" dirty="0">
                <a:solidFill>
                  <a:schemeClr val="tx1">
                    <a:lumMod val="75000"/>
                    <a:lumOff val="25000"/>
                  </a:schemeClr>
                </a:solidFill>
              </a:rPr>
              <a:t> je </a:t>
            </a:r>
            <a:r>
              <a:rPr lang="en-US" sz="1900" dirty="0" err="1">
                <a:solidFill>
                  <a:schemeClr val="tx1">
                    <a:lumMod val="75000"/>
                    <a:lumOff val="25000"/>
                  </a:schemeClr>
                </a:solidFill>
              </a:rPr>
              <a:t>sada</a:t>
            </a:r>
            <a:r>
              <a:rPr lang="en-US" sz="1900" dirty="0">
                <a:solidFill>
                  <a:schemeClr val="tx1">
                    <a:lumMod val="75000"/>
                    <a:lumOff val="25000"/>
                  </a:schemeClr>
                </a:solidFill>
              </a:rPr>
              <a:t> </a:t>
            </a:r>
            <a:r>
              <a:rPr lang="en-US" sz="1900" dirty="0" err="1">
                <a:solidFill>
                  <a:schemeClr val="tx1">
                    <a:lumMod val="75000"/>
                    <a:lumOff val="25000"/>
                  </a:schemeClr>
                </a:solidFill>
              </a:rPr>
              <a:t>čak</a:t>
            </a:r>
            <a:r>
              <a:rPr lang="en-US" sz="1900" dirty="0">
                <a:solidFill>
                  <a:schemeClr val="tx1">
                    <a:lumMod val="75000"/>
                    <a:lumOff val="25000"/>
                  </a:schemeClr>
                </a:solidFill>
              </a:rPr>
              <a:t> </a:t>
            </a:r>
            <a:r>
              <a:rPr lang="en-US" sz="1900" dirty="0" err="1">
                <a:solidFill>
                  <a:schemeClr val="tx1">
                    <a:lumMod val="75000"/>
                    <a:lumOff val="25000"/>
                  </a:schemeClr>
                </a:solidFill>
              </a:rPr>
              <a:t>dva</a:t>
            </a:r>
            <a:r>
              <a:rPr lang="en-US" sz="1900" dirty="0">
                <a:solidFill>
                  <a:schemeClr val="tx1">
                    <a:lumMod val="75000"/>
                    <a:lumOff val="25000"/>
                  </a:schemeClr>
                </a:solidFill>
              </a:rPr>
              <a:t> </a:t>
            </a:r>
            <a:r>
              <a:rPr lang="en-US" sz="1900" dirty="0" err="1">
                <a:solidFill>
                  <a:schemeClr val="tx1">
                    <a:lumMod val="75000"/>
                    <a:lumOff val="25000"/>
                  </a:schemeClr>
                </a:solidFill>
              </a:rPr>
              <a:t>metra</a:t>
            </a:r>
            <a:r>
              <a:rPr lang="en-US" sz="1900" dirty="0">
                <a:solidFill>
                  <a:schemeClr val="tx1">
                    <a:lumMod val="75000"/>
                    <a:lumOff val="25000"/>
                  </a:schemeClr>
                </a:solidFill>
              </a:rPr>
              <a:t>. ESATA </a:t>
            </a:r>
            <a:r>
              <a:rPr lang="en-US" sz="1900" dirty="0" err="1">
                <a:solidFill>
                  <a:schemeClr val="tx1">
                    <a:lumMod val="75000"/>
                    <a:lumOff val="25000"/>
                  </a:schemeClr>
                </a:solidFill>
              </a:rPr>
              <a:t>nije</a:t>
            </a:r>
            <a:r>
              <a:rPr lang="en-US" sz="1900" dirty="0">
                <a:solidFill>
                  <a:schemeClr val="tx1">
                    <a:lumMod val="75000"/>
                    <a:lumOff val="25000"/>
                  </a:schemeClr>
                </a:solidFill>
              </a:rPr>
              <a:t> </a:t>
            </a:r>
            <a:r>
              <a:rPr lang="en-US" sz="1900" dirty="0" err="1">
                <a:solidFill>
                  <a:schemeClr val="tx1">
                    <a:lumMod val="75000"/>
                    <a:lumOff val="25000"/>
                  </a:schemeClr>
                </a:solidFill>
              </a:rPr>
              <a:t>fizički</a:t>
            </a:r>
            <a:r>
              <a:rPr lang="en-US" sz="1900" dirty="0">
                <a:solidFill>
                  <a:schemeClr val="tx1">
                    <a:lumMod val="75000"/>
                    <a:lumOff val="25000"/>
                  </a:schemeClr>
                </a:solidFill>
              </a:rPr>
              <a:t> </a:t>
            </a:r>
            <a:r>
              <a:rPr lang="en-US" sz="1900" dirty="0" err="1">
                <a:solidFill>
                  <a:schemeClr val="tx1">
                    <a:lumMod val="75000"/>
                    <a:lumOff val="25000"/>
                  </a:schemeClr>
                </a:solidFill>
              </a:rPr>
              <a:t>kompatibilna</a:t>
            </a:r>
            <a:r>
              <a:rPr lang="en-US" sz="1900" dirty="0">
                <a:solidFill>
                  <a:schemeClr val="tx1">
                    <a:lumMod val="75000"/>
                    <a:lumOff val="25000"/>
                  </a:schemeClr>
                </a:solidFill>
              </a:rPr>
              <a:t> </a:t>
            </a:r>
            <a:r>
              <a:rPr lang="en-US" sz="1900" dirty="0" err="1">
                <a:solidFill>
                  <a:schemeClr val="tx1">
                    <a:lumMod val="75000"/>
                    <a:lumOff val="25000"/>
                  </a:schemeClr>
                </a:solidFill>
              </a:rPr>
              <a:t>sa</a:t>
            </a:r>
            <a:r>
              <a:rPr lang="en-US" sz="1900" dirty="0">
                <a:solidFill>
                  <a:schemeClr val="tx1">
                    <a:lumMod val="75000"/>
                    <a:lumOff val="25000"/>
                  </a:schemeClr>
                </a:solidFill>
              </a:rPr>
              <a:t> SATA-</a:t>
            </a:r>
            <a:r>
              <a:rPr lang="en-US" sz="1900" dirty="0" err="1">
                <a:solidFill>
                  <a:schemeClr val="tx1">
                    <a:lumMod val="75000"/>
                    <a:lumOff val="25000"/>
                  </a:schemeClr>
                </a:solidFill>
              </a:rPr>
              <a:t>om</a:t>
            </a:r>
            <a:r>
              <a:rPr lang="en-US" sz="1900" dirty="0">
                <a:solidFill>
                  <a:schemeClr val="tx1">
                    <a:lumMod val="75000"/>
                    <a:lumOff val="25000"/>
                  </a:schemeClr>
                </a:solidFill>
              </a:rPr>
              <a:t>, </a:t>
            </a:r>
            <a:r>
              <a:rPr lang="en-US" sz="1900" dirty="0" err="1">
                <a:solidFill>
                  <a:schemeClr val="tx1">
                    <a:lumMod val="75000"/>
                    <a:lumOff val="25000"/>
                  </a:schemeClr>
                </a:solidFill>
              </a:rPr>
              <a:t>ali</a:t>
            </a:r>
            <a:r>
              <a:rPr lang="en-US" sz="1900" dirty="0">
                <a:solidFill>
                  <a:schemeClr val="tx1">
                    <a:lumMod val="75000"/>
                    <a:lumOff val="25000"/>
                  </a:schemeClr>
                </a:solidFill>
              </a:rPr>
              <a:t> </a:t>
            </a:r>
            <a:r>
              <a:rPr lang="en-US" sz="1900" dirty="0" err="1">
                <a:solidFill>
                  <a:schemeClr val="tx1">
                    <a:lumMod val="75000"/>
                    <a:lumOff val="25000"/>
                  </a:schemeClr>
                </a:solidFill>
              </a:rPr>
              <a:t>ima</a:t>
            </a:r>
            <a:r>
              <a:rPr lang="en-US" sz="1900" dirty="0">
                <a:solidFill>
                  <a:schemeClr val="tx1">
                    <a:lumMod val="75000"/>
                    <a:lumOff val="25000"/>
                  </a:schemeClr>
                </a:solidFill>
              </a:rPr>
              <a:t> </a:t>
            </a:r>
            <a:r>
              <a:rPr lang="en-US" sz="1900" dirty="0" err="1">
                <a:solidFill>
                  <a:schemeClr val="tx1">
                    <a:lumMod val="75000"/>
                    <a:lumOff val="25000"/>
                  </a:schemeClr>
                </a:solidFill>
              </a:rPr>
              <a:t>isti</a:t>
            </a:r>
            <a:r>
              <a:rPr lang="en-US" sz="1900" dirty="0">
                <a:solidFill>
                  <a:schemeClr val="tx1">
                    <a:lumMod val="75000"/>
                    <a:lumOff val="25000"/>
                  </a:schemeClr>
                </a:solidFill>
              </a:rPr>
              <a:t> </a:t>
            </a:r>
            <a:r>
              <a:rPr lang="en-US" sz="1900" dirty="0" err="1">
                <a:solidFill>
                  <a:schemeClr val="tx1">
                    <a:lumMod val="75000"/>
                    <a:lumOff val="25000"/>
                  </a:schemeClr>
                </a:solidFill>
              </a:rPr>
              <a:t>propusni</a:t>
            </a:r>
            <a:r>
              <a:rPr lang="en-US" sz="1900" dirty="0">
                <a:solidFill>
                  <a:schemeClr val="tx1">
                    <a:lumMod val="75000"/>
                    <a:lumOff val="25000"/>
                  </a:schemeClr>
                </a:solidFill>
              </a:rPr>
              <a:t> </a:t>
            </a:r>
            <a:r>
              <a:rPr lang="en-US" sz="1900" dirty="0" err="1">
                <a:solidFill>
                  <a:schemeClr val="tx1">
                    <a:lumMod val="75000"/>
                    <a:lumOff val="25000"/>
                  </a:schemeClr>
                </a:solidFill>
              </a:rPr>
              <a:t>opseg</a:t>
            </a:r>
            <a:endParaRPr lang="en-US" sz="1900" dirty="0">
              <a:solidFill>
                <a:schemeClr val="tx1">
                  <a:lumMod val="75000"/>
                  <a:lumOff val="25000"/>
                </a:schemeClr>
              </a:solidFill>
            </a:endParaRPr>
          </a:p>
        </p:txBody>
      </p:sp>
      <p:pic>
        <p:nvPicPr>
          <p:cNvPr id="3" name="Picture 4" descr="https://lickeys.ru/wp-content/uploads/2019/db44294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379" y="346364"/>
            <a:ext cx="5097930" cy="2925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37854" y="3286035"/>
            <a:ext cx="4544292" cy="969496"/>
          </a:xfrm>
          <a:prstGeom prst="rect">
            <a:avLst/>
          </a:prstGeom>
        </p:spPr>
        <p:txBody>
          <a:bodyPr wrap="square">
            <a:spAutoFit/>
          </a:bodyPr>
          <a:lstStyle/>
          <a:p>
            <a:r>
              <a:rPr lang="en-US" sz="1900" b="1" dirty="0" err="1" smtClean="0">
                <a:solidFill>
                  <a:schemeClr val="tx1">
                    <a:lumMod val="75000"/>
                    <a:lumOff val="25000"/>
                  </a:schemeClr>
                </a:solidFill>
              </a:rPr>
              <a:t>Firewire</a:t>
            </a:r>
            <a:r>
              <a:rPr lang="en-US" sz="1900" b="1" dirty="0">
                <a:solidFill>
                  <a:schemeClr val="tx1">
                    <a:lumMod val="75000"/>
                    <a:lumOff val="25000"/>
                  </a:schemeClr>
                </a:solidFill>
              </a:rPr>
              <a:t>  </a:t>
            </a:r>
            <a:r>
              <a:rPr lang="en-US" sz="1900" dirty="0" smtClean="0">
                <a:solidFill>
                  <a:schemeClr val="tx1">
                    <a:lumMod val="75000"/>
                    <a:lumOff val="25000"/>
                  </a:schemeClr>
                </a:solidFill>
              </a:rPr>
              <a:t>- </a:t>
            </a:r>
            <a:r>
              <a:rPr lang="en-US" sz="1900" dirty="0" err="1">
                <a:solidFill>
                  <a:schemeClr val="tx1">
                    <a:lumMod val="75000"/>
                    <a:lumOff val="25000"/>
                  </a:schemeClr>
                </a:solidFill>
              </a:rPr>
              <a:t>serijski</a:t>
            </a:r>
            <a:r>
              <a:rPr lang="en-US" sz="1900" dirty="0">
                <a:solidFill>
                  <a:schemeClr val="tx1">
                    <a:lumMod val="75000"/>
                    <a:lumOff val="25000"/>
                  </a:schemeClr>
                </a:solidFill>
              </a:rPr>
              <a:t> </a:t>
            </a:r>
            <a:r>
              <a:rPr lang="en-US" sz="1900" dirty="0" err="1">
                <a:solidFill>
                  <a:schemeClr val="tx1">
                    <a:lumMod val="75000"/>
                    <a:lumOff val="25000"/>
                  </a:schemeClr>
                </a:solidFill>
              </a:rPr>
              <a:t>brzi</a:t>
            </a:r>
            <a:r>
              <a:rPr lang="en-US" sz="1900" dirty="0">
                <a:solidFill>
                  <a:schemeClr val="tx1">
                    <a:lumMod val="75000"/>
                    <a:lumOff val="25000"/>
                  </a:schemeClr>
                </a:solidFill>
              </a:rPr>
              <a:t> </a:t>
            </a:r>
            <a:r>
              <a:rPr lang="en-US" sz="1900" dirty="0" err="1">
                <a:solidFill>
                  <a:schemeClr val="tx1">
                    <a:lumMod val="75000"/>
                    <a:lumOff val="25000"/>
                  </a:schemeClr>
                </a:solidFill>
              </a:rPr>
              <a:t>interfejs</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povezivanje</a:t>
            </a:r>
            <a:r>
              <a:rPr lang="en-US" sz="1900" dirty="0">
                <a:solidFill>
                  <a:schemeClr val="tx1">
                    <a:lumMod val="75000"/>
                    <a:lumOff val="25000"/>
                  </a:schemeClr>
                </a:solidFill>
              </a:rPr>
              <a:t> </a:t>
            </a:r>
            <a:r>
              <a:rPr lang="en-US" sz="1900" dirty="0" err="1">
                <a:solidFill>
                  <a:schemeClr val="tx1">
                    <a:lumMod val="75000"/>
                    <a:lumOff val="25000"/>
                  </a:schemeClr>
                </a:solidFill>
                <a:hlinkClick r:id="rId4"/>
              </a:rPr>
              <a:t>vanjski</a:t>
            </a:r>
            <a:r>
              <a:rPr lang="en-US" sz="1900" dirty="0">
                <a:solidFill>
                  <a:schemeClr val="tx1">
                    <a:lumMod val="75000"/>
                    <a:lumOff val="25000"/>
                  </a:schemeClr>
                </a:solidFill>
                <a:hlinkClick r:id="rId4"/>
              </a:rPr>
              <a:t> </a:t>
            </a:r>
            <a:r>
              <a:rPr lang="en-US" sz="1900" dirty="0" err="1">
                <a:solidFill>
                  <a:schemeClr val="tx1">
                    <a:lumMod val="75000"/>
                    <a:lumOff val="25000"/>
                  </a:schemeClr>
                </a:solidFill>
                <a:hlinkClick r:id="rId4"/>
              </a:rPr>
              <a:t>uređaji</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uključujući</a:t>
            </a:r>
            <a:r>
              <a:rPr lang="en-US" sz="1900" dirty="0" smtClean="0">
                <a:solidFill>
                  <a:schemeClr val="tx1">
                    <a:lumMod val="75000"/>
                    <a:lumOff val="25000"/>
                  </a:schemeClr>
                </a:solidFill>
              </a:rPr>
              <a:t> </a:t>
            </a:r>
            <a:r>
              <a:rPr lang="en-US" sz="1900" dirty="0">
                <a:solidFill>
                  <a:schemeClr val="tx1">
                    <a:lumMod val="75000"/>
                    <a:lumOff val="25000"/>
                  </a:schemeClr>
                </a:solidFill>
              </a:rPr>
              <a:t>HDD</a:t>
            </a:r>
            <a:r>
              <a:rPr lang="en-US" sz="1900" dirty="0" smtClean="0">
                <a:solidFill>
                  <a:schemeClr val="tx1">
                    <a:lumMod val="75000"/>
                    <a:lumOff val="25000"/>
                  </a:schemeClr>
                </a:solidFill>
              </a:rPr>
              <a:t>.</a:t>
            </a:r>
            <a:endParaRPr lang="en-US" sz="1900" dirty="0">
              <a:solidFill>
                <a:schemeClr val="tx1">
                  <a:lumMod val="75000"/>
                  <a:lumOff val="25000"/>
                </a:schemeClr>
              </a:solidFill>
            </a:endParaRPr>
          </a:p>
        </p:txBody>
      </p:sp>
      <p:pic>
        <p:nvPicPr>
          <p:cNvPr id="12290" name="Picture 2" descr="https://lickeys.ru/wp-content/uploads/2019/04mefullsize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829" y="3377045"/>
            <a:ext cx="4762500" cy="4048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82437" y="4422109"/>
            <a:ext cx="6096000" cy="1554272"/>
          </a:xfrm>
          <a:prstGeom prst="rect">
            <a:avLst/>
          </a:prstGeom>
        </p:spPr>
        <p:txBody>
          <a:bodyPr>
            <a:spAutoFit/>
          </a:bodyPr>
          <a:lstStyle/>
          <a:p>
            <a:r>
              <a:rPr lang="en-US" sz="1900" b="1" dirty="0">
                <a:solidFill>
                  <a:schemeClr val="tx1">
                    <a:lumMod val="75000"/>
                    <a:lumOff val="25000"/>
                  </a:schemeClr>
                </a:solidFill>
              </a:rPr>
              <a:t>IEEE 1394</a:t>
            </a:r>
            <a:r>
              <a:rPr lang="en-US" sz="1900" dirty="0">
                <a:solidFill>
                  <a:schemeClr val="tx1">
                    <a:lumMod val="75000"/>
                    <a:lumOff val="25000"/>
                  </a:schemeClr>
                </a:solidFill>
              </a:rPr>
              <a:t>, </a:t>
            </a:r>
            <a:r>
              <a:rPr lang="en-US" sz="1900" dirty="0" err="1">
                <a:solidFill>
                  <a:schemeClr val="tx1">
                    <a:lumMod val="75000"/>
                    <a:lumOff val="25000"/>
                  </a:schemeClr>
                </a:solidFill>
              </a:rPr>
              <a:t>poznat</a:t>
            </a:r>
            <a:r>
              <a:rPr lang="en-US" sz="1900" dirty="0">
                <a:solidFill>
                  <a:schemeClr val="tx1">
                    <a:lumMod val="75000"/>
                    <a:lumOff val="25000"/>
                  </a:schemeClr>
                </a:solidFill>
              </a:rPr>
              <a:t> </a:t>
            </a:r>
            <a:r>
              <a:rPr lang="en-US" sz="1900" dirty="0" err="1">
                <a:solidFill>
                  <a:schemeClr val="tx1">
                    <a:lumMod val="75000"/>
                    <a:lumOff val="25000"/>
                  </a:schemeClr>
                </a:solidFill>
              </a:rPr>
              <a:t>i</a:t>
            </a:r>
            <a:r>
              <a:rPr lang="en-US" sz="1900" dirty="0">
                <a:solidFill>
                  <a:schemeClr val="tx1">
                    <a:lumMod val="75000"/>
                    <a:lumOff val="25000"/>
                  </a:schemeClr>
                </a:solidFill>
              </a:rPr>
              <a:t> </a:t>
            </a:r>
            <a:r>
              <a:rPr lang="en-US" sz="1900" dirty="0" err="1">
                <a:solidFill>
                  <a:schemeClr val="tx1">
                    <a:lumMod val="75000"/>
                    <a:lumOff val="25000"/>
                  </a:schemeClr>
                </a:solidFill>
              </a:rPr>
              <a:t>kao</a:t>
            </a:r>
            <a:r>
              <a:rPr lang="en-US" sz="1900" dirty="0">
                <a:solidFill>
                  <a:schemeClr val="tx1">
                    <a:lumMod val="75000"/>
                    <a:lumOff val="25000"/>
                  </a:schemeClr>
                </a:solidFill>
              </a:rPr>
              <a:t> FireWire (</a:t>
            </a:r>
            <a:r>
              <a:rPr lang="en-US" sz="1900" dirty="0" err="1">
                <a:solidFill>
                  <a:schemeClr val="tx1">
                    <a:lumMod val="75000"/>
                    <a:lumOff val="25000"/>
                  </a:schemeClr>
                </a:solidFill>
              </a:rPr>
              <a:t>kako</a:t>
            </a:r>
            <a:r>
              <a:rPr lang="en-US" sz="1900" dirty="0">
                <a:solidFill>
                  <a:schemeClr val="tx1">
                    <a:lumMod val="75000"/>
                    <a:lumOff val="25000"/>
                  </a:schemeClr>
                </a:solidFill>
              </a:rPr>
              <a:t> </a:t>
            </a:r>
            <a:r>
              <a:rPr lang="en-US" sz="1900" dirty="0" err="1">
                <a:solidFill>
                  <a:schemeClr val="tx1">
                    <a:lumMod val="75000"/>
                    <a:lumOff val="25000"/>
                  </a:schemeClr>
                </a:solidFill>
              </a:rPr>
              <a:t>ga</a:t>
            </a:r>
            <a:r>
              <a:rPr lang="en-US" sz="1900" dirty="0">
                <a:solidFill>
                  <a:schemeClr val="tx1">
                    <a:lumMod val="75000"/>
                    <a:lumOff val="25000"/>
                  </a:schemeClr>
                </a:solidFill>
              </a:rPr>
              <a:t> je Apple </a:t>
            </a:r>
            <a:r>
              <a:rPr lang="en-US" sz="1900" dirty="0" err="1">
                <a:solidFill>
                  <a:schemeClr val="tx1">
                    <a:lumMod val="75000"/>
                    <a:lumOff val="25000"/>
                  </a:schemeClr>
                </a:solidFill>
              </a:rPr>
              <a:t>nazvao</a:t>
            </a:r>
            <a:r>
              <a:rPr lang="en-US" sz="1900" dirty="0">
                <a:solidFill>
                  <a:schemeClr val="tx1">
                    <a:lumMod val="75000"/>
                    <a:lumOff val="25000"/>
                  </a:schemeClr>
                </a:solidFill>
              </a:rPr>
              <a:t>), </a:t>
            </a:r>
            <a:r>
              <a:rPr lang="en-US" sz="1900" dirty="0" err="1">
                <a:solidFill>
                  <a:schemeClr val="tx1">
                    <a:lumMod val="75000"/>
                    <a:lumOff val="25000"/>
                  </a:schemeClr>
                </a:solidFill>
              </a:rPr>
              <a:t>iLink</a:t>
            </a:r>
            <a:r>
              <a:rPr lang="en-US" sz="1900" dirty="0">
                <a:solidFill>
                  <a:schemeClr val="tx1">
                    <a:lumMod val="75000"/>
                    <a:lumOff val="25000"/>
                  </a:schemeClr>
                </a:solidFill>
              </a:rPr>
              <a:t> (</a:t>
            </a:r>
            <a:r>
              <a:rPr lang="en-US" sz="1900" dirty="0" err="1">
                <a:solidFill>
                  <a:schemeClr val="tx1">
                    <a:lumMod val="75000"/>
                    <a:lumOff val="25000"/>
                  </a:schemeClr>
                </a:solidFill>
              </a:rPr>
              <a:t>kako</a:t>
            </a:r>
            <a:r>
              <a:rPr lang="en-US" sz="1900" dirty="0">
                <a:solidFill>
                  <a:schemeClr val="tx1">
                    <a:lumMod val="75000"/>
                    <a:lumOff val="25000"/>
                  </a:schemeClr>
                </a:solidFill>
              </a:rPr>
              <a:t> </a:t>
            </a:r>
            <a:r>
              <a:rPr lang="en-US" sz="1900" dirty="0" err="1">
                <a:solidFill>
                  <a:schemeClr val="tx1">
                    <a:lumMod val="75000"/>
                    <a:lumOff val="25000"/>
                  </a:schemeClr>
                </a:solidFill>
              </a:rPr>
              <a:t>ga</a:t>
            </a:r>
            <a:r>
              <a:rPr lang="en-US" sz="1900" dirty="0">
                <a:solidFill>
                  <a:schemeClr val="tx1">
                    <a:lumMod val="75000"/>
                    <a:lumOff val="25000"/>
                  </a:schemeClr>
                </a:solidFill>
              </a:rPr>
              <a:t> je Sony </a:t>
            </a:r>
            <a:r>
              <a:rPr lang="en-US" sz="1900" dirty="0" err="1">
                <a:solidFill>
                  <a:schemeClr val="tx1">
                    <a:lumMod val="75000"/>
                    <a:lumOff val="25000"/>
                  </a:schemeClr>
                </a:solidFill>
              </a:rPr>
              <a:t>nazvao</a:t>
            </a:r>
            <a:r>
              <a:rPr lang="en-US" sz="1900" dirty="0">
                <a:solidFill>
                  <a:schemeClr val="tx1">
                    <a:lumMod val="75000"/>
                    <a:lumOff val="25000"/>
                  </a:schemeClr>
                </a:solidFill>
              </a:rPr>
              <a:t>), </a:t>
            </a:r>
            <a:r>
              <a:rPr lang="en-US" sz="1900" dirty="0" err="1">
                <a:solidFill>
                  <a:schemeClr val="tx1">
                    <a:lumMod val="75000"/>
                    <a:lumOff val="25000"/>
                  </a:schemeClr>
                </a:solidFill>
              </a:rPr>
              <a:t>postaje</a:t>
            </a:r>
            <a:r>
              <a:rPr lang="en-US" sz="1900" dirty="0">
                <a:solidFill>
                  <a:schemeClr val="tx1">
                    <a:lumMod val="75000"/>
                    <a:lumOff val="25000"/>
                  </a:schemeClr>
                </a:solidFill>
              </a:rPr>
              <a:t> standard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smtClean="0">
                <a:solidFill>
                  <a:schemeClr val="tx1">
                    <a:lumMod val="75000"/>
                    <a:lumOff val="25000"/>
                  </a:schemeClr>
                </a:solidFill>
              </a:rPr>
              <a:t>prenos</a:t>
            </a:r>
            <a:r>
              <a:rPr lang="en-US" sz="1900" dirty="0" smtClean="0">
                <a:solidFill>
                  <a:schemeClr val="tx1">
                    <a:lumMod val="75000"/>
                    <a:lumOff val="25000"/>
                  </a:schemeClr>
                </a:solidFill>
              </a:rPr>
              <a:t> </a:t>
            </a:r>
            <a:r>
              <a:rPr lang="en-US" sz="1900" dirty="0" err="1">
                <a:solidFill>
                  <a:schemeClr val="tx1">
                    <a:lumMod val="75000"/>
                    <a:lumOff val="25000"/>
                  </a:schemeClr>
                </a:solidFill>
              </a:rPr>
              <a:t>digitalnog</a:t>
            </a:r>
            <a:r>
              <a:rPr lang="en-US" sz="1900" dirty="0">
                <a:solidFill>
                  <a:schemeClr val="tx1">
                    <a:lumMod val="75000"/>
                    <a:lumOff val="25000"/>
                  </a:schemeClr>
                </a:solidFill>
              </a:rPr>
              <a:t> </a:t>
            </a:r>
            <a:r>
              <a:rPr lang="en-US" sz="1900" dirty="0" err="1">
                <a:solidFill>
                  <a:schemeClr val="tx1">
                    <a:lumMod val="75000"/>
                    <a:lumOff val="25000"/>
                  </a:schemeClr>
                </a:solidFill>
              </a:rPr>
              <a:t>videa</a:t>
            </a:r>
            <a:r>
              <a:rPr lang="en-US" sz="1900" dirty="0">
                <a:solidFill>
                  <a:schemeClr val="tx1">
                    <a:lumMod val="75000"/>
                    <a:lumOff val="25000"/>
                  </a:schemeClr>
                </a:solidFill>
              </a:rPr>
              <a:t>, </a:t>
            </a:r>
            <a:r>
              <a:rPr lang="en-US" sz="1900" dirty="0" err="1">
                <a:solidFill>
                  <a:schemeClr val="tx1">
                    <a:lumMod val="75000"/>
                    <a:lumOff val="25000"/>
                  </a:schemeClr>
                </a:solidFill>
              </a:rPr>
              <a:t>ali</a:t>
            </a:r>
            <a:r>
              <a:rPr lang="en-US" sz="1900" dirty="0">
                <a:solidFill>
                  <a:schemeClr val="tx1">
                    <a:lumMod val="75000"/>
                    <a:lumOff val="25000"/>
                  </a:schemeClr>
                </a:solidFill>
              </a:rPr>
              <a:t> se </a:t>
            </a:r>
            <a:r>
              <a:rPr lang="en-US" sz="1900" dirty="0" err="1">
                <a:solidFill>
                  <a:schemeClr val="tx1">
                    <a:lumMod val="75000"/>
                    <a:lumOff val="25000"/>
                  </a:schemeClr>
                </a:solidFill>
              </a:rPr>
              <a:t>može</a:t>
            </a:r>
            <a:r>
              <a:rPr lang="en-US" sz="1900" dirty="0">
                <a:solidFill>
                  <a:schemeClr val="tx1">
                    <a:lumMod val="75000"/>
                    <a:lumOff val="25000"/>
                  </a:schemeClr>
                </a:solidFill>
              </a:rPr>
              <a:t> </a:t>
            </a:r>
            <a:r>
              <a:rPr lang="en-US" sz="1900" dirty="0" err="1">
                <a:solidFill>
                  <a:schemeClr val="tx1">
                    <a:lumMod val="75000"/>
                    <a:lumOff val="25000"/>
                  </a:schemeClr>
                </a:solidFill>
              </a:rPr>
              <a:t>koristiti</a:t>
            </a:r>
            <a:r>
              <a:rPr lang="en-US" sz="1900" dirty="0">
                <a:solidFill>
                  <a:schemeClr val="tx1">
                    <a:lumMod val="75000"/>
                    <a:lumOff val="25000"/>
                  </a:schemeClr>
                </a:solidFill>
              </a:rPr>
              <a:t> </a:t>
            </a:r>
            <a:r>
              <a:rPr lang="en-US" sz="1900" dirty="0" err="1">
                <a:solidFill>
                  <a:schemeClr val="tx1">
                    <a:lumMod val="75000"/>
                    <a:lumOff val="25000"/>
                  </a:schemeClr>
                </a:solidFill>
              </a:rPr>
              <a:t>i</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povezivanje</a:t>
            </a:r>
            <a:r>
              <a:rPr lang="en-US" sz="1900" dirty="0">
                <a:solidFill>
                  <a:schemeClr val="tx1">
                    <a:lumMod val="75000"/>
                    <a:lumOff val="25000"/>
                  </a:schemeClr>
                </a:solidFill>
              </a:rPr>
              <a:t> </a:t>
            </a:r>
            <a:r>
              <a:rPr lang="en-US" sz="1900" b="1" dirty="0" smtClean="0">
                <a:solidFill>
                  <a:schemeClr val="tx1">
                    <a:lumMod val="75000"/>
                    <a:lumOff val="25000"/>
                  </a:schemeClr>
                </a:solidFill>
              </a:rPr>
              <a:t>hard </a:t>
            </a:r>
            <a:r>
              <a:rPr lang="en-US" sz="1900" b="1" dirty="0" err="1" smtClean="0">
                <a:solidFill>
                  <a:schemeClr val="tx1">
                    <a:lumMod val="75000"/>
                    <a:lumOff val="25000"/>
                  </a:schemeClr>
                </a:solidFill>
              </a:rPr>
              <a:t>diskova</a:t>
            </a:r>
            <a:r>
              <a:rPr lang="en-US" sz="1900" dirty="0">
                <a:solidFill>
                  <a:schemeClr val="tx1">
                    <a:lumMod val="75000"/>
                    <a:lumOff val="25000"/>
                  </a:schemeClr>
                </a:solidFill>
              </a:rPr>
              <a:t>, </a:t>
            </a:r>
            <a:r>
              <a:rPr lang="en-US" sz="1900" dirty="0" err="1">
                <a:solidFill>
                  <a:schemeClr val="tx1">
                    <a:lumMod val="75000"/>
                    <a:lumOff val="25000"/>
                  </a:schemeClr>
                </a:solidFill>
              </a:rPr>
              <a:t>skenera</a:t>
            </a:r>
            <a:r>
              <a:rPr lang="en-US" sz="1900" dirty="0">
                <a:solidFill>
                  <a:schemeClr val="tx1">
                    <a:lumMod val="75000"/>
                    <a:lumOff val="25000"/>
                  </a:schemeClr>
                </a:solidFill>
              </a:rPr>
              <a:t>, </a:t>
            </a:r>
            <a:r>
              <a:rPr lang="en-US" sz="1900" dirty="0" err="1">
                <a:solidFill>
                  <a:schemeClr val="tx1">
                    <a:lumMod val="75000"/>
                    <a:lumOff val="25000"/>
                  </a:schemeClr>
                </a:solidFill>
              </a:rPr>
              <a:t>mrežne</a:t>
            </a:r>
            <a:r>
              <a:rPr lang="en-US" sz="1900" dirty="0">
                <a:solidFill>
                  <a:schemeClr val="tx1">
                    <a:lumMod val="75000"/>
                    <a:lumOff val="25000"/>
                  </a:schemeClr>
                </a:solidFill>
              </a:rPr>
              <a:t> </a:t>
            </a:r>
            <a:r>
              <a:rPr lang="en-US" sz="1900" dirty="0" err="1">
                <a:solidFill>
                  <a:schemeClr val="tx1">
                    <a:lumMod val="75000"/>
                    <a:lumOff val="25000"/>
                  </a:schemeClr>
                </a:solidFill>
              </a:rPr>
              <a:t>opreme</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val="314918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018" y="598253"/>
            <a:ext cx="6096000" cy="1261884"/>
          </a:xfrm>
          <a:prstGeom prst="rect">
            <a:avLst/>
          </a:prstGeom>
        </p:spPr>
        <p:txBody>
          <a:bodyPr>
            <a:spAutoFit/>
          </a:bodyPr>
          <a:lstStyle/>
          <a:p>
            <a:r>
              <a:rPr lang="en-US" sz="1900" b="1" dirty="0">
                <a:solidFill>
                  <a:schemeClr val="tx1">
                    <a:lumMod val="75000"/>
                    <a:lumOff val="25000"/>
                  </a:schemeClr>
                </a:solidFill>
              </a:rPr>
              <a:t>USB (</a:t>
            </a:r>
            <a:r>
              <a:rPr lang="en-US" sz="1900" b="1" dirty="0" err="1">
                <a:solidFill>
                  <a:schemeClr val="tx1">
                    <a:lumMod val="75000"/>
                    <a:lumOff val="25000"/>
                  </a:schemeClr>
                </a:solidFill>
              </a:rPr>
              <a:t>univerzalna</a:t>
            </a:r>
            <a:r>
              <a:rPr lang="en-US" sz="1900" b="1" dirty="0">
                <a:solidFill>
                  <a:schemeClr val="tx1">
                    <a:lumMod val="75000"/>
                    <a:lumOff val="25000"/>
                  </a:schemeClr>
                </a:solidFill>
              </a:rPr>
              <a:t> </a:t>
            </a:r>
            <a:r>
              <a:rPr lang="en-US" sz="1900" b="1" dirty="0" err="1">
                <a:solidFill>
                  <a:schemeClr val="tx1">
                    <a:lumMod val="75000"/>
                    <a:lumOff val="25000"/>
                  </a:schemeClr>
                </a:solidFill>
              </a:rPr>
              <a:t>serijska</a:t>
            </a:r>
            <a:r>
              <a:rPr lang="en-US" sz="1900" b="1" dirty="0">
                <a:solidFill>
                  <a:schemeClr val="tx1">
                    <a:lumMod val="75000"/>
                    <a:lumOff val="25000"/>
                  </a:schemeClr>
                </a:solidFill>
              </a:rPr>
              <a:t> </a:t>
            </a:r>
            <a:r>
              <a:rPr lang="en-US" sz="1900" b="1" dirty="0" err="1" smtClean="0">
                <a:solidFill>
                  <a:schemeClr val="tx1">
                    <a:lumMod val="75000"/>
                    <a:lumOff val="25000"/>
                  </a:schemeClr>
                </a:solidFill>
              </a:rPr>
              <a:t>sabirnica</a:t>
            </a:r>
            <a:endParaRPr lang="en-US" sz="1900" b="1" dirty="0">
              <a:solidFill>
                <a:schemeClr val="tx1">
                  <a:lumMod val="75000"/>
                  <a:lumOff val="25000"/>
                </a:schemeClr>
              </a:solidFill>
            </a:endParaRPr>
          </a:p>
          <a:p>
            <a:r>
              <a:rPr lang="en-US" sz="1900" dirty="0" err="1" smtClean="0">
                <a:solidFill>
                  <a:schemeClr val="tx1">
                    <a:lumMod val="75000"/>
                    <a:lumOff val="25000"/>
                  </a:schemeClr>
                </a:solidFill>
              </a:rPr>
              <a:t>najčešći</a:t>
            </a:r>
            <a:r>
              <a:rPr lang="en-US" sz="1900" dirty="0" smtClean="0">
                <a:solidFill>
                  <a:schemeClr val="tx1">
                    <a:lumMod val="75000"/>
                    <a:lumOff val="25000"/>
                  </a:schemeClr>
                </a:solidFill>
              </a:rPr>
              <a:t> </a:t>
            </a:r>
            <a:r>
              <a:rPr lang="en-US" sz="1900" dirty="0" err="1">
                <a:solidFill>
                  <a:schemeClr val="tx1">
                    <a:lumMod val="75000"/>
                    <a:lumOff val="25000"/>
                  </a:schemeClr>
                </a:solidFill>
              </a:rPr>
              <a:t>interfejs</a:t>
            </a:r>
            <a:r>
              <a:rPr lang="en-US" sz="1900" dirty="0">
                <a:solidFill>
                  <a:schemeClr val="tx1">
                    <a:lumMod val="75000"/>
                    <a:lumOff val="25000"/>
                  </a:schemeClr>
                </a:solidFill>
              </a:rPr>
              <a:t> </a:t>
            </a:r>
            <a:r>
              <a:rPr lang="en-US" sz="1900" dirty="0" err="1">
                <a:solidFill>
                  <a:schemeClr val="tx1">
                    <a:lumMod val="75000"/>
                    <a:lumOff val="25000"/>
                  </a:schemeClr>
                </a:solidFill>
              </a:rPr>
              <a:t>koji</a:t>
            </a:r>
            <a:r>
              <a:rPr lang="en-US" sz="1900" dirty="0">
                <a:solidFill>
                  <a:schemeClr val="tx1">
                    <a:lumMod val="75000"/>
                    <a:lumOff val="25000"/>
                  </a:schemeClr>
                </a:solidFill>
              </a:rPr>
              <a:t> se </a:t>
            </a:r>
            <a:r>
              <a:rPr lang="en-US" sz="1900" dirty="0" err="1">
                <a:solidFill>
                  <a:schemeClr val="tx1">
                    <a:lumMod val="75000"/>
                    <a:lumOff val="25000"/>
                  </a:schemeClr>
                </a:solidFill>
              </a:rPr>
              <a:t>koristi</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povezivanje</a:t>
            </a:r>
            <a:r>
              <a:rPr lang="en-US" sz="1900" dirty="0">
                <a:solidFill>
                  <a:schemeClr val="tx1">
                    <a:lumMod val="75000"/>
                    <a:lumOff val="25000"/>
                  </a:schemeClr>
                </a:solidFill>
              </a:rPr>
              <a:t> </a:t>
            </a:r>
            <a:r>
              <a:rPr lang="en-US" sz="1900" dirty="0" err="1">
                <a:solidFill>
                  <a:schemeClr val="tx1">
                    <a:lumMod val="75000"/>
                    <a:lumOff val="25000"/>
                  </a:schemeClr>
                </a:solidFill>
              </a:rPr>
              <a:t>eksternih</a:t>
            </a:r>
            <a:r>
              <a:rPr lang="en-US" sz="1900" dirty="0">
                <a:solidFill>
                  <a:schemeClr val="tx1">
                    <a:lumMod val="75000"/>
                    <a:lumOff val="25000"/>
                  </a:schemeClr>
                </a:solidFill>
              </a:rPr>
              <a:t> </a:t>
            </a:r>
            <a:r>
              <a:rPr lang="en-US" sz="1900" dirty="0" err="1">
                <a:solidFill>
                  <a:schemeClr val="tx1">
                    <a:lumMod val="75000"/>
                    <a:lumOff val="25000"/>
                  </a:schemeClr>
                </a:solidFill>
              </a:rPr>
              <a:t>čvrstih</a:t>
            </a:r>
            <a:r>
              <a:rPr lang="en-US" sz="1900" dirty="0">
                <a:solidFill>
                  <a:schemeClr val="tx1">
                    <a:lumMod val="75000"/>
                    <a:lumOff val="25000"/>
                  </a:schemeClr>
                </a:solidFill>
              </a:rPr>
              <a:t> </a:t>
            </a:r>
            <a:r>
              <a:rPr lang="en-US" sz="1900" dirty="0" err="1">
                <a:solidFill>
                  <a:schemeClr val="tx1">
                    <a:lumMod val="75000"/>
                    <a:lumOff val="25000"/>
                  </a:schemeClr>
                </a:solidFill>
              </a:rPr>
              <a:t>diskova</a:t>
            </a:r>
            <a:r>
              <a:rPr lang="en-US" sz="1900" dirty="0">
                <a:solidFill>
                  <a:schemeClr val="tx1">
                    <a:lumMod val="75000"/>
                    <a:lumOff val="25000"/>
                  </a:schemeClr>
                </a:solidFill>
              </a:rPr>
              <a:t>, </a:t>
            </a:r>
            <a:r>
              <a:rPr lang="en-US" sz="1900" dirty="0" err="1">
                <a:solidFill>
                  <a:schemeClr val="tx1">
                    <a:lumMod val="75000"/>
                    <a:lumOff val="25000"/>
                  </a:schemeClr>
                </a:solidFill>
              </a:rPr>
              <a:t>fleš</a:t>
            </a:r>
            <a:r>
              <a:rPr lang="en-US" sz="1900" dirty="0">
                <a:solidFill>
                  <a:schemeClr val="tx1">
                    <a:lumMod val="75000"/>
                    <a:lumOff val="25000"/>
                  </a:schemeClr>
                </a:solidFill>
              </a:rPr>
              <a:t> </a:t>
            </a:r>
            <a:r>
              <a:rPr lang="en-US" sz="1900" dirty="0" err="1">
                <a:solidFill>
                  <a:schemeClr val="tx1">
                    <a:lumMod val="75000"/>
                    <a:lumOff val="25000"/>
                  </a:schemeClr>
                </a:solidFill>
              </a:rPr>
              <a:t>diskova</a:t>
            </a:r>
            <a:r>
              <a:rPr lang="en-US" sz="1900" dirty="0">
                <a:solidFill>
                  <a:schemeClr val="tx1">
                    <a:lumMod val="75000"/>
                    <a:lumOff val="25000"/>
                  </a:schemeClr>
                </a:solidFill>
              </a:rPr>
              <a:t> </a:t>
            </a:r>
            <a:r>
              <a:rPr lang="en-US" sz="1900" dirty="0" err="1">
                <a:solidFill>
                  <a:schemeClr val="tx1">
                    <a:lumMod val="75000"/>
                    <a:lumOff val="25000"/>
                  </a:schemeClr>
                </a:solidFill>
              </a:rPr>
              <a:t>i</a:t>
            </a:r>
            <a:r>
              <a:rPr lang="en-US" sz="1900" dirty="0">
                <a:solidFill>
                  <a:schemeClr val="tx1">
                    <a:lumMod val="75000"/>
                    <a:lumOff val="25000"/>
                  </a:schemeClr>
                </a:solidFill>
              </a:rPr>
              <a:t> SSD </a:t>
            </a:r>
            <a:r>
              <a:rPr lang="en-US" sz="1900" dirty="0" err="1" smtClean="0">
                <a:solidFill>
                  <a:schemeClr val="tx1">
                    <a:lumMod val="75000"/>
                    <a:lumOff val="25000"/>
                  </a:schemeClr>
                </a:solidFill>
              </a:rPr>
              <a:t>diskova</a:t>
            </a:r>
            <a:endParaRPr lang="en-US" sz="1900" dirty="0" smtClean="0">
              <a:solidFill>
                <a:schemeClr val="tx1">
                  <a:lumMod val="75000"/>
                  <a:lumOff val="25000"/>
                </a:schemeClr>
              </a:solidFill>
            </a:endParaRPr>
          </a:p>
          <a:p>
            <a:r>
              <a:rPr lang="en-US" sz="1900" dirty="0" smtClean="0">
                <a:solidFill>
                  <a:schemeClr val="tx1">
                    <a:lumMod val="75000"/>
                    <a:lumOff val="25000"/>
                  </a:schemeClr>
                </a:solidFill>
              </a:rPr>
              <a:t>- </a:t>
            </a:r>
            <a:r>
              <a:rPr lang="en-US" sz="1900" dirty="0" err="1">
                <a:solidFill>
                  <a:schemeClr val="tx1">
                    <a:lumMod val="75000"/>
                    <a:lumOff val="25000"/>
                  </a:schemeClr>
                </a:solidFill>
              </a:rPr>
              <a:t>postoji</a:t>
            </a:r>
            <a:r>
              <a:rPr lang="en-US" sz="1900" dirty="0">
                <a:solidFill>
                  <a:schemeClr val="tx1">
                    <a:lumMod val="75000"/>
                    <a:lumOff val="25000"/>
                  </a:schemeClr>
                </a:solidFill>
              </a:rPr>
              <a:t> </a:t>
            </a:r>
            <a:r>
              <a:rPr lang="en-US" sz="1900" dirty="0" err="1">
                <a:solidFill>
                  <a:schemeClr val="tx1">
                    <a:lumMod val="75000"/>
                    <a:lumOff val="25000"/>
                  </a:schemeClr>
                </a:solidFill>
              </a:rPr>
              <a:t>podrška</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"hot swap"</a:t>
            </a:r>
          </a:p>
        </p:txBody>
      </p:sp>
      <p:pic>
        <p:nvPicPr>
          <p:cNvPr id="13314" name="Picture 2" descr="https://lickeys.ru/wp-content/uploads/2019/dfhascreen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5575" y="2189020"/>
            <a:ext cx="4210050" cy="20929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7019" y="2067020"/>
            <a:ext cx="6096000" cy="969496"/>
          </a:xfrm>
          <a:prstGeom prst="rect">
            <a:avLst/>
          </a:prstGeom>
        </p:spPr>
        <p:txBody>
          <a:bodyPr>
            <a:spAutoFit/>
          </a:bodyPr>
          <a:lstStyle/>
          <a:p>
            <a:r>
              <a:rPr lang="en-US" sz="1900" dirty="0">
                <a:solidFill>
                  <a:schemeClr val="tx1">
                    <a:lumMod val="75000"/>
                    <a:lumOff val="25000"/>
                  </a:schemeClr>
                </a:solidFill>
              </a:rPr>
              <a:t>Transfer rate </a:t>
            </a:r>
            <a:r>
              <a:rPr lang="en-US" sz="1900" dirty="0">
                <a:solidFill>
                  <a:schemeClr val="tx1">
                    <a:lumMod val="75000"/>
                    <a:lumOff val="25000"/>
                  </a:schemeClr>
                </a:solidFill>
              </a:rPr>
              <a:t>U</a:t>
            </a:r>
            <a:r>
              <a:rPr lang="en-US" sz="1900" dirty="0" smtClean="0">
                <a:solidFill>
                  <a:schemeClr val="tx1">
                    <a:lumMod val="75000"/>
                    <a:lumOff val="25000"/>
                  </a:schemeClr>
                </a:solidFill>
              </a:rPr>
              <a:t>SB </a:t>
            </a:r>
            <a:r>
              <a:rPr lang="en-US" sz="1900" dirty="0">
                <a:solidFill>
                  <a:schemeClr val="tx1">
                    <a:lumMod val="75000"/>
                    <a:lumOff val="25000"/>
                  </a:schemeClr>
                </a:solidFill>
              </a:rPr>
              <a:t> </a:t>
            </a:r>
            <a:r>
              <a:rPr lang="en-US" sz="1900" dirty="0" smtClean="0">
                <a:solidFill>
                  <a:schemeClr val="tx1">
                    <a:lumMod val="75000"/>
                    <a:lumOff val="25000"/>
                  </a:schemeClr>
                </a:solidFill>
              </a:rPr>
              <a:t>2.0 </a:t>
            </a:r>
            <a:r>
              <a:rPr lang="en-US" sz="1900" dirty="0">
                <a:solidFill>
                  <a:schemeClr val="tx1">
                    <a:lumMod val="75000"/>
                    <a:lumOff val="25000"/>
                  </a:schemeClr>
                </a:solidFill>
              </a:rPr>
              <a:t>je </a:t>
            </a:r>
            <a:r>
              <a:rPr lang="en-US" sz="1900" dirty="0" err="1">
                <a:solidFill>
                  <a:schemeClr val="tx1">
                    <a:lumMod val="75000"/>
                    <a:lumOff val="25000"/>
                  </a:schemeClr>
                </a:solidFill>
              </a:rPr>
              <a:t>oko</a:t>
            </a:r>
            <a:r>
              <a:rPr lang="en-US" sz="1900" dirty="0">
                <a:solidFill>
                  <a:schemeClr val="tx1">
                    <a:lumMod val="75000"/>
                    <a:lumOff val="25000"/>
                  </a:schemeClr>
                </a:solidFill>
              </a:rPr>
              <a:t> 40 MB / s, </a:t>
            </a:r>
            <a:r>
              <a:rPr lang="en-US" sz="1900" dirty="0" err="1">
                <a:solidFill>
                  <a:schemeClr val="tx1">
                    <a:lumMod val="75000"/>
                    <a:lumOff val="25000"/>
                  </a:schemeClr>
                </a:solidFill>
              </a:rPr>
              <a:t>što</a:t>
            </a:r>
            <a:r>
              <a:rPr lang="en-US" sz="1900" dirty="0">
                <a:solidFill>
                  <a:schemeClr val="tx1">
                    <a:lumMod val="75000"/>
                    <a:lumOff val="25000"/>
                  </a:schemeClr>
                </a:solidFill>
              </a:rPr>
              <a:t> je </a:t>
            </a:r>
            <a:r>
              <a:rPr lang="en-US" sz="1900" dirty="0" err="1">
                <a:solidFill>
                  <a:schemeClr val="tx1">
                    <a:lumMod val="75000"/>
                    <a:lumOff val="25000"/>
                  </a:schemeClr>
                </a:solidFill>
              </a:rPr>
              <a:t>generalno</a:t>
            </a:r>
            <a:r>
              <a:rPr lang="en-US" sz="1900" dirty="0">
                <a:solidFill>
                  <a:schemeClr val="tx1">
                    <a:lumMod val="75000"/>
                    <a:lumOff val="25000"/>
                  </a:schemeClr>
                </a:solidFill>
              </a:rPr>
              <a:t> </a:t>
            </a:r>
            <a:r>
              <a:rPr lang="en-US" sz="1900" dirty="0" err="1">
                <a:solidFill>
                  <a:schemeClr val="tx1">
                    <a:lumMod val="75000"/>
                    <a:lumOff val="25000"/>
                  </a:schemeClr>
                </a:solidFill>
              </a:rPr>
              <a:t>malo</a:t>
            </a:r>
            <a:r>
              <a:rPr lang="en-US" sz="1900" dirty="0" smtClean="0">
                <a:solidFill>
                  <a:schemeClr val="tx1">
                    <a:lumMod val="75000"/>
                    <a:lumOff val="25000"/>
                  </a:schemeClr>
                </a:solidFill>
              </a:rPr>
              <a:t>.</a:t>
            </a:r>
          </a:p>
          <a:p>
            <a:r>
              <a:rPr lang="en-US" sz="1900" dirty="0" smtClean="0">
                <a:solidFill>
                  <a:schemeClr val="tx1">
                    <a:lumMod val="75000"/>
                    <a:lumOff val="25000"/>
                  </a:schemeClr>
                </a:solidFill>
              </a:rPr>
              <a:t>USB 3.0, </a:t>
            </a:r>
            <a:r>
              <a:rPr lang="en-US" sz="1900" dirty="0" err="1" smtClean="0">
                <a:solidFill>
                  <a:schemeClr val="tx1">
                    <a:lumMod val="75000"/>
                    <a:lumOff val="25000"/>
                  </a:schemeClr>
                </a:solidFill>
              </a:rPr>
              <a:t>ima</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propusni</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opseg</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oko</a:t>
            </a:r>
            <a:r>
              <a:rPr lang="en-US" sz="1900" dirty="0" smtClean="0">
                <a:solidFill>
                  <a:schemeClr val="tx1">
                    <a:lumMod val="75000"/>
                    <a:lumOff val="25000"/>
                  </a:schemeClr>
                </a:solidFill>
              </a:rPr>
              <a:t> 380 </a:t>
            </a:r>
            <a:r>
              <a:rPr lang="en-US" sz="1900" dirty="0">
                <a:solidFill>
                  <a:schemeClr val="tx1">
                    <a:lumMod val="75000"/>
                    <a:lumOff val="25000"/>
                  </a:schemeClr>
                </a:solidFill>
              </a:rPr>
              <a:t>MB / s</a:t>
            </a:r>
            <a:endParaRPr lang="en-US" sz="1900" dirty="0">
              <a:solidFill>
                <a:schemeClr val="tx1">
                  <a:lumMod val="75000"/>
                  <a:lumOff val="25000"/>
                </a:schemeClr>
              </a:solidFill>
            </a:endParaRPr>
          </a:p>
        </p:txBody>
      </p:sp>
      <p:sp>
        <p:nvSpPr>
          <p:cNvPr id="4" name="Rectangle 3"/>
          <p:cNvSpPr/>
          <p:nvPr/>
        </p:nvSpPr>
        <p:spPr>
          <a:xfrm>
            <a:off x="1440872" y="3618499"/>
            <a:ext cx="6096000" cy="1261884"/>
          </a:xfrm>
          <a:prstGeom prst="rect">
            <a:avLst/>
          </a:prstGeom>
        </p:spPr>
        <p:txBody>
          <a:bodyPr>
            <a:spAutoFit/>
          </a:bodyPr>
          <a:lstStyle/>
          <a:p>
            <a:r>
              <a:rPr lang="en-US" sz="1900" dirty="0" err="1">
                <a:solidFill>
                  <a:schemeClr val="tx1">
                    <a:lumMod val="75000"/>
                    <a:lumOff val="25000"/>
                  </a:schemeClr>
                </a:solidFill>
              </a:rPr>
              <a:t>Postoje</a:t>
            </a:r>
            <a:r>
              <a:rPr lang="en-US" sz="1900" dirty="0">
                <a:solidFill>
                  <a:schemeClr val="tx1">
                    <a:lumMod val="75000"/>
                    <a:lumOff val="25000"/>
                  </a:schemeClr>
                </a:solidFill>
              </a:rPr>
              <a:t> </a:t>
            </a:r>
            <a:r>
              <a:rPr lang="en-US" sz="1900" dirty="0" err="1">
                <a:solidFill>
                  <a:schemeClr val="tx1">
                    <a:lumMod val="75000"/>
                    <a:lumOff val="25000"/>
                  </a:schemeClr>
                </a:solidFill>
              </a:rPr>
              <a:t>dva</a:t>
            </a:r>
            <a:r>
              <a:rPr lang="en-US" sz="1900" dirty="0">
                <a:solidFill>
                  <a:schemeClr val="tx1">
                    <a:lumMod val="75000"/>
                    <a:lumOff val="25000"/>
                  </a:schemeClr>
                </a:solidFill>
              </a:rPr>
              <a:t> </a:t>
            </a:r>
            <a:r>
              <a:rPr lang="en-US" sz="1900" dirty="0" err="1">
                <a:solidFill>
                  <a:schemeClr val="tx1">
                    <a:lumMod val="75000"/>
                    <a:lumOff val="25000"/>
                  </a:schemeClr>
                </a:solidFill>
              </a:rPr>
              <a:t>tipa</a:t>
            </a:r>
            <a:r>
              <a:rPr lang="en-US" sz="1900" dirty="0">
                <a:solidFill>
                  <a:schemeClr val="tx1">
                    <a:lumMod val="75000"/>
                    <a:lumOff val="25000"/>
                  </a:schemeClr>
                </a:solidFill>
              </a:rPr>
              <a:t> </a:t>
            </a:r>
            <a:r>
              <a:rPr lang="en-US" sz="1900" dirty="0" err="1">
                <a:solidFill>
                  <a:schemeClr val="tx1">
                    <a:lumMod val="75000"/>
                    <a:lumOff val="25000"/>
                  </a:schemeClr>
                </a:solidFill>
              </a:rPr>
              <a:t>kontakata</a:t>
            </a:r>
            <a:r>
              <a:rPr lang="en-US" sz="1900" dirty="0">
                <a:solidFill>
                  <a:schemeClr val="tx1">
                    <a:lumMod val="75000"/>
                    <a:lumOff val="25000"/>
                  </a:schemeClr>
                </a:solidFill>
              </a:rPr>
              <a:t>.</a:t>
            </a:r>
            <a:r>
              <a:rPr lang="en-US" sz="1900" dirty="0">
                <a:solidFill>
                  <a:schemeClr val="tx1">
                    <a:lumMod val="75000"/>
                    <a:lumOff val="25000"/>
                  </a:schemeClr>
                </a:solidFill>
              </a:rPr>
              <a:t> USB </a:t>
            </a:r>
            <a:r>
              <a:rPr lang="en-US" sz="1900" dirty="0" err="1">
                <a:solidFill>
                  <a:schemeClr val="tx1">
                    <a:lumMod val="75000"/>
                    <a:lumOff val="25000"/>
                  </a:schemeClr>
                </a:solidFill>
              </a:rPr>
              <a:t>kabla</a:t>
            </a:r>
            <a:r>
              <a:rPr lang="en-US" sz="1900" dirty="0">
                <a:solidFill>
                  <a:schemeClr val="tx1">
                    <a:lumMod val="75000"/>
                    <a:lumOff val="25000"/>
                  </a:schemeClr>
                </a:solidFill>
              </a:rPr>
              <a:t>, </a:t>
            </a:r>
            <a:r>
              <a:rPr lang="en-US" sz="1900" dirty="0">
                <a:solidFill>
                  <a:schemeClr val="tx1">
                    <a:lumMod val="75000"/>
                    <a:lumOff val="25000"/>
                  </a:schemeClr>
                </a:solidFill>
              </a:rPr>
              <a:t>tip "A" </a:t>
            </a:r>
            <a:r>
              <a:rPr lang="en-US" sz="1900" dirty="0" err="1">
                <a:solidFill>
                  <a:schemeClr val="tx1">
                    <a:lumMod val="75000"/>
                    <a:lumOff val="25000"/>
                  </a:schemeClr>
                </a:solidFill>
              </a:rPr>
              <a:t>i</a:t>
            </a:r>
            <a:r>
              <a:rPr lang="en-US" sz="1900" dirty="0">
                <a:solidFill>
                  <a:schemeClr val="tx1">
                    <a:lumMod val="75000"/>
                    <a:lumOff val="25000"/>
                  </a:schemeClr>
                </a:solidFill>
              </a:rPr>
              <a:t> tip "B", </a:t>
            </a:r>
            <a:r>
              <a:rPr lang="en-US" sz="1900" dirty="0" err="1">
                <a:solidFill>
                  <a:schemeClr val="tx1">
                    <a:lumMod val="75000"/>
                    <a:lumOff val="25000"/>
                  </a:schemeClr>
                </a:solidFill>
              </a:rPr>
              <a:t>koji</a:t>
            </a:r>
            <a:r>
              <a:rPr lang="en-US" sz="1900" dirty="0">
                <a:solidFill>
                  <a:schemeClr val="tx1">
                    <a:lumMod val="75000"/>
                    <a:lumOff val="25000"/>
                  </a:schemeClr>
                </a:solidFill>
              </a:rPr>
              <a:t> se </a:t>
            </a:r>
            <a:r>
              <a:rPr lang="en-US" sz="1900" dirty="0" err="1">
                <a:solidFill>
                  <a:schemeClr val="tx1">
                    <a:lumMod val="75000"/>
                    <a:lumOff val="25000"/>
                  </a:schemeClr>
                </a:solidFill>
              </a:rPr>
              <a:t>nalazi</a:t>
            </a:r>
            <a:r>
              <a:rPr lang="en-US" sz="1900" dirty="0">
                <a:solidFill>
                  <a:schemeClr val="tx1">
                    <a:lumMod val="75000"/>
                    <a:lumOff val="25000"/>
                  </a:schemeClr>
                </a:solidFill>
              </a:rPr>
              <a:t> </a:t>
            </a:r>
            <a:r>
              <a:rPr lang="en-US" sz="1900" dirty="0" err="1">
                <a:solidFill>
                  <a:schemeClr val="tx1">
                    <a:lumMod val="75000"/>
                    <a:lumOff val="25000"/>
                  </a:schemeClr>
                </a:solidFill>
              </a:rPr>
              <a:t>na</a:t>
            </a:r>
            <a:r>
              <a:rPr lang="en-US" sz="1900" dirty="0">
                <a:solidFill>
                  <a:schemeClr val="tx1">
                    <a:lumMod val="75000"/>
                    <a:lumOff val="25000"/>
                  </a:schemeClr>
                </a:solidFill>
              </a:rPr>
              <a:t> </a:t>
            </a:r>
            <a:r>
              <a:rPr lang="en-US" sz="1900" dirty="0" err="1">
                <a:solidFill>
                  <a:schemeClr val="tx1">
                    <a:lumMod val="75000"/>
                    <a:lumOff val="25000"/>
                  </a:schemeClr>
                </a:solidFill>
              </a:rPr>
              <a:t>suprotnim</a:t>
            </a:r>
            <a:r>
              <a:rPr lang="en-US" sz="1900" dirty="0">
                <a:solidFill>
                  <a:schemeClr val="tx1">
                    <a:lumMod val="75000"/>
                    <a:lumOff val="25000"/>
                  </a:schemeClr>
                </a:solidFill>
              </a:rPr>
              <a:t> </a:t>
            </a:r>
            <a:r>
              <a:rPr lang="en-US" sz="1900" dirty="0" err="1">
                <a:solidFill>
                  <a:schemeClr val="tx1">
                    <a:lumMod val="75000"/>
                    <a:lumOff val="25000"/>
                  </a:schemeClr>
                </a:solidFill>
              </a:rPr>
              <a:t>krajevima</a:t>
            </a:r>
            <a:r>
              <a:rPr lang="en-US" sz="1900" dirty="0">
                <a:solidFill>
                  <a:schemeClr val="tx1">
                    <a:lumMod val="75000"/>
                    <a:lumOff val="25000"/>
                  </a:schemeClr>
                </a:solidFill>
              </a:rPr>
              <a:t> </a:t>
            </a:r>
            <a:r>
              <a:rPr lang="en-US" sz="1900" dirty="0" err="1">
                <a:solidFill>
                  <a:schemeClr val="tx1">
                    <a:lumMod val="75000"/>
                    <a:lumOff val="25000"/>
                  </a:schemeClr>
                </a:solidFill>
              </a:rPr>
              <a:t>kabla</a:t>
            </a:r>
            <a:r>
              <a:rPr lang="en-US" sz="1900" dirty="0">
                <a:solidFill>
                  <a:schemeClr val="tx1">
                    <a:lumMod val="75000"/>
                    <a:lumOff val="25000"/>
                  </a:schemeClr>
                </a:solidFill>
              </a:rPr>
              <a:t>. </a:t>
            </a:r>
            <a:endParaRPr lang="en-US" sz="1900" dirty="0">
              <a:solidFill>
                <a:schemeClr val="tx1">
                  <a:lumMod val="75000"/>
                  <a:lumOff val="25000"/>
                </a:schemeClr>
              </a:solidFill>
            </a:endParaRPr>
          </a:p>
          <a:p>
            <a:r>
              <a:rPr lang="en-US" sz="1900" dirty="0">
                <a:solidFill>
                  <a:schemeClr val="tx1">
                    <a:lumMod val="75000"/>
                    <a:lumOff val="25000"/>
                  </a:schemeClr>
                </a:solidFill>
              </a:rPr>
              <a:t>Tip </a:t>
            </a:r>
            <a:r>
              <a:rPr lang="en-US" sz="1900" dirty="0">
                <a:solidFill>
                  <a:schemeClr val="tx1">
                    <a:lumMod val="75000"/>
                    <a:lumOff val="25000"/>
                  </a:schemeClr>
                </a:solidFill>
              </a:rPr>
              <a:t>"A" - </a:t>
            </a:r>
            <a:r>
              <a:rPr lang="en-US" sz="1900" dirty="0" err="1">
                <a:solidFill>
                  <a:schemeClr val="tx1">
                    <a:lumMod val="75000"/>
                    <a:lumOff val="25000"/>
                  </a:schemeClr>
                </a:solidFill>
              </a:rPr>
              <a:t>kontroler</a:t>
            </a:r>
            <a:r>
              <a:rPr lang="en-US" sz="1900" dirty="0">
                <a:solidFill>
                  <a:schemeClr val="tx1">
                    <a:lumMod val="75000"/>
                    <a:lumOff val="25000"/>
                  </a:schemeClr>
                </a:solidFill>
              </a:rPr>
              <a:t> (</a:t>
            </a:r>
            <a:r>
              <a:rPr lang="en-US" sz="1900" dirty="0" err="1">
                <a:solidFill>
                  <a:schemeClr val="tx1">
                    <a:lumMod val="75000"/>
                    <a:lumOff val="25000"/>
                  </a:schemeClr>
                </a:solidFill>
              </a:rPr>
              <a:t>matična</a:t>
            </a:r>
            <a:r>
              <a:rPr lang="en-US" sz="1900" dirty="0">
                <a:solidFill>
                  <a:schemeClr val="tx1">
                    <a:lumMod val="75000"/>
                    <a:lumOff val="25000"/>
                  </a:schemeClr>
                </a:solidFill>
              </a:rPr>
              <a:t> </a:t>
            </a:r>
            <a:r>
              <a:rPr lang="en-US" sz="1900" dirty="0" err="1">
                <a:solidFill>
                  <a:schemeClr val="tx1">
                    <a:lumMod val="75000"/>
                    <a:lumOff val="25000"/>
                  </a:schemeClr>
                </a:solidFill>
              </a:rPr>
              <a:t>ploča</a:t>
            </a:r>
            <a:r>
              <a:rPr lang="en-US" sz="1900" dirty="0">
                <a:solidFill>
                  <a:schemeClr val="tx1">
                    <a:lumMod val="75000"/>
                    <a:lumOff val="25000"/>
                  </a:schemeClr>
                </a:solidFill>
              </a:rPr>
              <a:t>), </a:t>
            </a:r>
            <a:r>
              <a:rPr lang="en-US" sz="1900" dirty="0">
                <a:solidFill>
                  <a:schemeClr val="tx1">
                    <a:lumMod val="75000"/>
                    <a:lumOff val="25000"/>
                  </a:schemeClr>
                </a:solidFill>
              </a:rPr>
              <a:t>"B</a:t>
            </a:r>
            <a:r>
              <a:rPr lang="en-US" sz="1900" dirty="0">
                <a:solidFill>
                  <a:schemeClr val="tx1">
                    <a:lumMod val="75000"/>
                    <a:lumOff val="25000"/>
                  </a:schemeClr>
                </a:solidFill>
              </a:rPr>
              <a:t>" - </a:t>
            </a:r>
            <a:r>
              <a:rPr lang="en-US" sz="1900" dirty="0" err="1">
                <a:solidFill>
                  <a:schemeClr val="tx1">
                    <a:lumMod val="75000"/>
                    <a:lumOff val="25000"/>
                  </a:schemeClr>
                </a:solidFill>
              </a:rPr>
              <a:t>priključeni</a:t>
            </a:r>
            <a:r>
              <a:rPr lang="en-US" sz="1900" dirty="0">
                <a:solidFill>
                  <a:schemeClr val="tx1">
                    <a:lumMod val="75000"/>
                    <a:lumOff val="25000"/>
                  </a:schemeClr>
                </a:solidFill>
              </a:rPr>
              <a:t> </a:t>
            </a:r>
            <a:r>
              <a:rPr lang="en-US" sz="1900" dirty="0" err="1">
                <a:solidFill>
                  <a:schemeClr val="tx1">
                    <a:lumMod val="75000"/>
                    <a:lumOff val="25000"/>
                  </a:schemeClr>
                </a:solidFill>
              </a:rPr>
              <a:t>uređaj</a:t>
            </a:r>
            <a:r>
              <a:rPr lang="en-US" sz="1900" dirty="0">
                <a:solidFill>
                  <a:schemeClr val="tx1">
                    <a:lumMod val="75000"/>
                    <a:lumOff val="25000"/>
                  </a:schemeClr>
                </a:solidFill>
              </a:rPr>
              <a:t>, </a:t>
            </a:r>
            <a:r>
              <a:rPr lang="en-US" sz="1900" dirty="0" err="1">
                <a:solidFill>
                  <a:schemeClr val="tx1">
                    <a:lumMod val="75000"/>
                    <a:lumOff val="25000"/>
                  </a:schemeClr>
                </a:solidFill>
              </a:rPr>
              <a:t>odnosno</a:t>
            </a:r>
            <a:r>
              <a:rPr lang="en-US" sz="1900" dirty="0">
                <a:solidFill>
                  <a:schemeClr val="tx1">
                    <a:lumMod val="75000"/>
                    <a:lumOff val="25000"/>
                  </a:schemeClr>
                </a:solidFill>
              </a:rPr>
              <a:t> HDD.</a:t>
            </a:r>
            <a:endParaRPr lang="en-US" sz="1900" dirty="0">
              <a:solidFill>
                <a:schemeClr val="tx1">
                  <a:lumMod val="75000"/>
                  <a:lumOff val="25000"/>
                </a:schemeClr>
              </a:solidFill>
            </a:endParaRPr>
          </a:p>
        </p:txBody>
      </p:sp>
    </p:spTree>
    <p:extLst>
      <p:ext uri="{BB962C8B-B14F-4D97-AF65-F5344CB8AC3E}">
        <p14:creationId xmlns:p14="http://schemas.microsoft.com/office/powerpoint/2010/main" val="3195512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18" y="2870584"/>
            <a:ext cx="6096000" cy="2308324"/>
          </a:xfrm>
          <a:prstGeom prst="rect">
            <a:avLst/>
          </a:prstGeom>
        </p:spPr>
        <p:txBody>
          <a:bodyPr>
            <a:spAutoFit/>
          </a:bodyPr>
          <a:lstStyle/>
          <a:p>
            <a:r>
              <a:rPr lang="en-US" dirty="0" err="1"/>
              <a:t>Redovna</a:t>
            </a:r>
            <a:r>
              <a:rPr lang="en-US" dirty="0"/>
              <a:t> (</a:t>
            </a:r>
            <a:r>
              <a:rPr lang="en-US" dirty="0" err="1"/>
              <a:t>ponekad</a:t>
            </a:r>
            <a:r>
              <a:rPr lang="en-US" dirty="0"/>
              <a:t> </a:t>
            </a:r>
            <a:r>
              <a:rPr lang="en-US" dirty="0" err="1"/>
              <a:t>kažu</a:t>
            </a:r>
            <a:r>
              <a:rPr lang="en-US" dirty="0"/>
              <a:t> "</a:t>
            </a:r>
            <a:r>
              <a:rPr lang="en-US" dirty="0" err="1"/>
              <a:t>uska</a:t>
            </a:r>
            <a:r>
              <a:rPr lang="en-US" dirty="0"/>
              <a:t>") SCSI </a:t>
            </a:r>
            <a:r>
              <a:rPr lang="en-US" dirty="0" err="1"/>
              <a:t>sabirnica</a:t>
            </a:r>
            <a:r>
              <a:rPr lang="en-US" dirty="0"/>
              <a:t> </a:t>
            </a:r>
            <a:r>
              <a:rPr lang="en-US" dirty="0" err="1"/>
              <a:t>može</a:t>
            </a:r>
            <a:r>
              <a:rPr lang="en-US" dirty="0"/>
              <a:t> </a:t>
            </a:r>
            <a:r>
              <a:rPr lang="en-US" dirty="0" err="1"/>
              <a:t>nositi</a:t>
            </a:r>
            <a:r>
              <a:rPr lang="en-US" dirty="0"/>
              <a:t> do 8 </a:t>
            </a:r>
            <a:r>
              <a:rPr lang="en-US" dirty="0" err="1"/>
              <a:t>uređaja</a:t>
            </a:r>
            <a:r>
              <a:rPr lang="en-US" dirty="0"/>
              <a:t>, a </a:t>
            </a:r>
            <a:r>
              <a:rPr lang="en-US" dirty="0" err="1"/>
              <a:t>široka</a:t>
            </a:r>
            <a:r>
              <a:rPr lang="en-US" dirty="0"/>
              <a:t> (</a:t>
            </a:r>
            <a:r>
              <a:rPr lang="en-US" dirty="0" err="1"/>
              <a:t>široka</a:t>
            </a:r>
            <a:r>
              <a:rPr lang="en-US" dirty="0"/>
              <a:t>) do 16</a:t>
            </a:r>
            <a:r>
              <a:rPr lang="en-US" dirty="0"/>
              <a:t>.</a:t>
            </a:r>
          </a:p>
          <a:p>
            <a:r>
              <a:rPr lang="en-US" dirty="0"/>
              <a:t> </a:t>
            </a:r>
            <a:r>
              <a:rPr lang="en-US" dirty="0"/>
              <a:t>SCSI </a:t>
            </a:r>
            <a:r>
              <a:rPr lang="en-US" dirty="0" err="1"/>
              <a:t>kontroler</a:t>
            </a:r>
            <a:r>
              <a:rPr lang="en-US" dirty="0"/>
              <a:t> </a:t>
            </a:r>
            <a:r>
              <a:rPr lang="en-US" dirty="0" err="1"/>
              <a:t>sam</a:t>
            </a:r>
            <a:r>
              <a:rPr lang="en-US" dirty="0"/>
              <a:t> </a:t>
            </a:r>
            <a:r>
              <a:rPr lang="en-US" dirty="0" err="1"/>
              <a:t>zauzima</a:t>
            </a:r>
            <a:r>
              <a:rPr lang="en-US" dirty="0"/>
              <a:t> </a:t>
            </a:r>
            <a:r>
              <a:rPr lang="en-US" dirty="0" err="1"/>
              <a:t>jednu</a:t>
            </a:r>
            <a:r>
              <a:rPr lang="en-US" dirty="0"/>
              <a:t> </a:t>
            </a:r>
            <a:r>
              <a:rPr lang="en-US" dirty="0" err="1"/>
              <a:t>adresu</a:t>
            </a:r>
            <a:r>
              <a:rPr lang="en-US" dirty="0"/>
              <a:t> </a:t>
            </a:r>
            <a:r>
              <a:rPr lang="en-US" dirty="0" err="1"/>
              <a:t>i</a:t>
            </a:r>
            <a:r>
              <a:rPr lang="en-US" dirty="0"/>
              <a:t> </a:t>
            </a:r>
            <a:r>
              <a:rPr lang="en-US" dirty="0" err="1"/>
              <a:t>ostavlja</a:t>
            </a:r>
            <a:r>
              <a:rPr lang="en-US" dirty="0"/>
              <a:t> </a:t>
            </a:r>
            <a:r>
              <a:rPr lang="en-US" dirty="0" err="1"/>
              <a:t>preostalih</a:t>
            </a:r>
            <a:r>
              <a:rPr lang="en-US" dirty="0"/>
              <a:t> 15 </a:t>
            </a:r>
            <a:r>
              <a:rPr lang="en-US" dirty="0" err="1"/>
              <a:t>za</a:t>
            </a:r>
            <a:r>
              <a:rPr lang="en-US" dirty="0"/>
              <a:t> </a:t>
            </a:r>
            <a:r>
              <a:rPr lang="en-US" dirty="0" err="1"/>
              <a:t>spojene</a:t>
            </a:r>
            <a:r>
              <a:rPr lang="en-US" dirty="0"/>
              <a:t> </a:t>
            </a:r>
            <a:r>
              <a:rPr lang="en-US" dirty="0" err="1"/>
              <a:t>uređaje</a:t>
            </a:r>
            <a:r>
              <a:rPr lang="en-US" dirty="0"/>
              <a:t> (u </a:t>
            </a:r>
            <a:r>
              <a:rPr lang="en-US" dirty="0" err="1"/>
              <a:t>skladu</a:t>
            </a:r>
            <a:r>
              <a:rPr lang="en-US" dirty="0"/>
              <a:t> s </a:t>
            </a:r>
            <a:r>
              <a:rPr lang="en-US" dirty="0" err="1"/>
              <a:t>tim</a:t>
            </a:r>
            <a:r>
              <a:rPr lang="en-US" dirty="0"/>
              <a:t>, 7 </a:t>
            </a:r>
            <a:r>
              <a:rPr lang="en-US" dirty="0" err="1"/>
              <a:t>adresa</a:t>
            </a:r>
            <a:r>
              <a:rPr lang="en-US" dirty="0"/>
              <a:t> </a:t>
            </a:r>
            <a:r>
              <a:rPr lang="en-US" dirty="0" err="1"/>
              <a:t>ostaje</a:t>
            </a:r>
            <a:r>
              <a:rPr lang="en-US" dirty="0"/>
              <a:t> </a:t>
            </a:r>
            <a:r>
              <a:rPr lang="en-US" dirty="0" err="1"/>
              <a:t>na</a:t>
            </a:r>
            <a:r>
              <a:rPr lang="en-US" dirty="0"/>
              <a:t> </a:t>
            </a:r>
            <a:r>
              <a:rPr lang="en-US" dirty="0" err="1"/>
              <a:t>uskoj</a:t>
            </a:r>
            <a:r>
              <a:rPr lang="en-US" dirty="0"/>
              <a:t> </a:t>
            </a:r>
            <a:r>
              <a:rPr lang="en-US" dirty="0" err="1"/>
              <a:t>sabirnici</a:t>
            </a:r>
            <a:r>
              <a:rPr lang="en-US" dirty="0"/>
              <a:t> </a:t>
            </a:r>
            <a:r>
              <a:rPr lang="en-US" dirty="0" err="1"/>
              <a:t>za</a:t>
            </a:r>
            <a:r>
              <a:rPr lang="en-US" dirty="0"/>
              <a:t> </a:t>
            </a:r>
            <a:r>
              <a:rPr lang="en-US" dirty="0" err="1"/>
              <a:t>uređaje</a:t>
            </a:r>
            <a:r>
              <a:rPr lang="en-US" dirty="0"/>
              <a:t>) ). </a:t>
            </a:r>
            <a:endParaRPr lang="en-US" dirty="0"/>
          </a:p>
          <a:p>
            <a:r>
              <a:rPr lang="en-US" dirty="0" err="1"/>
              <a:t>Veće</a:t>
            </a:r>
            <a:r>
              <a:rPr lang="en-US" dirty="0"/>
              <a:t> </a:t>
            </a:r>
            <a:r>
              <a:rPr lang="en-US" dirty="0"/>
              <a:t>SCSI </a:t>
            </a:r>
            <a:r>
              <a:rPr lang="en-US" dirty="0" err="1"/>
              <a:t>adrese</a:t>
            </a:r>
            <a:r>
              <a:rPr lang="en-US" dirty="0"/>
              <a:t> </a:t>
            </a:r>
            <a:r>
              <a:rPr lang="en-US" dirty="0" err="1"/>
              <a:t>imaju</a:t>
            </a:r>
            <a:r>
              <a:rPr lang="en-US" dirty="0"/>
              <a:t> </a:t>
            </a:r>
            <a:r>
              <a:rPr lang="en-US" dirty="0" err="1"/>
              <a:t>veći</a:t>
            </a:r>
            <a:r>
              <a:rPr lang="en-US" dirty="0"/>
              <a:t> </a:t>
            </a:r>
            <a:r>
              <a:rPr lang="en-US" dirty="0" err="1"/>
              <a:t>prioritet</a:t>
            </a:r>
            <a:endParaRPr lang="en-US" dirty="0"/>
          </a:p>
          <a:p>
            <a:r>
              <a:rPr lang="en-US" dirty="0" err="1"/>
              <a:t>Obično</a:t>
            </a:r>
            <a:r>
              <a:rPr lang="en-US" dirty="0"/>
              <a:t> </a:t>
            </a:r>
            <a:r>
              <a:rPr lang="en-US" dirty="0"/>
              <a:t>je </a:t>
            </a:r>
            <a:r>
              <a:rPr lang="en-US" dirty="0" err="1"/>
              <a:t>bolje</a:t>
            </a:r>
            <a:r>
              <a:rPr lang="en-US" dirty="0"/>
              <a:t> </a:t>
            </a:r>
            <a:r>
              <a:rPr lang="en-US" dirty="0" err="1"/>
              <a:t>dati</a:t>
            </a:r>
            <a:r>
              <a:rPr lang="en-US" dirty="0"/>
              <a:t> </a:t>
            </a:r>
            <a:r>
              <a:rPr lang="en-US" dirty="0" err="1"/>
              <a:t>veći</a:t>
            </a:r>
            <a:r>
              <a:rPr lang="en-US" dirty="0"/>
              <a:t> </a:t>
            </a:r>
            <a:r>
              <a:rPr lang="en-US" dirty="0" err="1"/>
              <a:t>prioritet</a:t>
            </a:r>
            <a:r>
              <a:rPr lang="en-US" dirty="0"/>
              <a:t> </a:t>
            </a:r>
            <a:r>
              <a:rPr lang="en-US" dirty="0" err="1"/>
              <a:t>sporim</a:t>
            </a:r>
            <a:r>
              <a:rPr lang="en-US" dirty="0"/>
              <a:t> </a:t>
            </a:r>
            <a:r>
              <a:rPr lang="en-US" dirty="0" err="1"/>
              <a:t>uređajima</a:t>
            </a:r>
            <a:r>
              <a:rPr lang="en-US" dirty="0"/>
              <a:t>, </a:t>
            </a:r>
            <a:r>
              <a:rPr lang="en-US" dirty="0" err="1"/>
              <a:t>kao</a:t>
            </a:r>
            <a:r>
              <a:rPr lang="en-US" dirty="0"/>
              <a:t> </a:t>
            </a:r>
            <a:r>
              <a:rPr lang="en-US" dirty="0" err="1"/>
              <a:t>što</a:t>
            </a:r>
            <a:r>
              <a:rPr lang="en-US" dirty="0"/>
              <a:t> </a:t>
            </a:r>
            <a:r>
              <a:rPr lang="en-US" dirty="0" err="1"/>
              <a:t>su</a:t>
            </a:r>
            <a:r>
              <a:rPr lang="en-US" dirty="0"/>
              <a:t> CD-ROM-</a:t>
            </a:r>
            <a:r>
              <a:rPr lang="en-US" dirty="0" err="1"/>
              <a:t>ovi</a:t>
            </a:r>
            <a:r>
              <a:rPr lang="en-US" dirty="0"/>
              <a:t>, a ne </a:t>
            </a:r>
            <a:r>
              <a:rPr lang="en-US" dirty="0" err="1"/>
              <a:t>čvrsti</a:t>
            </a:r>
            <a:r>
              <a:rPr lang="en-US" dirty="0"/>
              <a:t> </a:t>
            </a:r>
            <a:r>
              <a:rPr lang="en-US" dirty="0" err="1"/>
              <a:t>diskovi</a:t>
            </a:r>
            <a:endParaRPr lang="en-US" dirty="0"/>
          </a:p>
        </p:txBody>
      </p:sp>
      <p:sp>
        <p:nvSpPr>
          <p:cNvPr id="3" name="Rectangle 2"/>
          <p:cNvSpPr/>
          <p:nvPr/>
        </p:nvSpPr>
        <p:spPr>
          <a:xfrm>
            <a:off x="1634838" y="764463"/>
            <a:ext cx="6096000" cy="1477328"/>
          </a:xfrm>
          <a:prstGeom prst="rect">
            <a:avLst/>
          </a:prstGeom>
        </p:spPr>
        <p:txBody>
          <a:bodyPr>
            <a:spAutoFit/>
          </a:bodyPr>
          <a:lstStyle/>
          <a:p>
            <a:r>
              <a:rPr lang="en-US" b="1" dirty="0"/>
              <a:t>SCSI  </a:t>
            </a:r>
            <a:r>
              <a:rPr lang="en-US" dirty="0"/>
              <a:t> (Small Computer System Interface) - </a:t>
            </a:r>
            <a:r>
              <a:rPr lang="en-US" dirty="0" err="1"/>
              <a:t>paralelni</a:t>
            </a:r>
            <a:r>
              <a:rPr lang="en-US" dirty="0"/>
              <a:t> </a:t>
            </a:r>
            <a:r>
              <a:rPr lang="en-US" dirty="0" err="1"/>
              <a:t>interfejs</a:t>
            </a:r>
            <a:r>
              <a:rPr lang="en-US" dirty="0"/>
              <a:t> </a:t>
            </a:r>
            <a:r>
              <a:rPr lang="en-US" dirty="0" err="1"/>
              <a:t>za</a:t>
            </a:r>
            <a:r>
              <a:rPr lang="en-US" dirty="0"/>
              <a:t> </a:t>
            </a:r>
            <a:r>
              <a:rPr lang="en-US" dirty="0" err="1"/>
              <a:t>povezivanje</a:t>
            </a:r>
            <a:r>
              <a:rPr lang="en-US" dirty="0"/>
              <a:t> </a:t>
            </a:r>
            <a:r>
              <a:rPr lang="en-US" dirty="0" err="1"/>
              <a:t>različitih</a:t>
            </a:r>
            <a:r>
              <a:rPr lang="en-US" dirty="0"/>
              <a:t> </a:t>
            </a:r>
            <a:r>
              <a:rPr lang="en-US" dirty="0" err="1"/>
              <a:t>spoljnih</a:t>
            </a:r>
            <a:r>
              <a:rPr lang="en-US" dirty="0"/>
              <a:t> </a:t>
            </a:r>
            <a:r>
              <a:rPr lang="en-US" dirty="0" err="1"/>
              <a:t>uređaja</a:t>
            </a:r>
            <a:r>
              <a:rPr lang="en-US" dirty="0"/>
              <a:t> (ne </a:t>
            </a:r>
            <a:r>
              <a:rPr lang="en-US" dirty="0" err="1"/>
              <a:t>samo</a:t>
            </a:r>
            <a:r>
              <a:rPr lang="en-US" dirty="0"/>
              <a:t> hard </a:t>
            </a:r>
            <a:r>
              <a:rPr lang="en-US" dirty="0" err="1"/>
              <a:t>diskova</a:t>
            </a:r>
            <a:r>
              <a:rPr lang="en-US" dirty="0"/>
              <a:t>)</a:t>
            </a:r>
          </a:p>
          <a:p>
            <a:r>
              <a:rPr lang="pl-PL" dirty="0"/>
              <a:t>SCSI je odavno </a:t>
            </a:r>
            <a:r>
              <a:rPr lang="pl-PL" dirty="0">
                <a:hlinkClick r:id="rId2"/>
              </a:rPr>
              <a:t>standardni interfejs</a:t>
            </a:r>
            <a:r>
              <a:rPr lang="pl-PL" dirty="0"/>
              <a:t>   za radne stanice i servere.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008" y="794904"/>
            <a:ext cx="2352675" cy="2239241"/>
          </a:xfrm>
          <a:prstGeom prst="rect">
            <a:avLst/>
          </a:prstGeom>
        </p:spPr>
      </p:pic>
    </p:spTree>
    <p:extLst>
      <p:ext uri="{BB962C8B-B14F-4D97-AF65-F5344CB8AC3E}">
        <p14:creationId xmlns:p14="http://schemas.microsoft.com/office/powerpoint/2010/main" val="277024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7527" y="1055364"/>
            <a:ext cx="4433455" cy="2862322"/>
          </a:xfrm>
          <a:prstGeom prst="rect">
            <a:avLst/>
          </a:prstGeom>
        </p:spPr>
        <p:txBody>
          <a:bodyPr wrap="square">
            <a:spAutoFit/>
          </a:bodyPr>
          <a:lstStyle/>
          <a:p>
            <a:endParaRPr lang="en-US" b="1" dirty="0">
              <a:solidFill>
                <a:srgbClr val="6B6B6B"/>
              </a:solidFill>
              <a:latin typeface="georgia" panose="02040502050405020303" pitchFamily="18" charset="0"/>
            </a:endParaRPr>
          </a:p>
          <a:p>
            <a:r>
              <a:rPr lang="en-US" b="1" dirty="0">
                <a:solidFill>
                  <a:srgbClr val="6B6B6B"/>
                </a:solidFill>
                <a:latin typeface="georgia" panose="02040502050405020303" pitchFamily="18" charset="0"/>
              </a:rPr>
              <a:t>NAS ( Network attached storage </a:t>
            </a:r>
            <a:r>
              <a:rPr lang="en-US" b="1" dirty="0" smtClean="0">
                <a:solidFill>
                  <a:srgbClr val="6B6B6B"/>
                </a:solidFill>
                <a:latin typeface="georgia" panose="02040502050405020303" pitchFamily="18" charset="0"/>
              </a:rPr>
              <a:t>)</a:t>
            </a:r>
            <a:endParaRPr lang="en-US" b="1" dirty="0">
              <a:solidFill>
                <a:srgbClr val="6B6B6B"/>
              </a:solidFill>
              <a:latin typeface="georgia" panose="02040502050405020303" pitchFamily="18" charset="0"/>
            </a:endParaRPr>
          </a:p>
          <a:p>
            <a:r>
              <a:rPr lang="en-US" b="1" dirty="0">
                <a:solidFill>
                  <a:srgbClr val="6B6B6B"/>
                </a:solidFill>
                <a:latin typeface="georgia" panose="02040502050405020303" pitchFamily="18" charset="0"/>
              </a:rPr>
              <a:t> </a:t>
            </a:r>
            <a:r>
              <a:rPr lang="en-US" dirty="0" err="1"/>
              <a:t>Čuvanje</a:t>
            </a:r>
            <a:r>
              <a:rPr lang="en-US" dirty="0"/>
              <a:t> </a:t>
            </a:r>
            <a:r>
              <a:rPr lang="en-US" dirty="0" err="1"/>
              <a:t>podataka</a:t>
            </a:r>
            <a:r>
              <a:rPr lang="en-US" dirty="0"/>
              <a:t> (NAS) je </a:t>
            </a:r>
            <a:r>
              <a:rPr lang="en-US" dirty="0" err="1"/>
              <a:t>veoma</a:t>
            </a:r>
            <a:r>
              <a:rPr lang="en-US" dirty="0"/>
              <a:t> </a:t>
            </a:r>
            <a:r>
              <a:rPr lang="en-US" dirty="0" err="1"/>
              <a:t>popularno</a:t>
            </a:r>
            <a:r>
              <a:rPr lang="en-US" dirty="0"/>
              <a:t>. </a:t>
            </a:r>
            <a:endParaRPr lang="en-US" dirty="0" smtClean="0"/>
          </a:p>
          <a:p>
            <a:r>
              <a:rPr lang="en-US" dirty="0" smtClean="0"/>
              <a:t>U </a:t>
            </a:r>
            <a:r>
              <a:rPr lang="en-US" dirty="0" err="1"/>
              <a:t>suštini</a:t>
            </a:r>
            <a:r>
              <a:rPr lang="en-US" dirty="0"/>
              <a:t>, </a:t>
            </a:r>
            <a:r>
              <a:rPr lang="en-US" dirty="0" err="1"/>
              <a:t>ovo</a:t>
            </a:r>
            <a:r>
              <a:rPr lang="en-US" dirty="0"/>
              <a:t> je </a:t>
            </a:r>
            <a:r>
              <a:rPr lang="en-US" dirty="0" err="1"/>
              <a:t>odvojeni</a:t>
            </a:r>
            <a:r>
              <a:rPr lang="en-US" dirty="0"/>
              <a:t> </a:t>
            </a:r>
            <a:r>
              <a:rPr lang="en-US" dirty="0" err="1"/>
              <a:t>računar</a:t>
            </a:r>
            <a:r>
              <a:rPr lang="en-US" dirty="0"/>
              <a:t>, </a:t>
            </a:r>
            <a:r>
              <a:rPr lang="en-US" dirty="0" err="1"/>
              <a:t>neka</a:t>
            </a:r>
            <a:r>
              <a:rPr lang="en-US" dirty="0"/>
              <a:t> </a:t>
            </a:r>
            <a:r>
              <a:rPr lang="en-US" dirty="0" err="1"/>
              <a:t>vrsta</a:t>
            </a:r>
            <a:r>
              <a:rPr lang="en-US" dirty="0"/>
              <a:t> mini-</a:t>
            </a:r>
            <a:r>
              <a:rPr lang="en-US" dirty="0" err="1"/>
              <a:t>servera</a:t>
            </a:r>
            <a:r>
              <a:rPr lang="en-US" dirty="0"/>
              <a:t> </a:t>
            </a:r>
            <a:r>
              <a:rPr lang="en-US" dirty="0" err="1"/>
              <a:t>odgovornog</a:t>
            </a:r>
            <a:r>
              <a:rPr lang="en-US" dirty="0"/>
              <a:t> </a:t>
            </a:r>
            <a:r>
              <a:rPr lang="en-US" dirty="0" err="1"/>
              <a:t>za</a:t>
            </a:r>
            <a:r>
              <a:rPr lang="en-US" dirty="0"/>
              <a:t> </a:t>
            </a:r>
            <a:r>
              <a:rPr lang="en-US" dirty="0" err="1"/>
              <a:t>čuvanje</a:t>
            </a:r>
            <a:r>
              <a:rPr lang="en-US" dirty="0"/>
              <a:t> </a:t>
            </a:r>
            <a:r>
              <a:rPr lang="en-US" dirty="0" err="1"/>
              <a:t>podataka</a:t>
            </a:r>
            <a:r>
              <a:rPr lang="en-US" dirty="0"/>
              <a:t>. </a:t>
            </a:r>
            <a:endParaRPr lang="en-US" dirty="0" smtClean="0"/>
          </a:p>
          <a:p>
            <a:r>
              <a:rPr lang="en-US" dirty="0" err="1" smtClean="0"/>
              <a:t>Povezuje</a:t>
            </a:r>
            <a:r>
              <a:rPr lang="en-US" dirty="0" smtClean="0"/>
              <a:t> </a:t>
            </a:r>
            <a:r>
              <a:rPr lang="en-US" dirty="0"/>
              <a:t>se </a:t>
            </a:r>
            <a:r>
              <a:rPr lang="en-US" dirty="0" err="1"/>
              <a:t>na</a:t>
            </a:r>
            <a:r>
              <a:rPr lang="en-US" dirty="0"/>
              <a:t> </a:t>
            </a:r>
            <a:r>
              <a:rPr lang="en-US" dirty="0" err="1"/>
              <a:t>drugi</a:t>
            </a:r>
            <a:r>
              <a:rPr lang="en-US" dirty="0"/>
              <a:t> </a:t>
            </a:r>
            <a:r>
              <a:rPr lang="en-US" dirty="0" err="1"/>
              <a:t>računar</a:t>
            </a:r>
            <a:r>
              <a:rPr lang="en-US" dirty="0"/>
              <a:t> </a:t>
            </a:r>
            <a:r>
              <a:rPr lang="en-US" dirty="0" err="1"/>
              <a:t>mrežnim</a:t>
            </a:r>
            <a:r>
              <a:rPr lang="en-US" dirty="0"/>
              <a:t> </a:t>
            </a:r>
            <a:r>
              <a:rPr lang="en-US" dirty="0" err="1"/>
              <a:t>kablom</a:t>
            </a:r>
            <a:r>
              <a:rPr lang="en-US" dirty="0"/>
              <a:t> </a:t>
            </a:r>
            <a:r>
              <a:rPr lang="en-US" dirty="0" smtClean="0"/>
              <a:t>(</a:t>
            </a:r>
            <a:r>
              <a:rPr lang="en-US" dirty="0" err="1" smtClean="0"/>
              <a:t>Ethernt</a:t>
            </a:r>
            <a:r>
              <a:rPr lang="en-US" dirty="0" smtClean="0"/>
              <a:t>) </a:t>
            </a:r>
            <a:r>
              <a:rPr lang="en-US" dirty="0" err="1" smtClean="0"/>
              <a:t>ili</a:t>
            </a:r>
            <a:r>
              <a:rPr lang="en-US" dirty="0" smtClean="0"/>
              <a:t> </a:t>
            </a:r>
            <a:r>
              <a:rPr lang="en-US" dirty="0" err="1" smtClean="0"/>
              <a:t>preko</a:t>
            </a:r>
            <a:r>
              <a:rPr lang="en-US" dirty="0" smtClean="0"/>
              <a:t> </a:t>
            </a:r>
            <a:r>
              <a:rPr lang="en-US" dirty="0" err="1" smtClean="0"/>
              <a:t>WiFi</a:t>
            </a:r>
            <a:r>
              <a:rPr lang="en-US" dirty="0" smtClean="0"/>
              <a:t>.</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293" y="678875"/>
            <a:ext cx="2518248" cy="383770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181" y="3380509"/>
            <a:ext cx="4371952" cy="3477491"/>
          </a:xfrm>
          <a:prstGeom prst="rect">
            <a:avLst/>
          </a:prstGeom>
        </p:spPr>
      </p:pic>
    </p:spTree>
    <p:extLst>
      <p:ext uri="{BB962C8B-B14F-4D97-AF65-F5344CB8AC3E}">
        <p14:creationId xmlns:p14="http://schemas.microsoft.com/office/powerpoint/2010/main" val="123430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1406916" y="1032796"/>
            <a:ext cx="7155194" cy="5561968"/>
          </a:xfrm>
          <a:prstGeom prst="rect">
            <a:avLst/>
          </a:prstGeom>
        </p:spPr>
        <p:txBody>
          <a:bodyPr wrap="square" lIns="0" tIns="0" rIns="0" bIns="0" rtlCol="0">
            <a:noAutofit/>
          </a:bodyPr>
          <a:lstStyle/>
          <a:p>
            <a:pPr>
              <a:lnSpc>
                <a:spcPts val="1598"/>
              </a:lnSpc>
              <a:spcBef>
                <a:spcPts val="80"/>
              </a:spcBef>
            </a:pPr>
            <a:r>
              <a:rPr dirty="0"/>
              <a:t>Osnovna prednost SSD diskova jeste potpuno odsustvo pokretnih delova</a:t>
            </a:r>
          </a:p>
          <a:p>
            <a:pPr marR="28460">
              <a:lnSpc>
                <a:spcPts val="1800"/>
              </a:lnSpc>
              <a:spcBef>
                <a:spcPts val="10"/>
              </a:spcBef>
            </a:pPr>
            <a:r>
              <a:rPr dirty="0"/>
              <a:t>za razliku od hard disk uređaja koji su bukvalno krcati složenim</a:t>
            </a:r>
          </a:p>
          <a:p>
            <a:pPr marR="28460">
              <a:lnSpc>
                <a:spcPts val="1800"/>
              </a:lnSpc>
            </a:pPr>
            <a:r>
              <a:rPr dirty="0"/>
              <a:t>pokretnim sklopovima. Jedino što se u slučaju SSD uređaja kreće jesu</a:t>
            </a:r>
          </a:p>
          <a:p>
            <a:pPr marR="28460">
              <a:lnSpc>
                <a:spcPts val="1804"/>
              </a:lnSpc>
            </a:pPr>
            <a:r>
              <a:rPr dirty="0"/>
              <a:t>elektroni.</a:t>
            </a:r>
          </a:p>
          <a:p>
            <a:pPr marR="219048">
              <a:lnSpc>
                <a:spcPct val="100097"/>
              </a:lnSpc>
              <a:spcBef>
                <a:spcPts val="801"/>
              </a:spcBef>
            </a:pPr>
            <a:r>
              <a:rPr lang="en-US" dirty="0" smtClean="0"/>
              <a:t>	</a:t>
            </a:r>
            <a:r>
              <a:rPr dirty="0" err="1" smtClean="0"/>
              <a:t>Zbog</a:t>
            </a:r>
            <a:r>
              <a:rPr dirty="0" smtClean="0"/>
              <a:t> </a:t>
            </a:r>
            <a:r>
              <a:rPr dirty="0"/>
              <a:t>toga </a:t>
            </a:r>
            <a:r>
              <a:rPr dirty="0"/>
              <a:t>su oni drastično manje podložni kvarovima. Intel tvrdi da je procenat kvara SSD uređaja tokom trogodišnjeg perioda eksploatacije koji se uzima kao prosečni životni vek PC računara, za 90% manji u poređenju sa tradicionalnim HDD uređajima.</a:t>
            </a:r>
          </a:p>
          <a:p>
            <a:pPr marR="6599">
              <a:lnSpc>
                <a:spcPct val="99995"/>
              </a:lnSpc>
              <a:spcBef>
                <a:spcPts val="902"/>
              </a:spcBef>
            </a:pPr>
            <a:r>
              <a:rPr lang="en-US" dirty="0" smtClean="0"/>
              <a:t>	</a:t>
            </a:r>
            <a:r>
              <a:rPr dirty="0" err="1" smtClean="0"/>
              <a:t>Druga</a:t>
            </a:r>
            <a:r>
              <a:rPr dirty="0" smtClean="0"/>
              <a:t> </a:t>
            </a:r>
            <a:r>
              <a:rPr dirty="0"/>
              <a:t>prednost koja proističe iz činjenice odsustva pokretnih mehaničkih delova, jeste brzina. Pristup podacima kod SSD uređaja je gotovo trenutan dok hard diskovi usled korišćenja magnetnih ploča i glava za čitanje moraju neprekidno da koriste brže elektro-motore kako bi</a:t>
            </a:r>
          </a:p>
          <a:p>
            <a:pPr marR="28460">
              <a:lnSpc>
                <a:spcPts val="1808"/>
              </a:lnSpc>
              <a:spcBef>
                <a:spcPts val="90"/>
              </a:spcBef>
            </a:pPr>
            <a:r>
              <a:rPr dirty="0"/>
              <a:t>povećali brzinu rotacije ploča i time skratili vreme pristupa </a:t>
            </a:r>
            <a:r>
              <a:rPr dirty="0" err="1"/>
              <a:t>podacima</a:t>
            </a:r>
            <a:r>
              <a:rPr dirty="0"/>
              <a:t> </a:t>
            </a:r>
            <a:r>
              <a:rPr lang="en-US" dirty="0" smtClean="0"/>
              <a:t>I </a:t>
            </a:r>
            <a:r>
              <a:rPr dirty="0" err="1" smtClean="0"/>
              <a:t>povećali</a:t>
            </a:r>
            <a:r>
              <a:rPr dirty="0" smtClean="0"/>
              <a:t> </a:t>
            </a:r>
            <a:r>
              <a:rPr dirty="0"/>
              <a:t>brzinu transfera</a:t>
            </a:r>
            <a:r>
              <a:rPr dirty="0"/>
              <a:t>. </a:t>
            </a:r>
            <a:endParaRPr lang="en-US" dirty="0" smtClean="0"/>
          </a:p>
          <a:p>
            <a:pPr marR="28460">
              <a:lnSpc>
                <a:spcPts val="1808"/>
              </a:lnSpc>
              <a:spcBef>
                <a:spcPts val="90"/>
              </a:spcBef>
            </a:pPr>
            <a:r>
              <a:rPr dirty="0" err="1" smtClean="0"/>
              <a:t>Veća</a:t>
            </a:r>
            <a:r>
              <a:rPr dirty="0" smtClean="0"/>
              <a:t> </a:t>
            </a:r>
            <a:r>
              <a:rPr dirty="0"/>
              <a:t>brzina dovodi do rizika većeg habanja</a:t>
            </a:r>
          </a:p>
          <a:p>
            <a:pPr marR="28460">
              <a:lnSpc>
                <a:spcPts val="1800"/>
              </a:lnSpc>
            </a:pPr>
            <a:r>
              <a:rPr dirty="0"/>
              <a:t>mehaničkih delova te je korist SSD uređaja dvostruka.</a:t>
            </a:r>
          </a:p>
        </p:txBody>
      </p:sp>
      <p:sp>
        <p:nvSpPr>
          <p:cNvPr id="4" name="Rectangle 3"/>
          <p:cNvSpPr/>
          <p:nvPr/>
        </p:nvSpPr>
        <p:spPr>
          <a:xfrm>
            <a:off x="1753644" y="376443"/>
            <a:ext cx="3300904" cy="461665"/>
          </a:xfrm>
          <a:prstGeom prst="rect">
            <a:avLst/>
          </a:prstGeom>
        </p:spPr>
        <p:txBody>
          <a:bodyPr wrap="none">
            <a:spAutoFit/>
          </a:bodyPr>
          <a:lstStyle/>
          <a:p>
            <a:r>
              <a:rPr lang="en-US" sz="2400" b="1" dirty="0"/>
              <a:t>SSD</a:t>
            </a:r>
            <a:r>
              <a:rPr lang="en-US" b="1" dirty="0"/>
              <a:t> </a:t>
            </a:r>
            <a:r>
              <a:rPr lang="en-US" b="1" dirty="0" smtClean="0"/>
              <a:t>disk </a:t>
            </a:r>
            <a:r>
              <a:rPr lang="en-US" dirty="0" smtClean="0"/>
              <a:t>(</a:t>
            </a:r>
            <a:r>
              <a:rPr lang="en-US" b="1" dirty="0" smtClean="0"/>
              <a:t>solid-state </a:t>
            </a:r>
            <a:r>
              <a:rPr lang="en-US" b="1" dirty="0"/>
              <a:t>drive</a:t>
            </a:r>
            <a:r>
              <a:rPr lang="en-US" b="1" dirty="0" smtClean="0"/>
              <a:t>) </a:t>
            </a:r>
            <a:endParaRPr lang="en-US" b="1" dirty="0"/>
          </a:p>
        </p:txBody>
      </p:sp>
    </p:spTree>
    <p:extLst>
      <p:ext uri="{BB962C8B-B14F-4D97-AF65-F5344CB8AC3E}">
        <p14:creationId xmlns:p14="http://schemas.microsoft.com/office/powerpoint/2010/main" val="402882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1"/>
            <a:ext cx="8229600" cy="639763"/>
          </a:xfrm>
        </p:spPr>
        <p:txBody>
          <a:bodyPr>
            <a:normAutofit fontScale="90000"/>
          </a:bodyPr>
          <a:lstStyle/>
          <a:p>
            <a:pPr eaLnBrk="1" hangingPunct="1"/>
            <a:r>
              <a:rPr lang="en-US" altLang="en-US" sz="4000"/>
              <a:t>Hard disk</a:t>
            </a:r>
            <a:r>
              <a:rPr lang="sr-Latn-CS" altLang="en-US" sz="4000"/>
              <a:t>-RAID strukture</a:t>
            </a:r>
            <a:endParaRPr lang="en-US" altLang="en-US" sz="4000"/>
          </a:p>
        </p:txBody>
      </p:sp>
      <p:sp>
        <p:nvSpPr>
          <p:cNvPr id="31747" name="Rectangle 3"/>
          <p:cNvSpPr>
            <a:spLocks noGrp="1" noChangeArrowheads="1"/>
          </p:cNvSpPr>
          <p:nvPr>
            <p:ph type="body" sz="half" idx="1"/>
          </p:nvPr>
        </p:nvSpPr>
        <p:spPr>
          <a:xfrm>
            <a:off x="1905000" y="762000"/>
            <a:ext cx="5867400" cy="5943600"/>
          </a:xfrm>
        </p:spPr>
        <p:txBody>
          <a:bodyPr>
            <a:normAutofit fontScale="92500" lnSpcReduction="10000"/>
          </a:bodyPr>
          <a:lstStyle/>
          <a:p>
            <a:pPr algn="just" eaLnBrk="1" hangingPunct="1">
              <a:lnSpc>
                <a:spcPct val="80000"/>
              </a:lnSpc>
            </a:pPr>
            <a:r>
              <a:rPr lang="sr-Latn-CS" altLang="en-US" sz="2000" dirty="0"/>
              <a:t>RAID - </a:t>
            </a:r>
            <a:r>
              <a:rPr lang="en-GB" altLang="en-US" sz="2000" dirty="0"/>
              <a:t>redundant array of independent disks</a:t>
            </a:r>
            <a:endParaRPr lang="sr-Latn-CS" altLang="en-US" sz="2000" dirty="0"/>
          </a:p>
          <a:p>
            <a:pPr algn="just" eaLnBrk="1" hangingPunct="1">
              <a:lnSpc>
                <a:spcPct val="80000"/>
              </a:lnSpc>
            </a:pPr>
            <a:r>
              <a:rPr lang="sr-Latn-CS" altLang="en-US" sz="2000" dirty="0"/>
              <a:t>Predstavljaju strukture povezanih HDD koji su nezavisni i čine sistem za skladištenje podataka </a:t>
            </a:r>
          </a:p>
          <a:p>
            <a:pPr algn="just" eaLnBrk="1" hangingPunct="1">
              <a:lnSpc>
                <a:spcPct val="80000"/>
              </a:lnSpc>
            </a:pPr>
            <a:r>
              <a:rPr lang="sr-Latn-CS" altLang="en-US" sz="2000" dirty="0"/>
              <a:t>Podaci su u okviru RAID strukture distribuirani u okviru različitih HDD ali ih operativni sistem vidi kao da se nalaze na jednom disku  </a:t>
            </a:r>
          </a:p>
          <a:p>
            <a:pPr algn="just" eaLnBrk="1" hangingPunct="1">
              <a:lnSpc>
                <a:spcPct val="80000"/>
              </a:lnSpc>
            </a:pPr>
            <a:r>
              <a:rPr lang="sr-Latn-CS" altLang="en-US" sz="2000" dirty="0"/>
              <a:t>Najzastupljenije su RAID0 i RAID1 struktura </a:t>
            </a:r>
          </a:p>
          <a:p>
            <a:pPr algn="just" eaLnBrk="1" hangingPunct="1">
              <a:lnSpc>
                <a:spcPct val="80000"/>
              </a:lnSpc>
            </a:pPr>
            <a:r>
              <a:rPr lang="sr-Latn-CS" altLang="en-US" sz="2000" dirty="0"/>
              <a:t>RAID0 struktura povezuje HDD tako da se poveća ukupan kapacitet i brzina pristupa pri čemu ukoliko dođe do otkaza na samo jednom HDD svi podaci u RAID strukturi se gube</a:t>
            </a:r>
          </a:p>
          <a:p>
            <a:pPr algn="just" eaLnBrk="1" hangingPunct="1">
              <a:lnSpc>
                <a:spcPct val="80000"/>
              </a:lnSpc>
            </a:pPr>
            <a:r>
              <a:rPr lang="sr-Latn-CS" altLang="en-US" sz="2000" dirty="0"/>
              <a:t>RAID1 struktura povezuje HDD tako da se poveća pouzdanost (podaci su redudantni). Ukoliko dođe do otkaza nekog HDD u okviru ove RAID strukture podaci su i dalje validni. Za formiranje ove strukture potrebno je minimum dva HDD-a</a:t>
            </a:r>
          </a:p>
          <a:p>
            <a:pPr algn="just" eaLnBrk="1" hangingPunct="1">
              <a:lnSpc>
                <a:spcPct val="80000"/>
              </a:lnSpc>
            </a:pPr>
            <a:r>
              <a:rPr lang="sr-Latn-CS" altLang="en-US" sz="2000" dirty="0"/>
              <a:t>Za formiranje RAID struktura potrebno je da matična ploča poseduje odgovarajući RAID kontroler (novije ploče ih poseduju), ili se može upotrebiti posebna PCI kartica. RAID strukture se mogu formirati sa HDD koji komuniciraju preko IDE/ATA, SATA, SCSI itd...</a:t>
            </a:r>
            <a:endParaRPr lang="en-US" altLang="en-US" sz="2000" dirty="0"/>
          </a:p>
        </p:txBody>
      </p:sp>
      <p:pic>
        <p:nvPicPr>
          <p:cNvPr id="31748" name="Picture 6" descr="325px-RAID_0"/>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458200" y="533400"/>
            <a:ext cx="19812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7" descr="325px-RAID_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458200" y="3657600"/>
            <a:ext cx="1982788"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2164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8909" y="488199"/>
            <a:ext cx="8118764" cy="5632311"/>
          </a:xfrm>
          <a:prstGeom prst="rect">
            <a:avLst/>
          </a:prstGeom>
        </p:spPr>
        <p:txBody>
          <a:bodyPr wrap="square">
            <a:spAutoFit/>
          </a:bodyPr>
          <a:lstStyle/>
          <a:p>
            <a:r>
              <a:rPr lang="en-US" b="1" dirty="0"/>
              <a:t>Pa </a:t>
            </a:r>
            <a:r>
              <a:rPr lang="en-US" b="1" dirty="0" err="1"/>
              <a:t>šta</a:t>
            </a:r>
            <a:r>
              <a:rPr lang="en-US" b="1" dirty="0"/>
              <a:t> </a:t>
            </a:r>
            <a:r>
              <a:rPr lang="en-US" b="1" dirty="0" err="1"/>
              <a:t>izabrati</a:t>
            </a:r>
            <a:r>
              <a:rPr lang="en-US" b="1" dirty="0"/>
              <a:t>?</a:t>
            </a:r>
          </a:p>
          <a:p>
            <a:pPr algn="just"/>
            <a:r>
              <a:rPr lang="en-US" sz="1900" dirty="0">
                <a:solidFill>
                  <a:schemeClr val="tx1">
                    <a:lumMod val="75000"/>
                    <a:lumOff val="25000"/>
                  </a:schemeClr>
                </a:solidFill>
              </a:rPr>
              <a:t>U </a:t>
            </a:r>
            <a:r>
              <a:rPr lang="en-US" sz="1900" dirty="0" err="1">
                <a:solidFill>
                  <a:schemeClr val="tx1">
                    <a:lumMod val="75000"/>
                    <a:lumOff val="25000"/>
                  </a:schemeClr>
                </a:solidFill>
              </a:rPr>
              <a:t>stvari</a:t>
            </a:r>
            <a:r>
              <a:rPr lang="en-US" sz="1900" dirty="0">
                <a:solidFill>
                  <a:schemeClr val="tx1">
                    <a:lumMod val="75000"/>
                    <a:lumOff val="25000"/>
                  </a:schemeClr>
                </a:solidFill>
              </a:rPr>
              <a:t>, </a:t>
            </a:r>
            <a:r>
              <a:rPr lang="en-US" sz="1900" dirty="0" err="1">
                <a:solidFill>
                  <a:schemeClr val="tx1">
                    <a:lumMod val="75000"/>
                    <a:lumOff val="25000"/>
                  </a:schemeClr>
                </a:solidFill>
              </a:rPr>
              <a:t>izbor</a:t>
            </a:r>
            <a:r>
              <a:rPr lang="en-US" sz="1900" dirty="0">
                <a:solidFill>
                  <a:schemeClr val="tx1">
                    <a:lumMod val="75000"/>
                    <a:lumOff val="25000"/>
                  </a:schemeClr>
                </a:solidFill>
              </a:rPr>
              <a:t> je </a:t>
            </a:r>
            <a:r>
              <a:rPr lang="en-US" sz="1900" dirty="0" err="1">
                <a:solidFill>
                  <a:schemeClr val="tx1">
                    <a:lumMod val="75000"/>
                    <a:lumOff val="25000"/>
                  </a:schemeClr>
                </a:solidFill>
              </a:rPr>
              <a:t>već</a:t>
            </a:r>
            <a:r>
              <a:rPr lang="en-US" sz="1900" dirty="0">
                <a:solidFill>
                  <a:schemeClr val="tx1">
                    <a:lumMod val="75000"/>
                    <a:lumOff val="25000"/>
                  </a:schemeClr>
                </a:solidFill>
              </a:rPr>
              <a:t> </a:t>
            </a:r>
            <a:r>
              <a:rPr lang="en-US" sz="1900" dirty="0" err="1">
                <a:solidFill>
                  <a:schemeClr val="tx1">
                    <a:lumMod val="75000"/>
                    <a:lumOff val="25000"/>
                  </a:schemeClr>
                </a:solidFill>
              </a:rPr>
              <a:t>određen</a:t>
            </a:r>
            <a:r>
              <a:rPr lang="en-US" sz="1900" dirty="0">
                <a:solidFill>
                  <a:schemeClr val="tx1">
                    <a:lumMod val="75000"/>
                    <a:lumOff val="25000"/>
                  </a:schemeClr>
                </a:solidFill>
              </a:rPr>
              <a:t> </a:t>
            </a:r>
            <a:r>
              <a:rPr lang="en-US" sz="1900" dirty="0" err="1">
                <a:solidFill>
                  <a:schemeClr val="tx1">
                    <a:lumMod val="75000"/>
                    <a:lumOff val="25000"/>
                  </a:schemeClr>
                </a:solidFill>
              </a:rPr>
              <a:t>vašim</a:t>
            </a:r>
            <a:r>
              <a:rPr lang="en-US" sz="1900" dirty="0">
                <a:solidFill>
                  <a:schemeClr val="tx1">
                    <a:lumMod val="75000"/>
                    <a:lumOff val="25000"/>
                  </a:schemeClr>
                </a:solidFill>
              </a:rPr>
              <a:t> </a:t>
            </a:r>
            <a:r>
              <a:rPr lang="en-US" sz="1900" dirty="0" err="1">
                <a:solidFill>
                  <a:schemeClr val="tx1">
                    <a:lumMod val="75000"/>
                    <a:lumOff val="25000"/>
                  </a:schemeClr>
                </a:solidFill>
              </a:rPr>
              <a:t>ciljem</a:t>
            </a:r>
            <a:r>
              <a:rPr lang="en-US" sz="1900" dirty="0" smtClean="0">
                <a:solidFill>
                  <a:schemeClr val="tx1">
                    <a:lumMod val="75000"/>
                    <a:lumOff val="25000"/>
                  </a:schemeClr>
                </a:solidFill>
              </a:rPr>
              <a:t>.</a:t>
            </a:r>
          </a:p>
          <a:p>
            <a:pPr algn="just"/>
            <a:r>
              <a:rPr lang="en-US" sz="1900" dirty="0" smtClean="0">
                <a:solidFill>
                  <a:schemeClr val="tx1">
                    <a:lumMod val="75000"/>
                    <a:lumOff val="25000"/>
                  </a:schemeClr>
                </a:solidFill>
              </a:rPr>
              <a:t> </a:t>
            </a:r>
            <a:r>
              <a:rPr lang="en-US" sz="1900" dirty="0" err="1" smtClean="0">
                <a:solidFill>
                  <a:schemeClr val="tx1">
                    <a:lumMod val="75000"/>
                    <a:lumOff val="25000"/>
                  </a:schemeClr>
                </a:solidFill>
              </a:rPr>
              <a:t>Ako</a:t>
            </a:r>
            <a:r>
              <a:rPr lang="en-US" sz="1900" dirty="0">
                <a:solidFill>
                  <a:schemeClr val="tx1">
                    <a:lumMod val="75000"/>
                    <a:lumOff val="25000"/>
                  </a:schemeClr>
                </a:solidFill>
              </a:rPr>
              <a:t> </a:t>
            </a:r>
            <a:r>
              <a:rPr lang="en-US" sz="1900" dirty="0" err="1" smtClean="0">
                <a:solidFill>
                  <a:schemeClr val="tx1">
                    <a:lumMod val="75000"/>
                    <a:lumOff val="25000"/>
                  </a:schemeClr>
                </a:solidFill>
              </a:rPr>
              <a:t>pravite</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kucni</a:t>
            </a:r>
            <a:r>
              <a:rPr lang="en-US" sz="1900" dirty="0" smtClean="0">
                <a:solidFill>
                  <a:schemeClr val="tx1">
                    <a:lumMod val="75000"/>
                    <a:lumOff val="25000"/>
                  </a:schemeClr>
                </a:solidFill>
              </a:rPr>
              <a:t> P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igre</a:t>
            </a:r>
            <a:r>
              <a:rPr lang="en-US" sz="1900" dirty="0">
                <a:solidFill>
                  <a:schemeClr val="tx1">
                    <a:lumMod val="75000"/>
                    <a:lumOff val="25000"/>
                  </a:schemeClr>
                </a:solidFill>
              </a:rPr>
              <a:t> </a:t>
            </a:r>
            <a:r>
              <a:rPr lang="en-US" sz="1900" dirty="0" err="1">
                <a:solidFill>
                  <a:schemeClr val="tx1">
                    <a:lumMod val="75000"/>
                    <a:lumOff val="25000"/>
                  </a:schemeClr>
                </a:solidFill>
              </a:rPr>
              <a:t>ili</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smtClean="0">
                <a:solidFill>
                  <a:schemeClr val="tx1">
                    <a:lumMod val="75000"/>
                    <a:lumOff val="25000"/>
                  </a:schemeClr>
                </a:solidFill>
              </a:rPr>
              <a:t>office , </a:t>
            </a:r>
            <a:r>
              <a:rPr lang="en-US" sz="1900" dirty="0">
                <a:solidFill>
                  <a:schemeClr val="tx1">
                    <a:lumMod val="75000"/>
                    <a:lumOff val="25000"/>
                  </a:schemeClr>
                </a:solidFill>
              </a:rPr>
              <a:t>IDE disk </a:t>
            </a:r>
            <a:r>
              <a:rPr lang="en-US" sz="1900" dirty="0" err="1">
                <a:solidFill>
                  <a:schemeClr val="tx1">
                    <a:lumMod val="75000"/>
                    <a:lumOff val="25000"/>
                  </a:schemeClr>
                </a:solidFill>
              </a:rPr>
              <a:t>će</a:t>
            </a:r>
            <a:r>
              <a:rPr lang="en-US" sz="1900" dirty="0">
                <a:solidFill>
                  <a:schemeClr val="tx1">
                    <a:lumMod val="75000"/>
                    <a:lumOff val="25000"/>
                  </a:schemeClr>
                </a:solidFill>
              </a:rPr>
              <a:t> </a:t>
            </a:r>
            <a:r>
              <a:rPr lang="en-US" sz="1900" dirty="0" err="1">
                <a:solidFill>
                  <a:schemeClr val="tx1">
                    <a:lumMod val="75000"/>
                    <a:lumOff val="25000"/>
                  </a:schemeClr>
                </a:solidFill>
              </a:rPr>
              <a:t>vam</a:t>
            </a:r>
            <a:r>
              <a:rPr lang="en-US" sz="1900" dirty="0">
                <a:solidFill>
                  <a:schemeClr val="tx1">
                    <a:lumMod val="75000"/>
                    <a:lumOff val="25000"/>
                  </a:schemeClr>
                </a:solidFill>
              </a:rPr>
              <a:t> </a:t>
            </a:r>
            <a:r>
              <a:rPr lang="en-US" sz="1900" dirty="0" err="1">
                <a:solidFill>
                  <a:schemeClr val="tx1">
                    <a:lumMod val="75000"/>
                    <a:lumOff val="25000"/>
                  </a:schemeClr>
                </a:solidFill>
              </a:rPr>
              <a:t>dati</a:t>
            </a:r>
            <a:r>
              <a:rPr lang="en-US" sz="1900" dirty="0">
                <a:solidFill>
                  <a:schemeClr val="tx1">
                    <a:lumMod val="75000"/>
                    <a:lumOff val="25000"/>
                  </a:schemeClr>
                </a:solidFill>
              </a:rPr>
              <a:t> </a:t>
            </a:r>
            <a:r>
              <a:rPr lang="en-US" sz="1900" dirty="0" err="1">
                <a:solidFill>
                  <a:schemeClr val="tx1">
                    <a:lumMod val="75000"/>
                    <a:lumOff val="25000"/>
                  </a:schemeClr>
                </a:solidFill>
              </a:rPr>
              <a:t>najbolju</a:t>
            </a:r>
            <a:r>
              <a:rPr lang="en-US" sz="1900" dirty="0">
                <a:solidFill>
                  <a:schemeClr val="tx1">
                    <a:lumMod val="75000"/>
                    <a:lumOff val="25000"/>
                  </a:schemeClr>
                </a:solidFill>
              </a:rPr>
              <a:t> </a:t>
            </a:r>
            <a:r>
              <a:rPr lang="en-US" sz="1900" dirty="0" err="1">
                <a:solidFill>
                  <a:schemeClr val="tx1">
                    <a:lumMod val="75000"/>
                    <a:lumOff val="25000"/>
                  </a:schemeClr>
                </a:solidFill>
              </a:rPr>
              <a:t>kombinaciju</a:t>
            </a:r>
            <a:r>
              <a:rPr lang="en-US" sz="1900" dirty="0">
                <a:solidFill>
                  <a:schemeClr val="tx1">
                    <a:lumMod val="75000"/>
                    <a:lumOff val="25000"/>
                  </a:schemeClr>
                </a:solidFill>
              </a:rPr>
              <a:t> </a:t>
            </a:r>
            <a:r>
              <a:rPr lang="en-US" sz="1900" dirty="0" err="1">
                <a:solidFill>
                  <a:schemeClr val="tx1">
                    <a:lumMod val="75000"/>
                    <a:lumOff val="25000"/>
                  </a:schemeClr>
                </a:solidFill>
              </a:rPr>
              <a:t>cijena</a:t>
            </a:r>
            <a:r>
              <a:rPr lang="en-US" sz="1900" dirty="0">
                <a:solidFill>
                  <a:schemeClr val="tx1">
                    <a:lumMod val="75000"/>
                    <a:lumOff val="25000"/>
                  </a:schemeClr>
                </a:solidFill>
              </a:rPr>
              <a:t> / </a:t>
            </a:r>
            <a:r>
              <a:rPr lang="en-US" sz="1900" dirty="0" err="1">
                <a:solidFill>
                  <a:schemeClr val="tx1">
                    <a:lumMod val="75000"/>
                    <a:lumOff val="25000"/>
                  </a:schemeClr>
                </a:solidFill>
              </a:rPr>
              <a:t>performanse</a:t>
            </a:r>
            <a:r>
              <a:rPr lang="en-US" sz="1900" dirty="0">
                <a:solidFill>
                  <a:schemeClr val="tx1">
                    <a:lumMod val="75000"/>
                    <a:lumOff val="25000"/>
                  </a:schemeClr>
                </a:solidFill>
              </a:rPr>
              <a:t>. </a:t>
            </a:r>
            <a:endParaRPr lang="en-US" sz="1900" dirty="0" smtClean="0">
              <a:solidFill>
                <a:schemeClr val="tx1">
                  <a:lumMod val="75000"/>
                  <a:lumOff val="25000"/>
                </a:schemeClr>
              </a:solidFill>
            </a:endParaRPr>
          </a:p>
          <a:p>
            <a:pPr algn="just"/>
            <a:r>
              <a:rPr lang="en-US" sz="1900" dirty="0" smtClean="0">
                <a:solidFill>
                  <a:schemeClr val="tx1">
                    <a:lumMod val="75000"/>
                    <a:lumOff val="25000"/>
                  </a:schemeClr>
                </a:solidFill>
              </a:rPr>
              <a:t>USB </a:t>
            </a:r>
            <a:r>
              <a:rPr lang="en-US" sz="1900" dirty="0">
                <a:solidFill>
                  <a:schemeClr val="tx1">
                    <a:lumMod val="75000"/>
                    <a:lumOff val="25000"/>
                  </a:schemeClr>
                </a:solidFill>
              </a:rPr>
              <a:t>je </a:t>
            </a:r>
            <a:r>
              <a:rPr lang="en-US" sz="1900" dirty="0" err="1">
                <a:solidFill>
                  <a:schemeClr val="tx1">
                    <a:lumMod val="75000"/>
                    <a:lumOff val="25000"/>
                  </a:schemeClr>
                </a:solidFill>
              </a:rPr>
              <a:t>prikladan</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vanjski</a:t>
            </a:r>
            <a:r>
              <a:rPr lang="en-US" sz="1900" dirty="0">
                <a:solidFill>
                  <a:schemeClr val="tx1">
                    <a:lumMod val="75000"/>
                    <a:lumOff val="25000"/>
                  </a:schemeClr>
                </a:solidFill>
              </a:rPr>
              <a:t> CDR </a:t>
            </a:r>
            <a:r>
              <a:rPr lang="en-US" sz="1900" dirty="0" err="1">
                <a:solidFill>
                  <a:schemeClr val="tx1">
                    <a:lumMod val="75000"/>
                    <a:lumOff val="25000"/>
                  </a:schemeClr>
                </a:solidFill>
              </a:rPr>
              <a:t>ili</a:t>
            </a:r>
            <a:r>
              <a:rPr lang="en-US" sz="1900" dirty="0">
                <a:solidFill>
                  <a:schemeClr val="tx1">
                    <a:lumMod val="75000"/>
                    <a:lumOff val="25000"/>
                  </a:schemeClr>
                </a:solidFill>
              </a:rPr>
              <a:t> </a:t>
            </a:r>
            <a:r>
              <a:rPr lang="en-US" sz="1900" dirty="0" err="1">
                <a:solidFill>
                  <a:schemeClr val="tx1">
                    <a:lumMod val="75000"/>
                    <a:lumOff val="25000"/>
                  </a:schemeClr>
                </a:solidFill>
              </a:rPr>
              <a:t>pogon</a:t>
            </a:r>
            <a:r>
              <a:rPr lang="en-US" sz="1900" dirty="0">
                <a:solidFill>
                  <a:schemeClr val="tx1">
                    <a:lumMod val="75000"/>
                    <a:lumOff val="25000"/>
                  </a:schemeClr>
                </a:solidFill>
              </a:rPr>
              <a:t> </a:t>
            </a:r>
            <a:r>
              <a:rPr lang="en-US" sz="1900" dirty="0" err="1">
                <a:solidFill>
                  <a:schemeClr val="tx1">
                    <a:lumMod val="75000"/>
                    <a:lumOff val="25000"/>
                  </a:schemeClr>
                </a:solidFill>
              </a:rPr>
              <a:t>trake</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sigurnosnu</a:t>
            </a:r>
            <a:r>
              <a:rPr lang="en-US" sz="1900" dirty="0">
                <a:solidFill>
                  <a:schemeClr val="tx1">
                    <a:lumMod val="75000"/>
                    <a:lumOff val="25000"/>
                  </a:schemeClr>
                </a:solidFill>
              </a:rPr>
              <a:t> </a:t>
            </a:r>
            <a:r>
              <a:rPr lang="en-US" sz="1900" dirty="0" err="1">
                <a:solidFill>
                  <a:schemeClr val="tx1">
                    <a:lumMod val="75000"/>
                    <a:lumOff val="25000"/>
                  </a:schemeClr>
                </a:solidFill>
              </a:rPr>
              <a:t>kopiju</a:t>
            </a:r>
            <a:r>
              <a:rPr lang="en-US" sz="1900" dirty="0">
                <a:solidFill>
                  <a:schemeClr val="tx1">
                    <a:lumMod val="75000"/>
                    <a:lumOff val="25000"/>
                  </a:schemeClr>
                </a:solidFill>
              </a:rPr>
              <a:t> (</a:t>
            </a:r>
            <a:r>
              <a:rPr lang="en-US" sz="1900" dirty="0" err="1">
                <a:solidFill>
                  <a:schemeClr val="tx1">
                    <a:lumMod val="75000"/>
                    <a:lumOff val="25000"/>
                  </a:schemeClr>
                </a:solidFill>
              </a:rPr>
              <a:t>ako</a:t>
            </a:r>
            <a:r>
              <a:rPr lang="en-US" sz="1900" dirty="0">
                <a:solidFill>
                  <a:schemeClr val="tx1">
                    <a:lumMod val="75000"/>
                    <a:lumOff val="25000"/>
                  </a:schemeClr>
                </a:solidFill>
              </a:rPr>
              <a:t> se ne </a:t>
            </a:r>
            <a:r>
              <a:rPr lang="en-US" sz="1900" dirty="0" err="1">
                <a:solidFill>
                  <a:schemeClr val="tx1">
                    <a:lumMod val="75000"/>
                    <a:lumOff val="25000"/>
                  </a:schemeClr>
                </a:solidFill>
              </a:rPr>
              <a:t>kopira</a:t>
            </a:r>
            <a:r>
              <a:rPr lang="en-US" sz="1900" dirty="0">
                <a:solidFill>
                  <a:schemeClr val="tx1">
                    <a:lumMod val="75000"/>
                    <a:lumOff val="25000"/>
                  </a:schemeClr>
                </a:solidFill>
              </a:rPr>
              <a:t> </a:t>
            </a:r>
            <a:r>
              <a:rPr lang="en-US" sz="1900" dirty="0" err="1">
                <a:solidFill>
                  <a:schemeClr val="tx1">
                    <a:lumMod val="75000"/>
                    <a:lumOff val="25000"/>
                  </a:schemeClr>
                </a:solidFill>
              </a:rPr>
              <a:t>previše</a:t>
            </a:r>
            <a:r>
              <a:rPr lang="en-US" sz="1900" dirty="0">
                <a:solidFill>
                  <a:schemeClr val="tx1">
                    <a:lumMod val="75000"/>
                    <a:lumOff val="25000"/>
                  </a:schemeClr>
                </a:solidFill>
              </a:rPr>
              <a:t>). </a:t>
            </a:r>
            <a:r>
              <a:rPr lang="en-US" sz="1900" dirty="0" smtClean="0">
                <a:solidFill>
                  <a:schemeClr val="tx1">
                    <a:lumMod val="75000"/>
                    <a:lumOff val="25000"/>
                  </a:schemeClr>
                </a:solidFill>
              </a:rPr>
              <a:t>Kao</a:t>
            </a:r>
            <a:r>
              <a:rPr lang="en-US" sz="1900" dirty="0">
                <a:solidFill>
                  <a:schemeClr val="tx1">
                    <a:lumMod val="75000"/>
                    <a:lumOff val="25000"/>
                  </a:schemeClr>
                </a:solidFill>
              </a:rPr>
              <a:t>, </a:t>
            </a:r>
            <a:r>
              <a:rPr lang="en-US" sz="1900" dirty="0" err="1">
                <a:solidFill>
                  <a:schemeClr val="tx1">
                    <a:lumMod val="75000"/>
                    <a:lumOff val="25000"/>
                  </a:schemeClr>
                </a:solidFill>
              </a:rPr>
              <a:t>jeftino</a:t>
            </a:r>
            <a:r>
              <a:rPr lang="en-US" sz="1900" dirty="0">
                <a:solidFill>
                  <a:schemeClr val="tx1">
                    <a:lumMod val="75000"/>
                    <a:lumOff val="25000"/>
                  </a:schemeClr>
                </a:solidFill>
              </a:rPr>
              <a:t> </a:t>
            </a:r>
            <a:r>
              <a:rPr lang="en-US" sz="1900" dirty="0" err="1">
                <a:solidFill>
                  <a:schemeClr val="tx1">
                    <a:lumMod val="75000"/>
                    <a:lumOff val="25000"/>
                  </a:schemeClr>
                </a:solidFill>
              </a:rPr>
              <a:t>i</a:t>
            </a:r>
            <a:r>
              <a:rPr lang="en-US" sz="1900" dirty="0">
                <a:solidFill>
                  <a:schemeClr val="tx1">
                    <a:lumMod val="75000"/>
                    <a:lumOff val="25000"/>
                  </a:schemeClr>
                </a:solidFill>
              </a:rPr>
              <a:t> </a:t>
            </a:r>
            <a:r>
              <a:rPr lang="en-US" sz="1900" dirty="0" err="1">
                <a:solidFill>
                  <a:schemeClr val="tx1">
                    <a:lumMod val="75000"/>
                    <a:lumOff val="25000"/>
                  </a:schemeClr>
                </a:solidFill>
              </a:rPr>
              <a:t>veselo</a:t>
            </a:r>
            <a:r>
              <a:rPr lang="en-US" sz="1900" dirty="0">
                <a:solidFill>
                  <a:schemeClr val="tx1">
                    <a:lumMod val="75000"/>
                    <a:lumOff val="25000"/>
                  </a:schemeClr>
                </a:solidFill>
              </a:rPr>
              <a:t>, </a:t>
            </a:r>
            <a:r>
              <a:rPr lang="en-US" sz="1900" dirty="0" err="1">
                <a:solidFill>
                  <a:schemeClr val="tx1">
                    <a:lumMod val="75000"/>
                    <a:lumOff val="25000"/>
                  </a:schemeClr>
                </a:solidFill>
              </a:rPr>
              <a:t>ali</a:t>
            </a:r>
            <a:r>
              <a:rPr lang="en-US" sz="1900" dirty="0">
                <a:solidFill>
                  <a:schemeClr val="tx1">
                    <a:lumMod val="75000"/>
                    <a:lumOff val="25000"/>
                  </a:schemeClr>
                </a:solidFill>
              </a:rPr>
              <a:t> se </a:t>
            </a:r>
            <a:r>
              <a:rPr lang="en-US" sz="1900" dirty="0" err="1">
                <a:solidFill>
                  <a:schemeClr val="tx1">
                    <a:lumMod val="75000"/>
                    <a:lumOff val="25000"/>
                  </a:schemeClr>
                </a:solidFill>
              </a:rPr>
              <a:t>može</a:t>
            </a:r>
            <a:r>
              <a:rPr lang="en-US" sz="1900" dirty="0">
                <a:solidFill>
                  <a:schemeClr val="tx1">
                    <a:lumMod val="75000"/>
                    <a:lumOff val="25000"/>
                  </a:schemeClr>
                </a:solidFill>
              </a:rPr>
              <a:t> </a:t>
            </a:r>
            <a:r>
              <a:rPr lang="en-US" sz="1900" dirty="0" err="1">
                <a:solidFill>
                  <a:schemeClr val="tx1">
                    <a:lumMod val="75000"/>
                    <a:lumOff val="25000"/>
                  </a:schemeClr>
                </a:solidFill>
              </a:rPr>
              <a:t>transportovati</a:t>
            </a:r>
            <a:r>
              <a:rPr lang="en-US" sz="1900" dirty="0">
                <a:solidFill>
                  <a:schemeClr val="tx1">
                    <a:lumMod val="75000"/>
                    <a:lumOff val="25000"/>
                  </a:schemeClr>
                </a:solidFill>
              </a:rPr>
              <a:t> od </a:t>
            </a:r>
            <a:r>
              <a:rPr lang="en-US" sz="1900" dirty="0" err="1">
                <a:solidFill>
                  <a:schemeClr val="tx1">
                    <a:lumMod val="75000"/>
                    <a:lumOff val="25000"/>
                  </a:schemeClr>
                </a:solidFill>
              </a:rPr>
              <a:t>mesta</a:t>
            </a:r>
            <a:r>
              <a:rPr lang="en-US" sz="1900" dirty="0">
                <a:solidFill>
                  <a:schemeClr val="tx1">
                    <a:lumMod val="75000"/>
                    <a:lumOff val="25000"/>
                  </a:schemeClr>
                </a:solidFill>
              </a:rPr>
              <a:t> do </a:t>
            </a:r>
            <a:r>
              <a:rPr lang="en-US" sz="1900" dirty="0" err="1">
                <a:solidFill>
                  <a:schemeClr val="tx1">
                    <a:lumMod val="75000"/>
                    <a:lumOff val="25000"/>
                  </a:schemeClr>
                </a:solidFill>
              </a:rPr>
              <a:t>mesta</a:t>
            </a:r>
            <a:r>
              <a:rPr lang="en-US" sz="1900" dirty="0">
                <a:solidFill>
                  <a:schemeClr val="tx1">
                    <a:lumMod val="75000"/>
                    <a:lumOff val="25000"/>
                  </a:schemeClr>
                </a:solidFill>
              </a:rPr>
              <a:t> </a:t>
            </a:r>
            <a:r>
              <a:rPr lang="en-US" sz="1900" dirty="0" err="1">
                <a:solidFill>
                  <a:schemeClr val="tx1">
                    <a:lumMod val="75000"/>
                    <a:lumOff val="25000"/>
                  </a:schemeClr>
                </a:solidFill>
              </a:rPr>
              <a:t>koliko</a:t>
            </a:r>
            <a:r>
              <a:rPr lang="en-US" sz="1900" dirty="0">
                <a:solidFill>
                  <a:schemeClr val="tx1">
                    <a:lumMod val="75000"/>
                    <a:lumOff val="25000"/>
                  </a:schemeClr>
                </a:solidFill>
              </a:rPr>
              <a:t> god </a:t>
            </a:r>
            <a:r>
              <a:rPr lang="en-US" sz="1900" dirty="0" err="1">
                <a:solidFill>
                  <a:schemeClr val="tx1">
                    <a:lumMod val="75000"/>
                    <a:lumOff val="25000"/>
                  </a:schemeClr>
                </a:solidFill>
              </a:rPr>
              <a:t>želite</a:t>
            </a:r>
            <a:r>
              <a:rPr lang="en-US" sz="1900" dirty="0" smtClean="0">
                <a:solidFill>
                  <a:schemeClr val="tx1">
                    <a:lumMod val="75000"/>
                    <a:lumOff val="25000"/>
                  </a:schemeClr>
                </a:solidFill>
              </a:rPr>
              <a:t>.</a:t>
            </a:r>
          </a:p>
          <a:p>
            <a:pPr algn="just"/>
            <a:r>
              <a:rPr lang="en-US" sz="1900" dirty="0" smtClean="0">
                <a:solidFill>
                  <a:schemeClr val="tx1">
                    <a:lumMod val="75000"/>
                    <a:lumOff val="25000"/>
                  </a:schemeClr>
                </a:solidFill>
              </a:rPr>
              <a:t> </a:t>
            </a:r>
            <a:r>
              <a:rPr lang="en-US" sz="1900" dirty="0" err="1">
                <a:solidFill>
                  <a:schemeClr val="tx1">
                    <a:lumMod val="75000"/>
                    <a:lumOff val="25000"/>
                  </a:schemeClr>
                </a:solidFill>
              </a:rPr>
              <a:t>Ako</a:t>
            </a:r>
            <a:r>
              <a:rPr lang="en-US" sz="1900" dirty="0">
                <a:solidFill>
                  <a:schemeClr val="tx1">
                    <a:lumMod val="75000"/>
                    <a:lumOff val="25000"/>
                  </a:schemeClr>
                </a:solidFill>
              </a:rPr>
              <a:t> </a:t>
            </a:r>
            <a:r>
              <a:rPr lang="en-US" sz="1900" dirty="0" err="1">
                <a:solidFill>
                  <a:schemeClr val="tx1">
                    <a:lumMod val="75000"/>
                    <a:lumOff val="25000"/>
                  </a:schemeClr>
                </a:solidFill>
              </a:rPr>
              <a:t>vam</a:t>
            </a:r>
            <a:r>
              <a:rPr lang="en-US" sz="1900" dirty="0">
                <a:solidFill>
                  <a:schemeClr val="tx1">
                    <a:lumMod val="75000"/>
                    <a:lumOff val="25000"/>
                  </a:schemeClr>
                </a:solidFill>
              </a:rPr>
              <a:t> </a:t>
            </a:r>
            <a:r>
              <a:rPr lang="en-US" sz="1900" dirty="0" err="1">
                <a:solidFill>
                  <a:schemeClr val="tx1">
                    <a:lumMod val="75000"/>
                    <a:lumOff val="25000"/>
                  </a:schemeClr>
                </a:solidFill>
              </a:rPr>
              <a:t>treba</a:t>
            </a:r>
            <a:r>
              <a:rPr lang="en-US" sz="1900" dirty="0">
                <a:solidFill>
                  <a:schemeClr val="tx1">
                    <a:lumMod val="75000"/>
                    <a:lumOff val="25000"/>
                  </a:schemeClr>
                </a:solidFill>
              </a:rPr>
              <a:t> </a:t>
            </a:r>
            <a:r>
              <a:rPr lang="en-US" sz="1900" dirty="0" err="1">
                <a:solidFill>
                  <a:schemeClr val="tx1">
                    <a:lumMod val="75000"/>
                    <a:lumOff val="25000"/>
                  </a:schemeClr>
                </a:solidFill>
              </a:rPr>
              <a:t>brz</a:t>
            </a:r>
            <a:r>
              <a:rPr lang="en-US" sz="1900" dirty="0">
                <a:solidFill>
                  <a:schemeClr val="tx1">
                    <a:lumMod val="75000"/>
                    <a:lumOff val="25000"/>
                  </a:schemeClr>
                </a:solidFill>
              </a:rPr>
              <a:t> </a:t>
            </a:r>
            <a:r>
              <a:rPr lang="en-US" sz="1900" dirty="0" err="1">
                <a:solidFill>
                  <a:schemeClr val="tx1">
                    <a:lumMod val="75000"/>
                    <a:lumOff val="25000"/>
                  </a:schemeClr>
                </a:solidFill>
                <a:hlinkClick r:id="rId2"/>
              </a:rPr>
              <a:t>eksterni</a:t>
            </a:r>
            <a:r>
              <a:rPr lang="en-US" sz="1900" dirty="0">
                <a:solidFill>
                  <a:schemeClr val="tx1">
                    <a:lumMod val="75000"/>
                    <a:lumOff val="25000"/>
                  </a:schemeClr>
                </a:solidFill>
                <a:hlinkClick r:id="rId2"/>
              </a:rPr>
              <a:t> disk</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povezivanje</a:t>
            </a:r>
            <a:r>
              <a:rPr lang="en-US" sz="1900" dirty="0">
                <a:solidFill>
                  <a:schemeClr val="tx1">
                    <a:lumMod val="75000"/>
                    <a:lumOff val="25000"/>
                  </a:schemeClr>
                </a:solidFill>
              </a:rPr>
              <a:t> </a:t>
            </a:r>
            <a:r>
              <a:rPr lang="en-US" sz="1900" dirty="0" err="1">
                <a:solidFill>
                  <a:schemeClr val="tx1">
                    <a:lumMod val="75000"/>
                    <a:lumOff val="25000"/>
                  </a:schemeClr>
                </a:solidFill>
              </a:rPr>
              <a:t>na</a:t>
            </a:r>
            <a:r>
              <a:rPr lang="en-US" sz="1900" dirty="0">
                <a:solidFill>
                  <a:schemeClr val="tx1">
                    <a:lumMod val="75000"/>
                    <a:lumOff val="25000"/>
                  </a:schemeClr>
                </a:solidFill>
              </a:rPr>
              <a:t> laptop, </a:t>
            </a:r>
            <a:r>
              <a:rPr lang="en-US" sz="1900" dirty="0" err="1">
                <a:solidFill>
                  <a:schemeClr val="tx1">
                    <a:lumMod val="75000"/>
                    <a:lumOff val="25000"/>
                  </a:schemeClr>
                </a:solidFill>
              </a:rPr>
              <a:t>ili</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redovan</a:t>
            </a:r>
            <a:r>
              <a:rPr lang="en-US" sz="1900" dirty="0">
                <a:solidFill>
                  <a:schemeClr val="tx1">
                    <a:lumMod val="75000"/>
                    <a:lumOff val="25000"/>
                  </a:schemeClr>
                </a:solidFill>
              </a:rPr>
              <a:t> transfer </a:t>
            </a:r>
            <a:r>
              <a:rPr lang="en-US" sz="1900" dirty="0" err="1">
                <a:solidFill>
                  <a:schemeClr val="tx1">
                    <a:lumMod val="75000"/>
                    <a:lumOff val="25000"/>
                  </a:schemeClr>
                </a:solidFill>
              </a:rPr>
              <a:t>između</a:t>
            </a:r>
            <a:r>
              <a:rPr lang="en-US" sz="1900" dirty="0">
                <a:solidFill>
                  <a:schemeClr val="tx1">
                    <a:lumMod val="75000"/>
                    <a:lumOff val="25000"/>
                  </a:schemeClr>
                </a:solidFill>
              </a:rPr>
              <a:t> </a:t>
            </a:r>
            <a:r>
              <a:rPr lang="en-US" sz="1900" dirty="0" err="1">
                <a:solidFill>
                  <a:schemeClr val="tx1">
                    <a:lumMod val="75000"/>
                    <a:lumOff val="25000"/>
                  </a:schemeClr>
                </a:solidFill>
              </a:rPr>
              <a:t>više</a:t>
            </a:r>
            <a:r>
              <a:rPr lang="en-US" sz="1900" dirty="0">
                <a:solidFill>
                  <a:schemeClr val="tx1">
                    <a:lumMod val="75000"/>
                    <a:lumOff val="25000"/>
                  </a:schemeClr>
                </a:solidFill>
              </a:rPr>
              <a:t> </a:t>
            </a:r>
            <a:r>
              <a:rPr lang="en-US" sz="1900" dirty="0" err="1">
                <a:solidFill>
                  <a:schemeClr val="tx1">
                    <a:lumMod val="75000"/>
                    <a:lumOff val="25000"/>
                  </a:schemeClr>
                </a:solidFill>
              </a:rPr>
              <a:t>računara</a:t>
            </a:r>
            <a:r>
              <a:rPr lang="en-US" sz="1900" dirty="0">
                <a:solidFill>
                  <a:schemeClr val="tx1">
                    <a:lumMod val="75000"/>
                    <a:lumOff val="25000"/>
                  </a:schemeClr>
                </a:solidFill>
              </a:rPr>
              <a:t>, a </a:t>
            </a:r>
            <a:r>
              <a:rPr lang="en-US" sz="1900" dirty="0" err="1">
                <a:solidFill>
                  <a:schemeClr val="tx1">
                    <a:lumMod val="75000"/>
                    <a:lumOff val="25000"/>
                  </a:schemeClr>
                </a:solidFill>
              </a:rPr>
              <a:t>glavni</a:t>
            </a:r>
            <a:r>
              <a:rPr lang="en-US" sz="1900" dirty="0">
                <a:solidFill>
                  <a:schemeClr val="tx1">
                    <a:lumMod val="75000"/>
                    <a:lumOff val="25000"/>
                  </a:schemeClr>
                </a:solidFill>
              </a:rPr>
              <a:t> </a:t>
            </a:r>
            <a:r>
              <a:rPr lang="en-US" sz="1900" dirty="0" err="1">
                <a:solidFill>
                  <a:schemeClr val="tx1">
                    <a:lumMod val="75000"/>
                    <a:lumOff val="25000"/>
                  </a:schemeClr>
                </a:solidFill>
              </a:rPr>
              <a:t>zahtev</a:t>
            </a:r>
            <a:r>
              <a:rPr lang="en-US" sz="1900" dirty="0">
                <a:solidFill>
                  <a:schemeClr val="tx1">
                    <a:lumMod val="75000"/>
                    <a:lumOff val="25000"/>
                  </a:schemeClr>
                </a:solidFill>
              </a:rPr>
              <a:t> pored </a:t>
            </a:r>
            <a:r>
              <a:rPr lang="en-US" sz="1900" dirty="0" err="1">
                <a:solidFill>
                  <a:schemeClr val="tx1">
                    <a:lumMod val="75000"/>
                    <a:lumOff val="25000"/>
                  </a:schemeClr>
                </a:solidFill>
              </a:rPr>
              <a:t>mobilnosti</a:t>
            </a:r>
            <a:r>
              <a:rPr lang="en-US" sz="1900" dirty="0">
                <a:solidFill>
                  <a:schemeClr val="tx1">
                    <a:lumMod val="75000"/>
                    <a:lumOff val="25000"/>
                  </a:schemeClr>
                </a:solidFill>
              </a:rPr>
              <a:t> je </a:t>
            </a:r>
            <a:r>
              <a:rPr lang="en-US" sz="1900" dirty="0" err="1">
                <a:solidFill>
                  <a:schemeClr val="tx1">
                    <a:lumMod val="75000"/>
                    <a:lumOff val="25000"/>
                  </a:schemeClr>
                </a:solidFill>
              </a:rPr>
              <a:t>i</a:t>
            </a:r>
            <a:r>
              <a:rPr lang="en-US" sz="1900" dirty="0">
                <a:solidFill>
                  <a:schemeClr val="tx1">
                    <a:lumMod val="75000"/>
                    <a:lumOff val="25000"/>
                  </a:schemeClr>
                </a:solidFill>
              </a:rPr>
              <a:t> </a:t>
            </a:r>
            <a:r>
              <a:rPr lang="en-US" sz="1900" dirty="0" err="1">
                <a:solidFill>
                  <a:schemeClr val="tx1">
                    <a:lumMod val="75000"/>
                    <a:lumOff val="25000"/>
                  </a:schemeClr>
                </a:solidFill>
              </a:rPr>
              <a:t>performans</a:t>
            </a:r>
            <a:r>
              <a:rPr lang="en-US" sz="1900" dirty="0">
                <a:solidFill>
                  <a:schemeClr val="tx1">
                    <a:lumMod val="75000"/>
                    <a:lumOff val="25000"/>
                  </a:schemeClr>
                </a:solidFill>
              </a:rPr>
              <a:t>, </a:t>
            </a:r>
            <a:r>
              <a:rPr lang="en-US" sz="1900" dirty="0" err="1">
                <a:solidFill>
                  <a:schemeClr val="tx1">
                    <a:lumMod val="75000"/>
                    <a:lumOff val="25000"/>
                  </a:schemeClr>
                </a:solidFill>
              </a:rPr>
              <a:t>onda</a:t>
            </a:r>
            <a:r>
              <a:rPr lang="en-US" sz="1900" dirty="0">
                <a:solidFill>
                  <a:schemeClr val="tx1">
                    <a:lumMod val="75000"/>
                    <a:lumOff val="25000"/>
                  </a:schemeClr>
                </a:solidFill>
              </a:rPr>
              <a:t> je </a:t>
            </a:r>
            <a:r>
              <a:rPr lang="en-US" sz="1900" dirty="0" err="1">
                <a:solidFill>
                  <a:schemeClr val="tx1">
                    <a:lumMod val="75000"/>
                    <a:lumOff val="25000"/>
                  </a:schemeClr>
                </a:solidFill>
              </a:rPr>
              <a:t>vaš</a:t>
            </a:r>
            <a:r>
              <a:rPr lang="en-US" sz="1900" dirty="0">
                <a:solidFill>
                  <a:schemeClr val="tx1">
                    <a:lumMod val="75000"/>
                    <a:lumOff val="25000"/>
                  </a:schemeClr>
                </a:solidFill>
              </a:rPr>
              <a:t> </a:t>
            </a:r>
            <a:r>
              <a:rPr lang="en-US" sz="1900" dirty="0" err="1">
                <a:solidFill>
                  <a:schemeClr val="tx1">
                    <a:lumMod val="75000"/>
                    <a:lumOff val="25000"/>
                  </a:schemeClr>
                </a:solidFill>
              </a:rPr>
              <a:t>izbor</a:t>
            </a:r>
            <a:r>
              <a:rPr lang="en-US" sz="1900" dirty="0">
                <a:solidFill>
                  <a:schemeClr val="tx1">
                    <a:lumMod val="75000"/>
                    <a:lumOff val="25000"/>
                  </a:schemeClr>
                </a:solidFill>
              </a:rPr>
              <a:t> IEEE 1394. </a:t>
            </a:r>
            <a:endParaRPr lang="en-US" sz="1900" dirty="0" smtClean="0">
              <a:solidFill>
                <a:schemeClr val="tx1">
                  <a:lumMod val="75000"/>
                  <a:lumOff val="25000"/>
                </a:schemeClr>
              </a:solidFill>
            </a:endParaRPr>
          </a:p>
          <a:p>
            <a:pPr algn="just"/>
            <a:r>
              <a:rPr lang="en-US" sz="1900" dirty="0" err="1" smtClean="0">
                <a:solidFill>
                  <a:schemeClr val="tx1">
                    <a:lumMod val="75000"/>
                    <a:lumOff val="25000"/>
                  </a:schemeClr>
                </a:solidFill>
              </a:rPr>
              <a:t>Ako</a:t>
            </a:r>
            <a:r>
              <a:rPr lang="en-US" sz="1900" dirty="0" smtClean="0">
                <a:solidFill>
                  <a:schemeClr val="tx1">
                    <a:lumMod val="75000"/>
                    <a:lumOff val="25000"/>
                  </a:schemeClr>
                </a:solidFill>
              </a:rPr>
              <a:t> </a:t>
            </a:r>
            <a:r>
              <a:rPr lang="en-US" sz="1900" dirty="0">
                <a:solidFill>
                  <a:schemeClr val="tx1">
                    <a:lumMod val="75000"/>
                    <a:lumOff val="25000"/>
                  </a:schemeClr>
                </a:solidFill>
              </a:rPr>
              <a:t>je u </a:t>
            </a:r>
            <a:r>
              <a:rPr lang="en-US" sz="1900" dirty="0" err="1">
                <a:solidFill>
                  <a:schemeClr val="tx1">
                    <a:lumMod val="75000"/>
                    <a:lumOff val="25000"/>
                  </a:schemeClr>
                </a:solidFill>
              </a:rPr>
              <a:t>pitanju</a:t>
            </a:r>
            <a:r>
              <a:rPr lang="en-US" sz="1900" dirty="0">
                <a:solidFill>
                  <a:schemeClr val="tx1">
                    <a:lumMod val="75000"/>
                    <a:lumOff val="25000"/>
                  </a:schemeClr>
                </a:solidFill>
              </a:rPr>
              <a:t> </a:t>
            </a:r>
            <a:r>
              <a:rPr lang="en-US" sz="1900" dirty="0" err="1">
                <a:solidFill>
                  <a:schemeClr val="tx1">
                    <a:lumMod val="75000"/>
                    <a:lumOff val="25000"/>
                  </a:schemeClr>
                </a:solidFill>
              </a:rPr>
              <a:t>opremanje</a:t>
            </a:r>
            <a:r>
              <a:rPr lang="en-US" sz="1900" dirty="0">
                <a:solidFill>
                  <a:schemeClr val="tx1">
                    <a:lumMod val="75000"/>
                    <a:lumOff val="25000"/>
                  </a:schemeClr>
                </a:solidFill>
              </a:rPr>
              <a:t> </a:t>
            </a:r>
            <a:r>
              <a:rPr lang="en-US" sz="1900" dirty="0" err="1" smtClean="0">
                <a:solidFill>
                  <a:schemeClr val="tx1">
                    <a:lumMod val="75000"/>
                    <a:lumOff val="25000"/>
                  </a:schemeClr>
                </a:solidFill>
              </a:rPr>
              <a:t>ozbiljne</a:t>
            </a:r>
            <a:r>
              <a:rPr lang="en-US" sz="1900" dirty="0">
                <a:solidFill>
                  <a:schemeClr val="tx1">
                    <a:lumMod val="75000"/>
                    <a:lumOff val="25000"/>
                  </a:schemeClr>
                </a:solidFill>
              </a:rPr>
              <a:t> </a:t>
            </a:r>
            <a:r>
              <a:rPr lang="en-US" sz="1900" dirty="0" err="1" smtClean="0">
                <a:solidFill>
                  <a:schemeClr val="tx1">
                    <a:lumMod val="75000"/>
                    <a:lumOff val="25000"/>
                  </a:schemeClr>
                </a:solidFill>
              </a:rPr>
              <a:t>radne</a:t>
            </a:r>
            <a:r>
              <a:rPr lang="en-US" sz="1900" dirty="0" smtClean="0">
                <a:solidFill>
                  <a:schemeClr val="tx1">
                    <a:lumMod val="75000"/>
                    <a:lumOff val="25000"/>
                  </a:schemeClr>
                </a:solidFill>
              </a:rPr>
              <a:t> </a:t>
            </a:r>
            <a:r>
              <a:rPr lang="en-US" sz="1900" dirty="0" err="1" smtClean="0">
                <a:solidFill>
                  <a:schemeClr val="tx1">
                    <a:lumMod val="75000"/>
                    <a:lumOff val="25000"/>
                  </a:schemeClr>
                </a:solidFill>
              </a:rPr>
              <a:t>stanica</a:t>
            </a:r>
            <a:r>
              <a:rPr lang="en-US" sz="1900" dirty="0">
                <a:solidFill>
                  <a:schemeClr val="tx1">
                    <a:lumMod val="75000"/>
                    <a:lumOff val="25000"/>
                  </a:schemeClr>
                </a:solidFill>
              </a:rPr>
              <a:t> </a:t>
            </a:r>
            <a:r>
              <a:rPr lang="en-US" sz="1900" dirty="0" err="1" smtClean="0">
                <a:solidFill>
                  <a:schemeClr val="tx1">
                    <a:lumMod val="75000"/>
                    <a:lumOff val="25000"/>
                  </a:schemeClr>
                </a:solidFill>
              </a:rPr>
              <a:t>gdje</a:t>
            </a:r>
            <a:r>
              <a:rPr lang="en-US" sz="1900" dirty="0" smtClean="0">
                <a:solidFill>
                  <a:schemeClr val="tx1">
                    <a:lumMod val="75000"/>
                    <a:lumOff val="25000"/>
                  </a:schemeClr>
                </a:solidFill>
              </a:rPr>
              <a:t> </a:t>
            </a:r>
            <a:r>
              <a:rPr lang="en-US" sz="1900" dirty="0" err="1">
                <a:solidFill>
                  <a:schemeClr val="tx1">
                    <a:lumMod val="75000"/>
                    <a:lumOff val="25000"/>
                  </a:schemeClr>
                </a:solidFill>
              </a:rPr>
              <a:t>su</a:t>
            </a:r>
            <a:r>
              <a:rPr lang="en-US" sz="1900" dirty="0">
                <a:solidFill>
                  <a:schemeClr val="tx1">
                    <a:lumMod val="75000"/>
                    <a:lumOff val="25000"/>
                  </a:schemeClr>
                </a:solidFill>
              </a:rPr>
              <a:t> </a:t>
            </a:r>
            <a:r>
              <a:rPr lang="en-US" sz="1900" dirty="0" err="1">
                <a:solidFill>
                  <a:schemeClr val="tx1">
                    <a:lumMod val="75000"/>
                    <a:lumOff val="25000"/>
                  </a:schemeClr>
                </a:solidFill>
              </a:rPr>
              <a:t>pouzdanost</a:t>
            </a:r>
            <a:r>
              <a:rPr lang="en-US" sz="1900" dirty="0">
                <a:solidFill>
                  <a:schemeClr val="tx1">
                    <a:lumMod val="75000"/>
                    <a:lumOff val="25000"/>
                  </a:schemeClr>
                </a:solidFill>
              </a:rPr>
              <a:t> </a:t>
            </a:r>
            <a:r>
              <a:rPr lang="en-US" sz="1900" dirty="0" err="1">
                <a:solidFill>
                  <a:schemeClr val="tx1">
                    <a:lumMod val="75000"/>
                    <a:lumOff val="25000"/>
                  </a:schemeClr>
                </a:solidFill>
              </a:rPr>
              <a:t>i</a:t>
            </a:r>
            <a:r>
              <a:rPr lang="en-US" sz="1900" dirty="0">
                <a:solidFill>
                  <a:schemeClr val="tx1">
                    <a:lumMod val="75000"/>
                    <a:lumOff val="25000"/>
                  </a:schemeClr>
                </a:solidFill>
              </a:rPr>
              <a:t> </a:t>
            </a:r>
            <a:r>
              <a:rPr lang="en-US" sz="1900" dirty="0" err="1">
                <a:solidFill>
                  <a:schemeClr val="tx1">
                    <a:lumMod val="75000"/>
                    <a:lumOff val="25000"/>
                  </a:schemeClr>
                </a:solidFill>
              </a:rPr>
              <a:t>performanse</a:t>
            </a:r>
            <a:r>
              <a:rPr lang="en-US" sz="1900" dirty="0">
                <a:solidFill>
                  <a:schemeClr val="tx1">
                    <a:lumMod val="75000"/>
                    <a:lumOff val="25000"/>
                  </a:schemeClr>
                </a:solidFill>
              </a:rPr>
              <a:t> </a:t>
            </a:r>
            <a:r>
              <a:rPr lang="en-US" sz="1900" dirty="0" err="1">
                <a:solidFill>
                  <a:schemeClr val="tx1">
                    <a:lumMod val="75000"/>
                    <a:lumOff val="25000"/>
                  </a:schemeClr>
                </a:solidFill>
              </a:rPr>
              <a:t>kritični</a:t>
            </a:r>
            <a:r>
              <a:rPr lang="en-US" sz="1900" dirty="0">
                <a:solidFill>
                  <a:schemeClr val="tx1">
                    <a:lumMod val="75000"/>
                    <a:lumOff val="25000"/>
                  </a:schemeClr>
                </a:solidFill>
              </a:rPr>
              <a:t>, </a:t>
            </a:r>
            <a:r>
              <a:rPr lang="en-US" sz="1900" dirty="0" err="1">
                <a:solidFill>
                  <a:schemeClr val="tx1">
                    <a:lumMod val="75000"/>
                    <a:lumOff val="25000"/>
                  </a:schemeClr>
                </a:solidFill>
                <a:hlinkClick r:id="rId3"/>
              </a:rPr>
              <a:t>najbolji</a:t>
            </a:r>
            <a:r>
              <a:rPr lang="en-US" sz="1900" dirty="0">
                <a:solidFill>
                  <a:schemeClr val="tx1">
                    <a:lumMod val="75000"/>
                    <a:lumOff val="25000"/>
                  </a:schemeClr>
                </a:solidFill>
                <a:hlinkClick r:id="rId3"/>
              </a:rPr>
              <a:t> </a:t>
            </a:r>
            <a:r>
              <a:rPr lang="en-US" sz="1900" dirty="0" err="1">
                <a:solidFill>
                  <a:schemeClr val="tx1">
                    <a:lumMod val="75000"/>
                    <a:lumOff val="25000"/>
                  </a:schemeClr>
                </a:solidFill>
                <a:hlinkClick r:id="rId3"/>
              </a:rPr>
              <a:t>izbor</a:t>
            </a:r>
            <a:r>
              <a:rPr lang="en-US" sz="1900" dirty="0">
                <a:solidFill>
                  <a:schemeClr val="tx1">
                    <a:lumMod val="75000"/>
                    <a:lumOff val="25000"/>
                  </a:schemeClr>
                </a:solidFill>
              </a:rPr>
              <a:t>   - SCSI, </a:t>
            </a:r>
            <a:r>
              <a:rPr lang="en-US" sz="1900" dirty="0" err="1">
                <a:solidFill>
                  <a:schemeClr val="tx1">
                    <a:lumMod val="75000"/>
                    <a:lumOff val="25000"/>
                  </a:schemeClr>
                </a:solidFill>
              </a:rPr>
              <a:t>posebno</a:t>
            </a:r>
            <a:r>
              <a:rPr lang="en-US" sz="1900" dirty="0">
                <a:solidFill>
                  <a:schemeClr val="tx1">
                    <a:lumMod val="75000"/>
                    <a:lumOff val="25000"/>
                  </a:schemeClr>
                </a:solidFill>
              </a:rPr>
              <a:t> u </a:t>
            </a:r>
            <a:r>
              <a:rPr lang="en-US" sz="1900" dirty="0" err="1">
                <a:solidFill>
                  <a:schemeClr val="tx1">
                    <a:lumMod val="75000"/>
                    <a:lumOff val="25000"/>
                  </a:schemeClr>
                </a:solidFill>
              </a:rPr>
              <a:t>obliku</a:t>
            </a:r>
            <a:r>
              <a:rPr lang="en-US" sz="1900" dirty="0">
                <a:solidFill>
                  <a:schemeClr val="tx1">
                    <a:lumMod val="75000"/>
                    <a:lumOff val="25000"/>
                  </a:schemeClr>
                </a:solidFill>
              </a:rPr>
              <a:t> </a:t>
            </a:r>
            <a:r>
              <a:rPr lang="en-US" sz="1900" dirty="0" smtClean="0">
                <a:solidFill>
                  <a:schemeClr val="tx1">
                    <a:lumMod val="75000"/>
                    <a:lumOff val="25000"/>
                  </a:schemeClr>
                </a:solidFill>
              </a:rPr>
              <a:t>RAID-a</a:t>
            </a:r>
          </a:p>
          <a:p>
            <a:pPr algn="just"/>
            <a:r>
              <a:rPr lang="en-US" sz="1900" dirty="0" smtClean="0">
                <a:solidFill>
                  <a:schemeClr val="tx1">
                    <a:lumMod val="75000"/>
                    <a:lumOff val="25000"/>
                  </a:schemeClr>
                </a:solidFill>
              </a:rPr>
              <a:t>Pa</a:t>
            </a:r>
            <a:r>
              <a:rPr lang="en-US" sz="1900" dirty="0">
                <a:solidFill>
                  <a:schemeClr val="tx1">
                    <a:lumMod val="75000"/>
                    <a:lumOff val="25000"/>
                  </a:schemeClr>
                </a:solidFill>
              </a:rPr>
              <a:t>, </a:t>
            </a:r>
            <a:r>
              <a:rPr lang="en-US" sz="1900" dirty="0" err="1">
                <a:solidFill>
                  <a:schemeClr val="tx1">
                    <a:lumMod val="75000"/>
                    <a:lumOff val="25000"/>
                  </a:schemeClr>
                </a:solidFill>
              </a:rPr>
              <a:t>ako</a:t>
            </a:r>
            <a:r>
              <a:rPr lang="en-US" sz="1900" dirty="0">
                <a:solidFill>
                  <a:schemeClr val="tx1">
                    <a:lumMod val="75000"/>
                    <a:lumOff val="25000"/>
                  </a:schemeClr>
                </a:solidFill>
              </a:rPr>
              <a:t> </a:t>
            </a:r>
            <a:r>
              <a:rPr lang="en-US" sz="1900" dirty="0" err="1">
                <a:solidFill>
                  <a:schemeClr val="tx1">
                    <a:lumMod val="75000"/>
                    <a:lumOff val="25000"/>
                  </a:schemeClr>
                </a:solidFill>
              </a:rPr>
              <a:t>formirate</a:t>
            </a:r>
            <a:r>
              <a:rPr lang="en-US" sz="1900" dirty="0">
                <a:solidFill>
                  <a:schemeClr val="tx1">
                    <a:lumMod val="75000"/>
                    <a:lumOff val="25000"/>
                  </a:schemeClr>
                </a:solidFill>
              </a:rPr>
              <a:t> </a:t>
            </a:r>
            <a:r>
              <a:rPr lang="en-US" sz="1900" dirty="0" err="1">
                <a:solidFill>
                  <a:schemeClr val="tx1">
                    <a:lumMod val="75000"/>
                    <a:lumOff val="25000"/>
                  </a:schemeClr>
                </a:solidFill>
              </a:rPr>
              <a:t>klaster</a:t>
            </a:r>
            <a:r>
              <a:rPr lang="en-US" sz="1900" dirty="0">
                <a:solidFill>
                  <a:schemeClr val="tx1">
                    <a:lumMod val="75000"/>
                    <a:lumOff val="25000"/>
                  </a:schemeClr>
                </a:solidFill>
              </a:rPr>
              <a:t> </a:t>
            </a:r>
            <a:r>
              <a:rPr lang="en-US" sz="1900" dirty="0" err="1">
                <a:solidFill>
                  <a:schemeClr val="tx1">
                    <a:lumMod val="75000"/>
                    <a:lumOff val="25000"/>
                  </a:schemeClr>
                </a:solidFill>
              </a:rPr>
              <a:t>automatiziranih</a:t>
            </a:r>
            <a:r>
              <a:rPr lang="en-US" sz="1900" dirty="0">
                <a:solidFill>
                  <a:schemeClr val="tx1">
                    <a:lumMod val="75000"/>
                    <a:lumOff val="25000"/>
                  </a:schemeClr>
                </a:solidFill>
              </a:rPr>
              <a:t> </a:t>
            </a:r>
            <a:r>
              <a:rPr lang="en-US" sz="1900" dirty="0" err="1">
                <a:solidFill>
                  <a:schemeClr val="tx1">
                    <a:lumMod val="75000"/>
                    <a:lumOff val="25000"/>
                  </a:schemeClr>
                </a:solidFill>
              </a:rPr>
              <a:t>radnih</a:t>
            </a:r>
            <a:r>
              <a:rPr lang="en-US" sz="1900" dirty="0">
                <a:solidFill>
                  <a:schemeClr val="tx1">
                    <a:lumMod val="75000"/>
                    <a:lumOff val="25000"/>
                  </a:schemeClr>
                </a:solidFill>
              </a:rPr>
              <a:t> </a:t>
            </a:r>
            <a:r>
              <a:rPr lang="en-US" sz="1900" dirty="0" err="1">
                <a:solidFill>
                  <a:schemeClr val="tx1">
                    <a:lumMod val="75000"/>
                    <a:lumOff val="25000"/>
                  </a:schemeClr>
                </a:solidFill>
              </a:rPr>
              <a:t>mjesta</a:t>
            </a:r>
            <a:r>
              <a:rPr lang="en-US" sz="1900" dirty="0">
                <a:solidFill>
                  <a:schemeClr val="tx1">
                    <a:lumMod val="75000"/>
                    <a:lumOff val="25000"/>
                  </a:schemeClr>
                </a:solidFill>
              </a:rPr>
              <a:t> </a:t>
            </a:r>
            <a:r>
              <a:rPr lang="en-US" sz="1900" dirty="0" err="1">
                <a:solidFill>
                  <a:schemeClr val="tx1">
                    <a:lumMod val="75000"/>
                    <a:lumOff val="25000"/>
                  </a:schemeClr>
                </a:solidFill>
              </a:rPr>
              <a:t>koji</a:t>
            </a:r>
            <a:r>
              <a:rPr lang="en-US" sz="1900" dirty="0">
                <a:solidFill>
                  <a:schemeClr val="tx1">
                    <a:lumMod val="75000"/>
                    <a:lumOff val="25000"/>
                  </a:schemeClr>
                </a:solidFill>
              </a:rPr>
              <a:t> </a:t>
            </a:r>
            <a:r>
              <a:rPr lang="en-US" sz="1900" dirty="0" err="1">
                <a:solidFill>
                  <a:schemeClr val="tx1">
                    <a:lumMod val="75000"/>
                    <a:lumOff val="25000"/>
                  </a:schemeClr>
                </a:solidFill>
              </a:rPr>
              <a:t>zahtijevaju</a:t>
            </a:r>
            <a:r>
              <a:rPr lang="en-US" sz="1900" dirty="0">
                <a:solidFill>
                  <a:schemeClr val="tx1">
                    <a:lumMod val="75000"/>
                    <a:lumOff val="25000"/>
                  </a:schemeClr>
                </a:solidFill>
              </a:rPr>
              <a:t> </a:t>
            </a:r>
            <a:r>
              <a:rPr lang="en-US" sz="1900" dirty="0" err="1">
                <a:solidFill>
                  <a:schemeClr val="tx1">
                    <a:lumMod val="75000"/>
                    <a:lumOff val="25000"/>
                  </a:schemeClr>
                </a:solidFill>
              </a:rPr>
              <a:t>brz</a:t>
            </a:r>
            <a:r>
              <a:rPr lang="en-US" sz="1900" dirty="0">
                <a:solidFill>
                  <a:schemeClr val="tx1">
                    <a:lumMod val="75000"/>
                    <a:lumOff val="25000"/>
                  </a:schemeClr>
                </a:solidFill>
              </a:rPr>
              <a:t> </a:t>
            </a:r>
            <a:r>
              <a:rPr lang="en-US" sz="1900" dirty="0" err="1">
                <a:solidFill>
                  <a:schemeClr val="tx1">
                    <a:lumMod val="75000"/>
                    <a:lumOff val="25000"/>
                  </a:schemeClr>
                </a:solidFill>
              </a:rPr>
              <a:t>pristup</a:t>
            </a:r>
            <a:r>
              <a:rPr lang="en-US" sz="1900" dirty="0">
                <a:solidFill>
                  <a:schemeClr val="tx1">
                    <a:lumMod val="75000"/>
                    <a:lumOff val="25000"/>
                  </a:schemeClr>
                </a:solidFill>
              </a:rPr>
              <a:t> </a:t>
            </a:r>
            <a:r>
              <a:rPr lang="en-US" sz="1900" dirty="0" err="1">
                <a:solidFill>
                  <a:schemeClr val="tx1">
                    <a:lumMod val="75000"/>
                    <a:lumOff val="25000"/>
                  </a:schemeClr>
                </a:solidFill>
              </a:rPr>
              <a:t>velikom</a:t>
            </a:r>
            <a:r>
              <a:rPr lang="en-US" sz="1900" dirty="0">
                <a:solidFill>
                  <a:schemeClr val="tx1">
                    <a:lumMod val="75000"/>
                    <a:lumOff val="25000"/>
                  </a:schemeClr>
                </a:solidFill>
              </a:rPr>
              <a:t> </a:t>
            </a:r>
            <a:r>
              <a:rPr lang="en-US" sz="1900" dirty="0" err="1">
                <a:solidFill>
                  <a:schemeClr val="tx1">
                    <a:lumMod val="75000"/>
                    <a:lumOff val="25000"/>
                  </a:schemeClr>
                </a:solidFill>
              </a:rPr>
              <a:t>nizu</a:t>
            </a:r>
            <a:r>
              <a:rPr lang="en-US" sz="1900" dirty="0">
                <a:solidFill>
                  <a:schemeClr val="tx1">
                    <a:lumMod val="75000"/>
                    <a:lumOff val="25000"/>
                  </a:schemeClr>
                </a:solidFill>
              </a:rPr>
              <a:t> </a:t>
            </a:r>
            <a:r>
              <a:rPr lang="en-US" sz="1900" dirty="0" err="1">
                <a:solidFill>
                  <a:schemeClr val="tx1">
                    <a:lumMod val="75000"/>
                    <a:lumOff val="25000"/>
                  </a:schemeClr>
                </a:solidFill>
              </a:rPr>
              <a:t>podataka</a:t>
            </a:r>
            <a:r>
              <a:rPr lang="en-US" sz="1900" dirty="0">
                <a:solidFill>
                  <a:schemeClr val="tx1">
                    <a:lumMod val="75000"/>
                    <a:lumOff val="25000"/>
                  </a:schemeClr>
                </a:solidFill>
              </a:rPr>
              <a:t>, </a:t>
            </a:r>
            <a:r>
              <a:rPr lang="en-US" sz="1900" dirty="0" err="1">
                <a:solidFill>
                  <a:schemeClr val="tx1">
                    <a:lumMod val="75000"/>
                    <a:lumOff val="25000"/>
                  </a:schemeClr>
                </a:solidFill>
              </a:rPr>
              <a:t>tada</a:t>
            </a:r>
            <a:r>
              <a:rPr lang="en-US" sz="1900" dirty="0">
                <a:solidFill>
                  <a:schemeClr val="tx1">
                    <a:lumMod val="75000"/>
                    <a:lumOff val="25000"/>
                  </a:schemeClr>
                </a:solidFill>
              </a:rPr>
              <a:t> </a:t>
            </a:r>
            <a:r>
              <a:rPr lang="en-US" sz="1900" dirty="0" err="1">
                <a:solidFill>
                  <a:schemeClr val="tx1">
                    <a:lumMod val="75000"/>
                    <a:lumOff val="25000"/>
                  </a:schemeClr>
                </a:solidFill>
              </a:rPr>
              <a:t>će</a:t>
            </a:r>
            <a:r>
              <a:rPr lang="en-US" sz="1900" dirty="0">
                <a:solidFill>
                  <a:schemeClr val="tx1">
                    <a:lumMod val="75000"/>
                    <a:lumOff val="25000"/>
                  </a:schemeClr>
                </a:solidFill>
              </a:rPr>
              <a:t> </a:t>
            </a:r>
            <a:r>
              <a:rPr lang="en-US" sz="1900" dirty="0" err="1">
                <a:solidFill>
                  <a:schemeClr val="tx1">
                    <a:lumMod val="75000"/>
                    <a:lumOff val="25000"/>
                  </a:schemeClr>
                </a:solidFill>
              </a:rPr>
              <a:t>Fibre</a:t>
            </a:r>
            <a:r>
              <a:rPr lang="en-US" sz="1900" dirty="0">
                <a:solidFill>
                  <a:schemeClr val="tx1">
                    <a:lumMod val="75000"/>
                    <a:lumOff val="25000"/>
                  </a:schemeClr>
                </a:solidFill>
              </a:rPr>
              <a:t> </a:t>
            </a:r>
            <a:r>
              <a:rPr lang="en-US" sz="1900" dirty="0" err="1">
                <a:solidFill>
                  <a:schemeClr val="tx1">
                    <a:lumMod val="75000"/>
                    <a:lumOff val="25000"/>
                  </a:schemeClr>
                </a:solidFill>
              </a:rPr>
              <a:t>kanal</a:t>
            </a:r>
            <a:r>
              <a:rPr lang="en-US" sz="1900" dirty="0">
                <a:solidFill>
                  <a:schemeClr val="tx1">
                    <a:lumMod val="75000"/>
                    <a:lumOff val="25000"/>
                  </a:schemeClr>
                </a:solidFill>
              </a:rPr>
              <a:t> </a:t>
            </a:r>
            <a:r>
              <a:rPr lang="en-US" sz="1900" dirty="0" err="1">
                <a:solidFill>
                  <a:schemeClr val="tx1">
                    <a:lumMod val="75000"/>
                    <a:lumOff val="25000"/>
                  </a:schemeClr>
                </a:solidFill>
              </a:rPr>
              <a:t>pružiti</a:t>
            </a:r>
            <a:r>
              <a:rPr lang="en-US" sz="1900" dirty="0">
                <a:solidFill>
                  <a:schemeClr val="tx1">
                    <a:lumMod val="75000"/>
                    <a:lumOff val="25000"/>
                  </a:schemeClr>
                </a:solidFill>
              </a:rPr>
              <a:t> </a:t>
            </a:r>
            <a:r>
              <a:rPr lang="en-US" sz="1900" dirty="0" err="1">
                <a:solidFill>
                  <a:schemeClr val="tx1">
                    <a:lumMod val="75000"/>
                    <a:lumOff val="25000"/>
                  </a:schemeClr>
                </a:solidFill>
              </a:rPr>
              <a:t>brzinu</a:t>
            </a:r>
            <a:r>
              <a:rPr lang="en-US" sz="1900" dirty="0">
                <a:solidFill>
                  <a:schemeClr val="tx1">
                    <a:lumMod val="75000"/>
                    <a:lumOff val="25000"/>
                  </a:schemeClr>
                </a:solidFill>
              </a:rPr>
              <a:t> </a:t>
            </a:r>
            <a:r>
              <a:rPr lang="en-US" sz="1900" dirty="0" err="1">
                <a:solidFill>
                  <a:schemeClr val="tx1">
                    <a:lumMod val="75000"/>
                    <a:lumOff val="25000"/>
                  </a:schemeClr>
                </a:solidFill>
              </a:rPr>
              <a:t>i</a:t>
            </a:r>
            <a:r>
              <a:rPr lang="en-US" sz="1900" dirty="0">
                <a:solidFill>
                  <a:schemeClr val="tx1">
                    <a:lumMod val="75000"/>
                    <a:lumOff val="25000"/>
                  </a:schemeClr>
                </a:solidFill>
              </a:rPr>
              <a:t> </a:t>
            </a:r>
            <a:r>
              <a:rPr lang="en-US" sz="1900" dirty="0" err="1">
                <a:solidFill>
                  <a:schemeClr val="tx1">
                    <a:lumMod val="75000"/>
                    <a:lumOff val="25000"/>
                  </a:schemeClr>
                </a:solidFill>
              </a:rPr>
              <a:t>udaljenost</a:t>
            </a:r>
            <a:r>
              <a:rPr lang="en-US" sz="1900" dirty="0">
                <a:solidFill>
                  <a:schemeClr val="tx1">
                    <a:lumMod val="75000"/>
                    <a:lumOff val="25000"/>
                  </a:schemeClr>
                </a:solidFill>
              </a:rPr>
              <a:t> </a:t>
            </a:r>
            <a:r>
              <a:rPr lang="en-US" sz="1900" dirty="0" err="1">
                <a:solidFill>
                  <a:schemeClr val="tx1">
                    <a:lumMod val="75000"/>
                    <a:lumOff val="25000"/>
                  </a:schemeClr>
                </a:solidFill>
              </a:rPr>
              <a:t>radnih</a:t>
            </a:r>
            <a:r>
              <a:rPr lang="en-US" sz="1900" dirty="0">
                <a:solidFill>
                  <a:schemeClr val="tx1">
                    <a:lumMod val="75000"/>
                    <a:lumOff val="25000"/>
                  </a:schemeClr>
                </a:solidFill>
              </a:rPr>
              <a:t> </a:t>
            </a:r>
            <a:r>
              <a:rPr lang="en-US" sz="1900" dirty="0" err="1">
                <a:solidFill>
                  <a:schemeClr val="tx1">
                    <a:lumMod val="75000"/>
                    <a:lumOff val="25000"/>
                  </a:schemeClr>
                </a:solidFill>
              </a:rPr>
              <a:t>mjesta</a:t>
            </a:r>
            <a:r>
              <a:rPr lang="en-US" sz="1900" dirty="0">
                <a:solidFill>
                  <a:schemeClr val="tx1">
                    <a:lumMod val="75000"/>
                    <a:lumOff val="25000"/>
                  </a:schemeClr>
                </a:solidFill>
              </a:rPr>
              <a:t> od </a:t>
            </a:r>
            <a:r>
              <a:rPr lang="en-US" sz="1900" dirty="0" err="1">
                <a:solidFill>
                  <a:schemeClr val="tx1">
                    <a:lumMod val="75000"/>
                    <a:lumOff val="25000"/>
                  </a:schemeClr>
                </a:solidFill>
              </a:rPr>
              <a:t>informacijskog</a:t>
            </a:r>
            <a:r>
              <a:rPr lang="en-US" sz="1900" dirty="0">
                <a:solidFill>
                  <a:schemeClr val="tx1">
                    <a:lumMod val="75000"/>
                    <a:lumOff val="25000"/>
                  </a:schemeClr>
                </a:solidFill>
              </a:rPr>
              <a:t> </a:t>
            </a:r>
            <a:r>
              <a:rPr lang="en-US" sz="1900" dirty="0" err="1">
                <a:solidFill>
                  <a:schemeClr val="tx1">
                    <a:lumMod val="75000"/>
                    <a:lumOff val="25000"/>
                  </a:schemeClr>
                </a:solidFill>
              </a:rPr>
              <a:t>niza</a:t>
            </a:r>
            <a:r>
              <a:rPr lang="en-US" sz="1900" dirty="0">
                <a:solidFill>
                  <a:schemeClr val="tx1">
                    <a:lumMod val="75000"/>
                    <a:lumOff val="25000"/>
                  </a:schemeClr>
                </a:solidFill>
              </a:rPr>
              <a:t> </a:t>
            </a:r>
            <a:r>
              <a:rPr lang="en-US" sz="1900" dirty="0" err="1">
                <a:solidFill>
                  <a:schemeClr val="tx1">
                    <a:lumMod val="75000"/>
                    <a:lumOff val="25000"/>
                  </a:schemeClr>
                </a:solidFill>
              </a:rPr>
              <a:t>praktički</a:t>
            </a:r>
            <a:r>
              <a:rPr lang="en-US" sz="1900" dirty="0">
                <a:solidFill>
                  <a:schemeClr val="tx1">
                    <a:lumMod val="75000"/>
                    <a:lumOff val="25000"/>
                  </a:schemeClr>
                </a:solidFill>
              </a:rPr>
              <a:t> </a:t>
            </a:r>
            <a:r>
              <a:rPr lang="en-US" sz="1900" dirty="0" err="1">
                <a:solidFill>
                  <a:schemeClr val="tx1">
                    <a:lumMod val="75000"/>
                    <a:lumOff val="25000"/>
                  </a:schemeClr>
                </a:solidFill>
              </a:rPr>
              <a:t>nije</a:t>
            </a:r>
            <a:r>
              <a:rPr lang="en-US" sz="1900" dirty="0">
                <a:solidFill>
                  <a:schemeClr val="tx1">
                    <a:lumMod val="75000"/>
                    <a:lumOff val="25000"/>
                  </a:schemeClr>
                </a:solidFill>
              </a:rPr>
              <a:t> </a:t>
            </a:r>
            <a:r>
              <a:rPr lang="en-US" sz="1900" dirty="0" err="1">
                <a:solidFill>
                  <a:schemeClr val="tx1">
                    <a:lumMod val="75000"/>
                    <a:lumOff val="25000"/>
                  </a:schemeClr>
                </a:solidFill>
              </a:rPr>
              <a:t>bitno</a:t>
            </a:r>
            <a:r>
              <a:rPr lang="en-US" sz="1900" dirty="0">
                <a:solidFill>
                  <a:schemeClr val="tx1">
                    <a:lumMod val="75000"/>
                    <a:lumOff val="25000"/>
                  </a:schemeClr>
                </a:solidFill>
              </a:rPr>
              <a:t>. </a:t>
            </a:r>
            <a:r>
              <a:rPr lang="en-US" sz="1900" dirty="0" err="1">
                <a:solidFill>
                  <a:schemeClr val="tx1">
                    <a:lumMod val="75000"/>
                    <a:lumOff val="25000"/>
                  </a:schemeClr>
                </a:solidFill>
              </a:rPr>
              <a:t>Druga</a:t>
            </a:r>
            <a:r>
              <a:rPr lang="en-US" sz="1900" dirty="0">
                <a:solidFill>
                  <a:schemeClr val="tx1">
                    <a:lumMod val="75000"/>
                    <a:lumOff val="25000"/>
                  </a:schemeClr>
                </a:solidFill>
              </a:rPr>
              <a:t> </a:t>
            </a:r>
            <a:r>
              <a:rPr lang="en-US" sz="1900" dirty="0" err="1">
                <a:solidFill>
                  <a:schemeClr val="tx1">
                    <a:lumMod val="75000"/>
                    <a:lumOff val="25000"/>
                  </a:schemeClr>
                </a:solidFill>
              </a:rPr>
              <a:t>mogućnost</a:t>
            </a:r>
            <a:r>
              <a:rPr lang="en-US" sz="1900" dirty="0">
                <a:solidFill>
                  <a:schemeClr val="tx1">
                    <a:lumMod val="75000"/>
                    <a:lumOff val="25000"/>
                  </a:schemeClr>
                </a:solidFill>
              </a:rPr>
              <a:t> je da se </a:t>
            </a:r>
            <a:r>
              <a:rPr lang="en-US" sz="1900" dirty="0" err="1">
                <a:solidFill>
                  <a:schemeClr val="tx1">
                    <a:lumMod val="75000"/>
                    <a:lumOff val="25000"/>
                  </a:schemeClr>
                </a:solidFill>
              </a:rPr>
              <a:t>kreira</a:t>
            </a:r>
            <a:r>
              <a:rPr lang="en-US" sz="1900" dirty="0">
                <a:solidFill>
                  <a:schemeClr val="tx1">
                    <a:lumMod val="75000"/>
                    <a:lumOff val="25000"/>
                  </a:schemeClr>
                </a:solidFill>
              </a:rPr>
              <a:t> Gigabit Ethernet </a:t>
            </a:r>
            <a:r>
              <a:rPr lang="en-US" sz="1900" dirty="0" err="1">
                <a:solidFill>
                  <a:schemeClr val="tx1">
                    <a:lumMod val="75000"/>
                    <a:lumOff val="25000"/>
                  </a:schemeClr>
                </a:solidFill>
              </a:rPr>
              <a:t>mreža</a:t>
            </a:r>
            <a:r>
              <a:rPr lang="en-US" sz="1900" dirty="0">
                <a:solidFill>
                  <a:schemeClr val="tx1">
                    <a:lumMod val="75000"/>
                    <a:lumOff val="25000"/>
                  </a:schemeClr>
                </a:solidFill>
              </a:rPr>
              <a:t>, a </a:t>
            </a:r>
            <a:r>
              <a:rPr lang="en-US" sz="1900" dirty="0" err="1">
                <a:solidFill>
                  <a:schemeClr val="tx1">
                    <a:lumMod val="75000"/>
                    <a:lumOff val="25000"/>
                  </a:schemeClr>
                </a:solidFill>
              </a:rPr>
              <a:t>za</a:t>
            </a:r>
            <a:r>
              <a:rPr lang="en-US" sz="1900" dirty="0">
                <a:solidFill>
                  <a:schemeClr val="tx1">
                    <a:lumMod val="75000"/>
                    <a:lumOff val="25000"/>
                  </a:schemeClr>
                </a:solidFill>
              </a:rPr>
              <a:t> server </a:t>
            </a:r>
            <a:r>
              <a:rPr lang="en-US" sz="1900" dirty="0" err="1">
                <a:solidFill>
                  <a:schemeClr val="tx1">
                    <a:lumMod val="75000"/>
                    <a:lumOff val="25000"/>
                  </a:schemeClr>
                </a:solidFill>
              </a:rPr>
              <a:t>obično</a:t>
            </a:r>
            <a:r>
              <a:rPr lang="en-US" sz="1900" dirty="0">
                <a:solidFill>
                  <a:schemeClr val="tx1">
                    <a:lumMod val="75000"/>
                    <a:lumOff val="25000"/>
                  </a:schemeClr>
                </a:solidFill>
              </a:rPr>
              <a:t> se </a:t>
            </a:r>
            <a:r>
              <a:rPr lang="en-US" sz="1900" dirty="0" err="1">
                <a:solidFill>
                  <a:schemeClr val="tx1">
                    <a:lumMod val="75000"/>
                    <a:lumOff val="25000"/>
                  </a:schemeClr>
                </a:solidFill>
              </a:rPr>
              <a:t>izabere</a:t>
            </a:r>
            <a:r>
              <a:rPr lang="en-US" sz="1900" dirty="0">
                <a:solidFill>
                  <a:schemeClr val="tx1">
                    <a:lumMod val="75000"/>
                    <a:lumOff val="25000"/>
                  </a:schemeClr>
                </a:solidFill>
              </a:rPr>
              <a:t> RAID SCSI </a:t>
            </a:r>
            <a:r>
              <a:rPr lang="en-US" sz="1900" dirty="0" err="1">
                <a:solidFill>
                  <a:schemeClr val="tx1">
                    <a:lumMod val="75000"/>
                    <a:lumOff val="25000"/>
                  </a:schemeClr>
                </a:solidFill>
              </a:rPr>
              <a:t>rešenje</a:t>
            </a:r>
            <a:r>
              <a:rPr lang="en-US" sz="1900" dirty="0">
                <a:solidFill>
                  <a:schemeClr val="tx1">
                    <a:lumMod val="75000"/>
                    <a:lumOff val="25000"/>
                  </a:schemeClr>
                </a:solidFill>
              </a:rPr>
              <a:t>, </a:t>
            </a:r>
            <a:r>
              <a:rPr lang="en-US" sz="1900" dirty="0" err="1">
                <a:solidFill>
                  <a:schemeClr val="tx1">
                    <a:lumMod val="75000"/>
                    <a:lumOff val="25000"/>
                  </a:schemeClr>
                </a:solidFill>
              </a:rPr>
              <a:t>dobro</a:t>
            </a:r>
            <a:r>
              <a:rPr lang="en-US" sz="1900" dirty="0">
                <a:solidFill>
                  <a:schemeClr val="tx1">
                    <a:lumMod val="75000"/>
                    <a:lumOff val="25000"/>
                  </a:schemeClr>
                </a:solidFill>
              </a:rPr>
              <a:t>, </a:t>
            </a:r>
            <a:r>
              <a:rPr lang="en-US" sz="1900" dirty="0" err="1">
                <a:solidFill>
                  <a:schemeClr val="tx1">
                    <a:lumMod val="75000"/>
                    <a:lumOff val="25000"/>
                  </a:schemeClr>
                </a:solidFill>
              </a:rPr>
              <a:t>ili</a:t>
            </a:r>
            <a:r>
              <a:rPr lang="en-US" sz="1900" dirty="0">
                <a:solidFill>
                  <a:schemeClr val="tx1">
                    <a:lumMod val="75000"/>
                    <a:lumOff val="25000"/>
                  </a:schemeClr>
                </a:solidFill>
              </a:rPr>
              <a:t>, </a:t>
            </a:r>
            <a:r>
              <a:rPr lang="en-US" sz="1900" dirty="0" err="1">
                <a:solidFill>
                  <a:schemeClr val="tx1">
                    <a:lumMod val="75000"/>
                    <a:lumOff val="25000"/>
                  </a:schemeClr>
                </a:solidFill>
              </a:rPr>
              <a:t>za</a:t>
            </a:r>
            <a:r>
              <a:rPr lang="en-US" sz="1900" dirty="0">
                <a:solidFill>
                  <a:schemeClr val="tx1">
                    <a:lumMod val="75000"/>
                    <a:lumOff val="25000"/>
                  </a:schemeClr>
                </a:solidFill>
              </a:rPr>
              <a:t> </a:t>
            </a:r>
            <a:r>
              <a:rPr lang="en-US" sz="1900" dirty="0" err="1">
                <a:solidFill>
                  <a:schemeClr val="tx1">
                    <a:lumMod val="75000"/>
                    <a:lumOff val="25000"/>
                  </a:schemeClr>
                </a:solidFill>
              </a:rPr>
              <a:t>nekritične</a:t>
            </a:r>
            <a:r>
              <a:rPr lang="en-US" sz="1900" dirty="0">
                <a:solidFill>
                  <a:schemeClr val="tx1">
                    <a:lumMod val="75000"/>
                    <a:lumOff val="25000"/>
                  </a:schemeClr>
                </a:solidFill>
              </a:rPr>
              <a:t> </a:t>
            </a:r>
            <a:r>
              <a:rPr lang="en-US" sz="1900" dirty="0" err="1">
                <a:solidFill>
                  <a:schemeClr val="tx1">
                    <a:lumMod val="75000"/>
                    <a:lumOff val="25000"/>
                  </a:schemeClr>
                </a:solidFill>
              </a:rPr>
              <a:t>servere</a:t>
            </a:r>
            <a:r>
              <a:rPr lang="en-US" sz="1900" dirty="0">
                <a:solidFill>
                  <a:schemeClr val="tx1">
                    <a:lumMod val="75000"/>
                    <a:lumOff val="25000"/>
                  </a:schemeClr>
                </a:solidFill>
              </a:rPr>
              <a:t>, IDE RAID.</a:t>
            </a:r>
          </a:p>
        </p:txBody>
      </p:sp>
    </p:spTree>
    <p:extLst>
      <p:ext uri="{BB962C8B-B14F-4D97-AF65-F5344CB8AC3E}">
        <p14:creationId xmlns:p14="http://schemas.microsoft.com/office/powerpoint/2010/main" val="168074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8241311" y="3845543"/>
            <a:ext cx="2655289" cy="2411577"/>
          </a:xfrm>
          <a:prstGeom prst="rect">
            <a:avLst/>
          </a:prstGeom>
          <a:blipFill>
            <a:blip r:embed="rId2" cstate="print"/>
            <a:stretch>
              <a:fillRect/>
            </a:stretch>
          </a:blipFill>
        </p:spPr>
        <p:txBody>
          <a:bodyPr wrap="square" lIns="0" tIns="0" rIns="0" bIns="0" rtlCol="0">
            <a:noAutofit/>
          </a:bodyPr>
          <a:lstStyle/>
          <a:p>
            <a:endParaRPr sz="1631"/>
          </a:p>
        </p:txBody>
      </p:sp>
      <p:sp>
        <p:nvSpPr>
          <p:cNvPr id="30" name="object 30"/>
          <p:cNvSpPr/>
          <p:nvPr/>
        </p:nvSpPr>
        <p:spPr>
          <a:xfrm>
            <a:off x="8253048" y="3897323"/>
            <a:ext cx="2631815" cy="2306635"/>
          </a:xfrm>
          <a:prstGeom prst="rect">
            <a:avLst/>
          </a:prstGeom>
          <a:blipFill>
            <a:blip r:embed="rId3" cstate="print"/>
            <a:stretch>
              <a:fillRect/>
            </a:stretch>
          </a:blipFill>
        </p:spPr>
        <p:txBody>
          <a:bodyPr wrap="square" lIns="0" tIns="0" rIns="0" bIns="0" rtlCol="0">
            <a:noAutofit/>
          </a:bodyPr>
          <a:lstStyle/>
          <a:p>
            <a:endParaRPr sz="1631"/>
          </a:p>
        </p:txBody>
      </p:sp>
      <p:sp>
        <p:nvSpPr>
          <p:cNvPr id="31" name="object 31"/>
          <p:cNvSpPr/>
          <p:nvPr/>
        </p:nvSpPr>
        <p:spPr>
          <a:xfrm>
            <a:off x="8236478" y="3828743"/>
            <a:ext cx="2641941" cy="2399149"/>
          </a:xfrm>
          <a:prstGeom prst="rect">
            <a:avLst/>
          </a:prstGeom>
          <a:blipFill>
            <a:blip r:embed="rId4" cstate="print"/>
            <a:stretch>
              <a:fillRect/>
            </a:stretch>
          </a:blipFill>
        </p:spPr>
        <p:txBody>
          <a:bodyPr wrap="square" lIns="0" tIns="0" rIns="0" bIns="0" rtlCol="0">
            <a:noAutofit/>
          </a:bodyPr>
          <a:lstStyle/>
          <a:p>
            <a:endParaRPr sz="1631"/>
          </a:p>
        </p:txBody>
      </p:sp>
      <p:sp>
        <p:nvSpPr>
          <p:cNvPr id="32" name="object 32"/>
          <p:cNvSpPr/>
          <p:nvPr/>
        </p:nvSpPr>
        <p:spPr>
          <a:xfrm>
            <a:off x="8236478" y="3828743"/>
            <a:ext cx="2641941" cy="2399149"/>
          </a:xfrm>
          <a:custGeom>
            <a:avLst/>
            <a:gdLst/>
            <a:ahLst/>
            <a:cxnLst/>
            <a:rect l="l" t="t" r="r" b="b"/>
            <a:pathLst>
              <a:path w="2915920" h="2647949">
                <a:moveTo>
                  <a:pt x="0" y="2647950"/>
                </a:moveTo>
                <a:lnTo>
                  <a:pt x="2915920" y="2647950"/>
                </a:lnTo>
                <a:lnTo>
                  <a:pt x="2915920" y="0"/>
                </a:lnTo>
                <a:lnTo>
                  <a:pt x="0" y="0"/>
                </a:lnTo>
                <a:lnTo>
                  <a:pt x="0" y="2647950"/>
                </a:lnTo>
                <a:close/>
              </a:path>
            </a:pathLst>
          </a:custGeom>
          <a:ln w="12700">
            <a:solidFill>
              <a:srgbClr val="92CDDC"/>
            </a:solidFill>
          </a:ln>
        </p:spPr>
        <p:txBody>
          <a:bodyPr wrap="square" lIns="0" tIns="0" rIns="0" bIns="0" rtlCol="0">
            <a:noAutofit/>
          </a:bodyPr>
          <a:lstStyle/>
          <a:p>
            <a:endParaRPr sz="1631"/>
          </a:p>
        </p:txBody>
      </p:sp>
      <p:sp>
        <p:nvSpPr>
          <p:cNvPr id="33" name="object 33"/>
          <p:cNvSpPr/>
          <p:nvPr/>
        </p:nvSpPr>
        <p:spPr>
          <a:xfrm>
            <a:off x="8242002" y="3875230"/>
            <a:ext cx="2630434" cy="2305255"/>
          </a:xfrm>
          <a:prstGeom prst="rect">
            <a:avLst/>
          </a:prstGeom>
          <a:blipFill>
            <a:blip r:embed="rId5" cstate="print"/>
            <a:stretch>
              <a:fillRect/>
            </a:stretch>
          </a:blipFill>
        </p:spPr>
        <p:txBody>
          <a:bodyPr wrap="square" lIns="0" tIns="0" rIns="0" bIns="0" rtlCol="0">
            <a:noAutofit/>
          </a:bodyPr>
          <a:lstStyle/>
          <a:p>
            <a:endParaRPr sz="1631"/>
          </a:p>
        </p:txBody>
      </p:sp>
      <p:sp>
        <p:nvSpPr>
          <p:cNvPr id="34" name="object 34"/>
          <p:cNvSpPr/>
          <p:nvPr/>
        </p:nvSpPr>
        <p:spPr>
          <a:xfrm>
            <a:off x="1349021" y="1486438"/>
            <a:ext cx="2116775" cy="2772656"/>
          </a:xfrm>
          <a:prstGeom prst="rect">
            <a:avLst/>
          </a:prstGeom>
          <a:blipFill>
            <a:blip r:embed="rId6" cstate="print"/>
            <a:stretch>
              <a:fillRect/>
            </a:stretch>
          </a:blipFill>
        </p:spPr>
        <p:txBody>
          <a:bodyPr wrap="square" lIns="0" tIns="0" rIns="0" bIns="0" rtlCol="0">
            <a:noAutofit/>
          </a:bodyPr>
          <a:lstStyle/>
          <a:p>
            <a:endParaRPr sz="1631"/>
          </a:p>
        </p:txBody>
      </p:sp>
      <p:sp>
        <p:nvSpPr>
          <p:cNvPr id="35" name="object 35"/>
          <p:cNvSpPr/>
          <p:nvPr/>
        </p:nvSpPr>
        <p:spPr>
          <a:xfrm>
            <a:off x="1360758" y="1538908"/>
            <a:ext cx="2093301" cy="2666335"/>
          </a:xfrm>
          <a:prstGeom prst="rect">
            <a:avLst/>
          </a:prstGeom>
          <a:blipFill>
            <a:blip r:embed="rId7" cstate="print"/>
            <a:stretch>
              <a:fillRect/>
            </a:stretch>
          </a:blipFill>
        </p:spPr>
        <p:txBody>
          <a:bodyPr wrap="square" lIns="0" tIns="0" rIns="0" bIns="0" rtlCol="0">
            <a:noAutofit/>
          </a:bodyPr>
          <a:lstStyle/>
          <a:p>
            <a:endParaRPr sz="1631"/>
          </a:p>
        </p:txBody>
      </p:sp>
      <p:sp>
        <p:nvSpPr>
          <p:cNvPr id="36" name="object 36"/>
          <p:cNvSpPr/>
          <p:nvPr/>
        </p:nvSpPr>
        <p:spPr>
          <a:xfrm>
            <a:off x="1343958" y="1469867"/>
            <a:ext cx="2105728" cy="2761611"/>
          </a:xfrm>
          <a:prstGeom prst="rect">
            <a:avLst/>
          </a:prstGeom>
          <a:blipFill>
            <a:blip r:embed="rId8" cstate="print"/>
            <a:stretch>
              <a:fillRect/>
            </a:stretch>
          </a:blipFill>
        </p:spPr>
        <p:txBody>
          <a:bodyPr wrap="square" lIns="0" tIns="0" rIns="0" bIns="0" rtlCol="0">
            <a:noAutofit/>
          </a:bodyPr>
          <a:lstStyle/>
          <a:p>
            <a:endParaRPr sz="1631"/>
          </a:p>
        </p:txBody>
      </p:sp>
      <p:sp>
        <p:nvSpPr>
          <p:cNvPr id="37" name="object 37"/>
          <p:cNvSpPr/>
          <p:nvPr/>
        </p:nvSpPr>
        <p:spPr>
          <a:xfrm>
            <a:off x="1343958" y="1469867"/>
            <a:ext cx="2105728" cy="2761611"/>
          </a:xfrm>
          <a:custGeom>
            <a:avLst/>
            <a:gdLst/>
            <a:ahLst/>
            <a:cxnLst/>
            <a:rect l="l" t="t" r="r" b="b"/>
            <a:pathLst>
              <a:path w="2324100" h="3048000">
                <a:moveTo>
                  <a:pt x="0" y="3048000"/>
                </a:moveTo>
                <a:lnTo>
                  <a:pt x="2324100" y="3048000"/>
                </a:lnTo>
                <a:lnTo>
                  <a:pt x="2324100" y="0"/>
                </a:lnTo>
                <a:lnTo>
                  <a:pt x="0" y="0"/>
                </a:lnTo>
                <a:lnTo>
                  <a:pt x="0" y="3048000"/>
                </a:lnTo>
                <a:close/>
              </a:path>
            </a:pathLst>
          </a:custGeom>
          <a:ln w="12700">
            <a:solidFill>
              <a:srgbClr val="92CDDC"/>
            </a:solidFill>
          </a:ln>
        </p:spPr>
        <p:txBody>
          <a:bodyPr wrap="square" lIns="0" tIns="0" rIns="0" bIns="0" rtlCol="0">
            <a:noAutofit/>
          </a:bodyPr>
          <a:lstStyle/>
          <a:p>
            <a:endParaRPr sz="1631"/>
          </a:p>
        </p:txBody>
      </p:sp>
      <p:sp>
        <p:nvSpPr>
          <p:cNvPr id="38" name="object 38"/>
          <p:cNvSpPr/>
          <p:nvPr/>
        </p:nvSpPr>
        <p:spPr>
          <a:xfrm>
            <a:off x="1349712" y="1516814"/>
            <a:ext cx="2093991" cy="2667026"/>
          </a:xfrm>
          <a:prstGeom prst="rect">
            <a:avLst/>
          </a:prstGeom>
          <a:blipFill>
            <a:blip r:embed="rId9" cstate="print"/>
            <a:stretch>
              <a:fillRect/>
            </a:stretch>
          </a:blipFill>
        </p:spPr>
        <p:txBody>
          <a:bodyPr wrap="square" lIns="0" tIns="0" rIns="0" bIns="0" rtlCol="0">
            <a:noAutofit/>
          </a:bodyPr>
          <a:lstStyle/>
          <a:p>
            <a:endParaRPr sz="1631"/>
          </a:p>
        </p:txBody>
      </p:sp>
      <p:sp>
        <p:nvSpPr>
          <p:cNvPr id="39" name="object 39"/>
          <p:cNvSpPr/>
          <p:nvPr/>
        </p:nvSpPr>
        <p:spPr>
          <a:xfrm>
            <a:off x="1302764" y="4696810"/>
            <a:ext cx="2151295" cy="1598972"/>
          </a:xfrm>
          <a:prstGeom prst="rect">
            <a:avLst/>
          </a:prstGeom>
          <a:blipFill>
            <a:blip r:embed="rId10" cstate="print"/>
            <a:stretch>
              <a:fillRect/>
            </a:stretch>
          </a:blipFill>
        </p:spPr>
        <p:txBody>
          <a:bodyPr wrap="square" lIns="0" tIns="0" rIns="0" bIns="0" rtlCol="0">
            <a:noAutofit/>
          </a:bodyPr>
          <a:lstStyle/>
          <a:p>
            <a:endParaRPr sz="1631"/>
          </a:p>
        </p:txBody>
      </p:sp>
      <p:sp>
        <p:nvSpPr>
          <p:cNvPr id="40" name="object 40"/>
          <p:cNvSpPr/>
          <p:nvPr/>
        </p:nvSpPr>
        <p:spPr>
          <a:xfrm>
            <a:off x="1314501" y="4749280"/>
            <a:ext cx="2127821" cy="1492651"/>
          </a:xfrm>
          <a:prstGeom prst="rect">
            <a:avLst/>
          </a:prstGeom>
          <a:blipFill>
            <a:blip r:embed="rId11" cstate="print"/>
            <a:stretch>
              <a:fillRect/>
            </a:stretch>
          </a:blipFill>
        </p:spPr>
        <p:txBody>
          <a:bodyPr wrap="square" lIns="0" tIns="0" rIns="0" bIns="0" rtlCol="0">
            <a:noAutofit/>
          </a:bodyPr>
          <a:lstStyle/>
          <a:p>
            <a:endParaRPr sz="1631"/>
          </a:p>
        </p:txBody>
      </p:sp>
      <p:sp>
        <p:nvSpPr>
          <p:cNvPr id="41" name="object 41"/>
          <p:cNvSpPr/>
          <p:nvPr/>
        </p:nvSpPr>
        <p:spPr>
          <a:xfrm>
            <a:off x="1297931" y="4680240"/>
            <a:ext cx="2140248" cy="1587926"/>
          </a:xfrm>
          <a:prstGeom prst="rect">
            <a:avLst/>
          </a:prstGeom>
          <a:blipFill>
            <a:blip r:embed="rId12" cstate="print"/>
            <a:stretch>
              <a:fillRect/>
            </a:stretch>
          </a:blipFill>
        </p:spPr>
        <p:txBody>
          <a:bodyPr wrap="square" lIns="0" tIns="0" rIns="0" bIns="0" rtlCol="0">
            <a:noAutofit/>
          </a:bodyPr>
          <a:lstStyle/>
          <a:p>
            <a:endParaRPr sz="1631"/>
          </a:p>
        </p:txBody>
      </p:sp>
      <p:sp>
        <p:nvSpPr>
          <p:cNvPr id="42" name="object 42"/>
          <p:cNvSpPr/>
          <p:nvPr/>
        </p:nvSpPr>
        <p:spPr>
          <a:xfrm>
            <a:off x="1297931" y="4680240"/>
            <a:ext cx="2140248" cy="1587926"/>
          </a:xfrm>
          <a:custGeom>
            <a:avLst/>
            <a:gdLst/>
            <a:ahLst/>
            <a:cxnLst/>
            <a:rect l="l" t="t" r="r" b="b"/>
            <a:pathLst>
              <a:path w="2362200" h="1752599">
                <a:moveTo>
                  <a:pt x="0" y="1752600"/>
                </a:moveTo>
                <a:lnTo>
                  <a:pt x="2362200" y="1752600"/>
                </a:lnTo>
                <a:lnTo>
                  <a:pt x="2362200" y="0"/>
                </a:lnTo>
                <a:lnTo>
                  <a:pt x="0" y="0"/>
                </a:lnTo>
                <a:lnTo>
                  <a:pt x="0" y="1752600"/>
                </a:lnTo>
                <a:close/>
              </a:path>
            </a:pathLst>
          </a:custGeom>
          <a:ln w="12700">
            <a:solidFill>
              <a:srgbClr val="92CDDC"/>
            </a:solidFill>
          </a:ln>
        </p:spPr>
        <p:txBody>
          <a:bodyPr wrap="square" lIns="0" tIns="0" rIns="0" bIns="0" rtlCol="0">
            <a:noAutofit/>
          </a:bodyPr>
          <a:lstStyle/>
          <a:p>
            <a:endParaRPr sz="1631"/>
          </a:p>
        </p:txBody>
      </p:sp>
      <p:sp>
        <p:nvSpPr>
          <p:cNvPr id="43" name="object 43"/>
          <p:cNvSpPr/>
          <p:nvPr/>
        </p:nvSpPr>
        <p:spPr>
          <a:xfrm>
            <a:off x="1303455" y="4727187"/>
            <a:ext cx="2128511" cy="1493341"/>
          </a:xfrm>
          <a:prstGeom prst="rect">
            <a:avLst/>
          </a:prstGeom>
          <a:blipFill>
            <a:blip r:embed="rId13" cstate="print"/>
            <a:stretch>
              <a:fillRect/>
            </a:stretch>
          </a:blipFill>
        </p:spPr>
        <p:txBody>
          <a:bodyPr wrap="square" lIns="0" tIns="0" rIns="0" bIns="0" rtlCol="0">
            <a:noAutofit/>
          </a:bodyPr>
          <a:lstStyle/>
          <a:p>
            <a:endParaRPr sz="1631"/>
          </a:p>
        </p:txBody>
      </p:sp>
      <p:sp>
        <p:nvSpPr>
          <p:cNvPr id="44" name="object 44"/>
          <p:cNvSpPr/>
          <p:nvPr/>
        </p:nvSpPr>
        <p:spPr>
          <a:xfrm>
            <a:off x="4202455" y="1486437"/>
            <a:ext cx="3164116" cy="4833509"/>
          </a:xfrm>
          <a:prstGeom prst="rect">
            <a:avLst/>
          </a:prstGeom>
          <a:blipFill>
            <a:blip r:embed="rId14" cstate="print"/>
            <a:stretch>
              <a:fillRect/>
            </a:stretch>
          </a:blipFill>
        </p:spPr>
        <p:txBody>
          <a:bodyPr wrap="square" lIns="0" tIns="0" rIns="0" bIns="0" rtlCol="0">
            <a:noAutofit/>
          </a:bodyPr>
          <a:lstStyle/>
          <a:p>
            <a:endParaRPr sz="1631"/>
          </a:p>
        </p:txBody>
      </p:sp>
      <p:sp>
        <p:nvSpPr>
          <p:cNvPr id="45" name="object 45"/>
          <p:cNvSpPr/>
          <p:nvPr/>
        </p:nvSpPr>
        <p:spPr>
          <a:xfrm>
            <a:off x="4214191" y="1538908"/>
            <a:ext cx="3140642" cy="4727187"/>
          </a:xfrm>
          <a:prstGeom prst="rect">
            <a:avLst/>
          </a:prstGeom>
          <a:blipFill>
            <a:blip r:embed="rId15" cstate="print"/>
            <a:stretch>
              <a:fillRect/>
            </a:stretch>
          </a:blipFill>
        </p:spPr>
        <p:txBody>
          <a:bodyPr wrap="square" lIns="0" tIns="0" rIns="0" bIns="0" rtlCol="0">
            <a:noAutofit/>
          </a:bodyPr>
          <a:lstStyle/>
          <a:p>
            <a:endParaRPr sz="1631"/>
          </a:p>
        </p:txBody>
      </p:sp>
      <p:sp>
        <p:nvSpPr>
          <p:cNvPr id="46" name="object 46"/>
          <p:cNvSpPr/>
          <p:nvPr/>
        </p:nvSpPr>
        <p:spPr>
          <a:xfrm>
            <a:off x="4197623" y="1469867"/>
            <a:ext cx="3152839" cy="4822463"/>
          </a:xfrm>
          <a:prstGeom prst="rect">
            <a:avLst/>
          </a:prstGeom>
          <a:blipFill>
            <a:blip r:embed="rId16" cstate="print"/>
            <a:stretch>
              <a:fillRect/>
            </a:stretch>
          </a:blipFill>
        </p:spPr>
        <p:txBody>
          <a:bodyPr wrap="square" lIns="0" tIns="0" rIns="0" bIns="0" rtlCol="0">
            <a:noAutofit/>
          </a:bodyPr>
          <a:lstStyle/>
          <a:p>
            <a:endParaRPr sz="1631"/>
          </a:p>
        </p:txBody>
      </p:sp>
      <p:sp>
        <p:nvSpPr>
          <p:cNvPr id="47" name="object 47"/>
          <p:cNvSpPr/>
          <p:nvPr/>
        </p:nvSpPr>
        <p:spPr>
          <a:xfrm>
            <a:off x="4197623" y="1469867"/>
            <a:ext cx="3152839" cy="4822463"/>
          </a:xfrm>
          <a:custGeom>
            <a:avLst/>
            <a:gdLst/>
            <a:ahLst/>
            <a:cxnLst/>
            <a:rect l="l" t="t" r="r" b="b"/>
            <a:pathLst>
              <a:path w="3479800" h="5322570">
                <a:moveTo>
                  <a:pt x="0" y="5322570"/>
                </a:moveTo>
                <a:lnTo>
                  <a:pt x="3479800" y="5322570"/>
                </a:lnTo>
                <a:lnTo>
                  <a:pt x="3479800" y="0"/>
                </a:lnTo>
                <a:lnTo>
                  <a:pt x="0" y="0"/>
                </a:lnTo>
                <a:lnTo>
                  <a:pt x="0" y="5322570"/>
                </a:lnTo>
                <a:close/>
              </a:path>
            </a:pathLst>
          </a:custGeom>
          <a:ln w="12700">
            <a:solidFill>
              <a:srgbClr val="538235"/>
            </a:solidFill>
          </a:ln>
        </p:spPr>
        <p:txBody>
          <a:bodyPr wrap="square" lIns="0" tIns="0" rIns="0" bIns="0" rtlCol="0">
            <a:noAutofit/>
          </a:bodyPr>
          <a:lstStyle/>
          <a:p>
            <a:endParaRPr sz="1631"/>
          </a:p>
        </p:txBody>
      </p:sp>
      <p:sp>
        <p:nvSpPr>
          <p:cNvPr id="48" name="object 48"/>
          <p:cNvSpPr/>
          <p:nvPr/>
        </p:nvSpPr>
        <p:spPr>
          <a:xfrm>
            <a:off x="4203146" y="1516814"/>
            <a:ext cx="3141332" cy="4727878"/>
          </a:xfrm>
          <a:prstGeom prst="rect">
            <a:avLst/>
          </a:prstGeom>
          <a:blipFill>
            <a:blip r:embed="rId17" cstate="print"/>
            <a:stretch>
              <a:fillRect/>
            </a:stretch>
          </a:blipFill>
        </p:spPr>
        <p:txBody>
          <a:bodyPr wrap="square" lIns="0" tIns="0" rIns="0" bIns="0" rtlCol="0">
            <a:noAutofit/>
          </a:bodyPr>
          <a:lstStyle/>
          <a:p>
            <a:endParaRPr sz="1631"/>
          </a:p>
        </p:txBody>
      </p:sp>
      <p:sp>
        <p:nvSpPr>
          <p:cNvPr id="49" name="object 49"/>
          <p:cNvSpPr/>
          <p:nvPr/>
        </p:nvSpPr>
        <p:spPr>
          <a:xfrm>
            <a:off x="4485060" y="1849014"/>
            <a:ext cx="2635037" cy="1507379"/>
          </a:xfrm>
          <a:prstGeom prst="rect">
            <a:avLst/>
          </a:prstGeom>
          <a:blipFill>
            <a:blip r:embed="rId18" cstate="print"/>
            <a:stretch>
              <a:fillRect/>
            </a:stretch>
          </a:blipFill>
        </p:spPr>
        <p:txBody>
          <a:bodyPr wrap="square" lIns="0" tIns="0" rIns="0" bIns="0" rtlCol="0">
            <a:noAutofit/>
          </a:bodyPr>
          <a:lstStyle/>
          <a:p>
            <a:endParaRPr sz="1631"/>
          </a:p>
        </p:txBody>
      </p:sp>
      <p:sp>
        <p:nvSpPr>
          <p:cNvPr id="50" name="object 50"/>
          <p:cNvSpPr/>
          <p:nvPr/>
        </p:nvSpPr>
        <p:spPr>
          <a:xfrm>
            <a:off x="4485060" y="1849014"/>
            <a:ext cx="2635037" cy="1507379"/>
          </a:xfrm>
          <a:custGeom>
            <a:avLst/>
            <a:gdLst/>
            <a:ahLst/>
            <a:cxnLst/>
            <a:rect l="l" t="t" r="r" b="b"/>
            <a:pathLst>
              <a:path w="2908300" h="1663700">
                <a:moveTo>
                  <a:pt x="0" y="1663700"/>
                </a:moveTo>
                <a:lnTo>
                  <a:pt x="2908300" y="1663700"/>
                </a:lnTo>
                <a:lnTo>
                  <a:pt x="2908300" y="0"/>
                </a:lnTo>
                <a:lnTo>
                  <a:pt x="0" y="0"/>
                </a:lnTo>
                <a:lnTo>
                  <a:pt x="0" y="1663700"/>
                </a:lnTo>
                <a:close/>
              </a:path>
            </a:pathLst>
          </a:custGeom>
          <a:ln w="28575">
            <a:solidFill>
              <a:srgbClr val="8FAADC"/>
            </a:solidFill>
          </a:ln>
        </p:spPr>
        <p:txBody>
          <a:bodyPr wrap="square" lIns="0" tIns="0" rIns="0" bIns="0" rtlCol="0">
            <a:noAutofit/>
          </a:bodyPr>
          <a:lstStyle/>
          <a:p>
            <a:endParaRPr sz="1631"/>
          </a:p>
        </p:txBody>
      </p:sp>
      <p:sp>
        <p:nvSpPr>
          <p:cNvPr id="51" name="object 51"/>
          <p:cNvSpPr/>
          <p:nvPr/>
        </p:nvSpPr>
        <p:spPr>
          <a:xfrm>
            <a:off x="4497948" y="1903440"/>
            <a:ext cx="2609032" cy="1398756"/>
          </a:xfrm>
          <a:prstGeom prst="rect">
            <a:avLst/>
          </a:prstGeom>
          <a:blipFill>
            <a:blip r:embed="rId19" cstate="print"/>
            <a:stretch>
              <a:fillRect/>
            </a:stretch>
          </a:blipFill>
        </p:spPr>
        <p:txBody>
          <a:bodyPr wrap="square" lIns="0" tIns="0" rIns="0" bIns="0" rtlCol="0">
            <a:noAutofit/>
          </a:bodyPr>
          <a:lstStyle/>
          <a:p>
            <a:endParaRPr sz="1631"/>
          </a:p>
        </p:txBody>
      </p:sp>
      <p:sp>
        <p:nvSpPr>
          <p:cNvPr id="52" name="object 52"/>
          <p:cNvSpPr/>
          <p:nvPr/>
        </p:nvSpPr>
        <p:spPr>
          <a:xfrm>
            <a:off x="4588621" y="4656674"/>
            <a:ext cx="2508463" cy="1311764"/>
          </a:xfrm>
          <a:prstGeom prst="rect">
            <a:avLst/>
          </a:prstGeom>
          <a:blipFill>
            <a:blip r:embed="rId20" cstate="print"/>
            <a:stretch>
              <a:fillRect/>
            </a:stretch>
          </a:blipFill>
        </p:spPr>
        <p:txBody>
          <a:bodyPr wrap="square" lIns="0" tIns="0" rIns="0" bIns="0" rtlCol="0">
            <a:noAutofit/>
          </a:bodyPr>
          <a:lstStyle/>
          <a:p>
            <a:endParaRPr sz="1631"/>
          </a:p>
        </p:txBody>
      </p:sp>
      <p:sp>
        <p:nvSpPr>
          <p:cNvPr id="53" name="object 53"/>
          <p:cNvSpPr/>
          <p:nvPr/>
        </p:nvSpPr>
        <p:spPr>
          <a:xfrm>
            <a:off x="4588621" y="4656674"/>
            <a:ext cx="2508463" cy="1311764"/>
          </a:xfrm>
          <a:custGeom>
            <a:avLst/>
            <a:gdLst/>
            <a:ahLst/>
            <a:cxnLst/>
            <a:rect l="l" t="t" r="r" b="b"/>
            <a:pathLst>
              <a:path w="2768600" h="1447799">
                <a:moveTo>
                  <a:pt x="0" y="1447799"/>
                </a:moveTo>
                <a:lnTo>
                  <a:pt x="2768600" y="1447799"/>
                </a:lnTo>
                <a:lnTo>
                  <a:pt x="2768600" y="0"/>
                </a:lnTo>
                <a:lnTo>
                  <a:pt x="0" y="0"/>
                </a:lnTo>
                <a:lnTo>
                  <a:pt x="0" y="1447799"/>
                </a:lnTo>
                <a:close/>
              </a:path>
            </a:pathLst>
          </a:custGeom>
          <a:ln w="28574">
            <a:solidFill>
              <a:srgbClr val="F4B083"/>
            </a:solidFill>
          </a:ln>
        </p:spPr>
        <p:txBody>
          <a:bodyPr wrap="square" lIns="0" tIns="0" rIns="0" bIns="0" rtlCol="0">
            <a:noAutofit/>
          </a:bodyPr>
          <a:lstStyle/>
          <a:p>
            <a:endParaRPr sz="1631"/>
          </a:p>
        </p:txBody>
      </p:sp>
      <p:sp>
        <p:nvSpPr>
          <p:cNvPr id="54" name="object 54"/>
          <p:cNvSpPr/>
          <p:nvPr/>
        </p:nvSpPr>
        <p:spPr>
          <a:xfrm>
            <a:off x="4601508" y="4710618"/>
            <a:ext cx="2482688" cy="1204062"/>
          </a:xfrm>
          <a:prstGeom prst="rect">
            <a:avLst/>
          </a:prstGeom>
          <a:blipFill>
            <a:blip r:embed="rId21" cstate="print"/>
            <a:stretch>
              <a:fillRect/>
            </a:stretch>
          </a:blipFill>
        </p:spPr>
        <p:txBody>
          <a:bodyPr wrap="square" lIns="0" tIns="0" rIns="0" bIns="0" rtlCol="0">
            <a:noAutofit/>
          </a:bodyPr>
          <a:lstStyle/>
          <a:p>
            <a:endParaRPr sz="1631"/>
          </a:p>
        </p:txBody>
      </p:sp>
      <p:sp>
        <p:nvSpPr>
          <p:cNvPr id="55" name="object 55"/>
          <p:cNvSpPr/>
          <p:nvPr/>
        </p:nvSpPr>
        <p:spPr>
          <a:xfrm>
            <a:off x="5692344" y="3358119"/>
            <a:ext cx="419765" cy="1317979"/>
          </a:xfrm>
          <a:prstGeom prst="rect">
            <a:avLst/>
          </a:prstGeom>
          <a:blipFill>
            <a:blip r:embed="rId22" cstate="print"/>
            <a:stretch>
              <a:fillRect/>
            </a:stretch>
          </a:blipFill>
        </p:spPr>
        <p:txBody>
          <a:bodyPr wrap="square" lIns="0" tIns="0" rIns="0" bIns="0" rtlCol="0">
            <a:noAutofit/>
          </a:bodyPr>
          <a:lstStyle/>
          <a:p>
            <a:endParaRPr sz="1631"/>
          </a:p>
        </p:txBody>
      </p:sp>
      <p:sp>
        <p:nvSpPr>
          <p:cNvPr id="56" name="object 56"/>
          <p:cNvSpPr/>
          <p:nvPr/>
        </p:nvSpPr>
        <p:spPr>
          <a:xfrm>
            <a:off x="5693265" y="3344886"/>
            <a:ext cx="396982" cy="1300258"/>
          </a:xfrm>
          <a:prstGeom prst="rect">
            <a:avLst/>
          </a:prstGeom>
          <a:blipFill>
            <a:blip r:embed="rId23" cstate="print"/>
            <a:stretch>
              <a:fillRect/>
            </a:stretch>
          </a:blipFill>
        </p:spPr>
        <p:txBody>
          <a:bodyPr wrap="square" lIns="0" tIns="0" rIns="0" bIns="0" rtlCol="0">
            <a:noAutofit/>
          </a:bodyPr>
          <a:lstStyle/>
          <a:p>
            <a:endParaRPr sz="1631"/>
          </a:p>
        </p:txBody>
      </p:sp>
      <p:sp>
        <p:nvSpPr>
          <p:cNvPr id="57" name="object 57"/>
          <p:cNvSpPr/>
          <p:nvPr/>
        </p:nvSpPr>
        <p:spPr>
          <a:xfrm>
            <a:off x="5962522" y="3601486"/>
            <a:ext cx="127724" cy="0"/>
          </a:xfrm>
          <a:custGeom>
            <a:avLst/>
            <a:gdLst/>
            <a:ahLst/>
            <a:cxnLst/>
            <a:rect l="l" t="t" r="r" b="b"/>
            <a:pathLst>
              <a:path w="140970">
                <a:moveTo>
                  <a:pt x="140970" y="0"/>
                </a:moveTo>
                <a:lnTo>
                  <a:pt x="0" y="0"/>
                </a:lnTo>
              </a:path>
            </a:pathLst>
          </a:custGeom>
          <a:ln w="12700">
            <a:solidFill>
              <a:srgbClr val="F9BE8F"/>
            </a:solidFill>
          </a:ln>
        </p:spPr>
        <p:txBody>
          <a:bodyPr wrap="square" lIns="0" tIns="0" rIns="0" bIns="0" rtlCol="0">
            <a:noAutofit/>
          </a:bodyPr>
          <a:lstStyle/>
          <a:p>
            <a:endParaRPr sz="1631"/>
          </a:p>
        </p:txBody>
      </p:sp>
      <p:sp>
        <p:nvSpPr>
          <p:cNvPr id="58" name="object 58"/>
          <p:cNvSpPr/>
          <p:nvPr/>
        </p:nvSpPr>
        <p:spPr>
          <a:xfrm>
            <a:off x="5962522" y="3601486"/>
            <a:ext cx="0" cy="787058"/>
          </a:xfrm>
          <a:custGeom>
            <a:avLst/>
            <a:gdLst/>
            <a:ahLst/>
            <a:cxnLst/>
            <a:rect l="l" t="t" r="r" b="b"/>
            <a:pathLst>
              <a:path h="868679">
                <a:moveTo>
                  <a:pt x="0" y="0"/>
                </a:moveTo>
                <a:lnTo>
                  <a:pt x="0" y="868679"/>
                </a:lnTo>
              </a:path>
            </a:pathLst>
          </a:custGeom>
          <a:ln w="12700">
            <a:solidFill>
              <a:srgbClr val="F9BE8F"/>
            </a:solidFill>
          </a:ln>
        </p:spPr>
        <p:txBody>
          <a:bodyPr wrap="square" lIns="0" tIns="0" rIns="0" bIns="0" rtlCol="0">
            <a:noAutofit/>
          </a:bodyPr>
          <a:lstStyle/>
          <a:p>
            <a:endParaRPr sz="1631"/>
          </a:p>
        </p:txBody>
      </p:sp>
      <p:sp>
        <p:nvSpPr>
          <p:cNvPr id="59" name="object 59"/>
          <p:cNvSpPr/>
          <p:nvPr/>
        </p:nvSpPr>
        <p:spPr>
          <a:xfrm>
            <a:off x="5962522" y="4388545"/>
            <a:ext cx="127724" cy="0"/>
          </a:xfrm>
          <a:custGeom>
            <a:avLst/>
            <a:gdLst/>
            <a:ahLst/>
            <a:cxnLst/>
            <a:rect l="l" t="t" r="r" b="b"/>
            <a:pathLst>
              <a:path w="140970">
                <a:moveTo>
                  <a:pt x="0" y="0"/>
                </a:moveTo>
                <a:lnTo>
                  <a:pt x="140970" y="0"/>
                </a:lnTo>
              </a:path>
            </a:pathLst>
          </a:custGeom>
          <a:ln w="12700">
            <a:solidFill>
              <a:srgbClr val="F9BE8F"/>
            </a:solidFill>
          </a:ln>
        </p:spPr>
        <p:txBody>
          <a:bodyPr wrap="square" lIns="0" tIns="0" rIns="0" bIns="0" rtlCol="0">
            <a:noAutofit/>
          </a:bodyPr>
          <a:lstStyle/>
          <a:p>
            <a:endParaRPr sz="1631"/>
          </a:p>
        </p:txBody>
      </p:sp>
      <p:sp>
        <p:nvSpPr>
          <p:cNvPr id="60" name="object 60"/>
          <p:cNvSpPr/>
          <p:nvPr/>
        </p:nvSpPr>
        <p:spPr>
          <a:xfrm>
            <a:off x="5693265" y="4388545"/>
            <a:ext cx="127724" cy="0"/>
          </a:xfrm>
          <a:custGeom>
            <a:avLst/>
            <a:gdLst/>
            <a:ahLst/>
            <a:cxnLst/>
            <a:rect l="l" t="t" r="r" b="b"/>
            <a:pathLst>
              <a:path w="140970">
                <a:moveTo>
                  <a:pt x="0" y="0"/>
                </a:moveTo>
                <a:lnTo>
                  <a:pt x="140970" y="0"/>
                </a:lnTo>
              </a:path>
            </a:pathLst>
          </a:custGeom>
          <a:ln w="12700">
            <a:solidFill>
              <a:srgbClr val="F9BE8F"/>
            </a:solidFill>
          </a:ln>
        </p:spPr>
        <p:txBody>
          <a:bodyPr wrap="square" lIns="0" tIns="0" rIns="0" bIns="0" rtlCol="0">
            <a:noAutofit/>
          </a:bodyPr>
          <a:lstStyle/>
          <a:p>
            <a:endParaRPr sz="1631"/>
          </a:p>
        </p:txBody>
      </p:sp>
      <p:sp>
        <p:nvSpPr>
          <p:cNvPr id="61" name="object 61"/>
          <p:cNvSpPr/>
          <p:nvPr/>
        </p:nvSpPr>
        <p:spPr>
          <a:xfrm>
            <a:off x="5820990" y="3601486"/>
            <a:ext cx="0" cy="787058"/>
          </a:xfrm>
          <a:custGeom>
            <a:avLst/>
            <a:gdLst/>
            <a:ahLst/>
            <a:cxnLst/>
            <a:rect l="l" t="t" r="r" b="b"/>
            <a:pathLst>
              <a:path h="868679">
                <a:moveTo>
                  <a:pt x="0" y="868679"/>
                </a:moveTo>
                <a:lnTo>
                  <a:pt x="0" y="0"/>
                </a:lnTo>
              </a:path>
            </a:pathLst>
          </a:custGeom>
          <a:ln w="12700">
            <a:solidFill>
              <a:srgbClr val="F9BE8F"/>
            </a:solidFill>
          </a:ln>
        </p:spPr>
        <p:txBody>
          <a:bodyPr wrap="square" lIns="0" tIns="0" rIns="0" bIns="0" rtlCol="0">
            <a:noAutofit/>
          </a:bodyPr>
          <a:lstStyle/>
          <a:p>
            <a:endParaRPr sz="1631"/>
          </a:p>
        </p:txBody>
      </p:sp>
      <p:sp>
        <p:nvSpPr>
          <p:cNvPr id="62" name="object 62"/>
          <p:cNvSpPr/>
          <p:nvPr/>
        </p:nvSpPr>
        <p:spPr>
          <a:xfrm>
            <a:off x="5693265" y="3601486"/>
            <a:ext cx="127724" cy="0"/>
          </a:xfrm>
          <a:custGeom>
            <a:avLst/>
            <a:gdLst/>
            <a:ahLst/>
            <a:cxnLst/>
            <a:rect l="l" t="t" r="r" b="b"/>
            <a:pathLst>
              <a:path w="140970">
                <a:moveTo>
                  <a:pt x="140970" y="0"/>
                </a:moveTo>
                <a:lnTo>
                  <a:pt x="0" y="0"/>
                </a:lnTo>
              </a:path>
            </a:pathLst>
          </a:custGeom>
          <a:ln w="12700">
            <a:solidFill>
              <a:srgbClr val="F9BE8F"/>
            </a:solidFill>
          </a:ln>
        </p:spPr>
        <p:txBody>
          <a:bodyPr wrap="square" lIns="0" tIns="0" rIns="0" bIns="0" rtlCol="0">
            <a:noAutofit/>
          </a:bodyPr>
          <a:lstStyle/>
          <a:p>
            <a:endParaRPr sz="1631"/>
          </a:p>
        </p:txBody>
      </p:sp>
      <p:sp>
        <p:nvSpPr>
          <p:cNvPr id="63" name="object 63"/>
          <p:cNvSpPr/>
          <p:nvPr/>
        </p:nvSpPr>
        <p:spPr>
          <a:xfrm>
            <a:off x="4266663" y="4030571"/>
            <a:ext cx="2979778" cy="419764"/>
          </a:xfrm>
          <a:prstGeom prst="rect">
            <a:avLst/>
          </a:prstGeom>
          <a:blipFill>
            <a:blip r:embed="rId24" cstate="print"/>
            <a:stretch>
              <a:fillRect/>
            </a:stretch>
          </a:blipFill>
        </p:spPr>
        <p:txBody>
          <a:bodyPr wrap="square" lIns="0" tIns="0" rIns="0" bIns="0" rtlCol="0">
            <a:noAutofit/>
          </a:bodyPr>
          <a:lstStyle/>
          <a:p>
            <a:endParaRPr sz="1631"/>
          </a:p>
        </p:txBody>
      </p:sp>
      <p:sp>
        <p:nvSpPr>
          <p:cNvPr id="64" name="object 64"/>
          <p:cNvSpPr/>
          <p:nvPr/>
        </p:nvSpPr>
        <p:spPr>
          <a:xfrm>
            <a:off x="3463725" y="5160070"/>
            <a:ext cx="730445" cy="441167"/>
          </a:xfrm>
          <a:prstGeom prst="rect">
            <a:avLst/>
          </a:prstGeom>
          <a:blipFill>
            <a:blip r:embed="rId25" cstate="print"/>
            <a:stretch>
              <a:fillRect/>
            </a:stretch>
          </a:blipFill>
        </p:spPr>
        <p:txBody>
          <a:bodyPr wrap="square" lIns="0" tIns="0" rIns="0" bIns="0" rtlCol="0">
            <a:noAutofit/>
          </a:bodyPr>
          <a:lstStyle/>
          <a:p>
            <a:endParaRPr sz="1631"/>
          </a:p>
        </p:txBody>
      </p:sp>
      <p:sp>
        <p:nvSpPr>
          <p:cNvPr id="65" name="object 65"/>
          <p:cNvSpPr/>
          <p:nvPr/>
        </p:nvSpPr>
        <p:spPr>
          <a:xfrm>
            <a:off x="3460963" y="5151439"/>
            <a:ext cx="717443" cy="414242"/>
          </a:xfrm>
          <a:prstGeom prst="rect">
            <a:avLst/>
          </a:prstGeom>
          <a:blipFill>
            <a:blip r:embed="rId26" cstate="print"/>
            <a:stretch>
              <a:fillRect/>
            </a:stretch>
          </a:blipFill>
        </p:spPr>
        <p:txBody>
          <a:bodyPr wrap="square" lIns="0" tIns="0" rIns="0" bIns="0" rtlCol="0">
            <a:noAutofit/>
          </a:bodyPr>
          <a:lstStyle/>
          <a:p>
            <a:endParaRPr sz="1631"/>
          </a:p>
        </p:txBody>
      </p:sp>
      <p:sp>
        <p:nvSpPr>
          <p:cNvPr id="66" name="object 66"/>
          <p:cNvSpPr/>
          <p:nvPr/>
        </p:nvSpPr>
        <p:spPr>
          <a:xfrm>
            <a:off x="3668084" y="5255000"/>
            <a:ext cx="510322" cy="0"/>
          </a:xfrm>
          <a:custGeom>
            <a:avLst/>
            <a:gdLst/>
            <a:ahLst/>
            <a:cxnLst/>
            <a:rect l="l" t="t" r="r" b="b"/>
            <a:pathLst>
              <a:path w="563244">
                <a:moveTo>
                  <a:pt x="563244" y="0"/>
                </a:moveTo>
                <a:lnTo>
                  <a:pt x="0" y="0"/>
                </a:lnTo>
              </a:path>
            </a:pathLst>
          </a:custGeom>
          <a:ln w="12700">
            <a:solidFill>
              <a:srgbClr val="F9BE8F"/>
            </a:solidFill>
          </a:ln>
        </p:spPr>
        <p:txBody>
          <a:bodyPr wrap="square" lIns="0" tIns="0" rIns="0" bIns="0" rtlCol="0">
            <a:noAutofit/>
          </a:bodyPr>
          <a:lstStyle/>
          <a:p>
            <a:endParaRPr sz="1631"/>
          </a:p>
        </p:txBody>
      </p:sp>
      <p:sp>
        <p:nvSpPr>
          <p:cNvPr id="67" name="object 67"/>
          <p:cNvSpPr/>
          <p:nvPr/>
        </p:nvSpPr>
        <p:spPr>
          <a:xfrm>
            <a:off x="3668084" y="5151440"/>
            <a:ext cx="0" cy="103560"/>
          </a:xfrm>
          <a:custGeom>
            <a:avLst/>
            <a:gdLst/>
            <a:ahLst/>
            <a:cxnLst/>
            <a:rect l="l" t="t" r="r" b="b"/>
            <a:pathLst>
              <a:path h="114300">
                <a:moveTo>
                  <a:pt x="0" y="114300"/>
                </a:moveTo>
                <a:lnTo>
                  <a:pt x="0" y="0"/>
                </a:lnTo>
              </a:path>
            </a:pathLst>
          </a:custGeom>
          <a:ln w="12700">
            <a:solidFill>
              <a:srgbClr val="F9BE8F"/>
            </a:solidFill>
          </a:ln>
        </p:spPr>
        <p:txBody>
          <a:bodyPr wrap="square" lIns="0" tIns="0" rIns="0" bIns="0" rtlCol="0">
            <a:noAutofit/>
          </a:bodyPr>
          <a:lstStyle/>
          <a:p>
            <a:endParaRPr sz="1631"/>
          </a:p>
        </p:txBody>
      </p:sp>
      <p:sp>
        <p:nvSpPr>
          <p:cNvPr id="68" name="object 68"/>
          <p:cNvSpPr/>
          <p:nvPr/>
        </p:nvSpPr>
        <p:spPr>
          <a:xfrm>
            <a:off x="3668084" y="5462121"/>
            <a:ext cx="0" cy="103560"/>
          </a:xfrm>
          <a:custGeom>
            <a:avLst/>
            <a:gdLst/>
            <a:ahLst/>
            <a:cxnLst/>
            <a:rect l="l" t="t" r="r" b="b"/>
            <a:pathLst>
              <a:path h="114300">
                <a:moveTo>
                  <a:pt x="0" y="114300"/>
                </a:moveTo>
                <a:lnTo>
                  <a:pt x="0" y="0"/>
                </a:lnTo>
              </a:path>
            </a:pathLst>
          </a:custGeom>
          <a:ln w="12700">
            <a:solidFill>
              <a:srgbClr val="F9BE8F"/>
            </a:solidFill>
          </a:ln>
        </p:spPr>
        <p:txBody>
          <a:bodyPr wrap="square" lIns="0" tIns="0" rIns="0" bIns="0" rtlCol="0">
            <a:noAutofit/>
          </a:bodyPr>
          <a:lstStyle/>
          <a:p>
            <a:endParaRPr sz="1631"/>
          </a:p>
        </p:txBody>
      </p:sp>
      <p:sp>
        <p:nvSpPr>
          <p:cNvPr id="69" name="object 69"/>
          <p:cNvSpPr/>
          <p:nvPr/>
        </p:nvSpPr>
        <p:spPr>
          <a:xfrm>
            <a:off x="3668084" y="5462121"/>
            <a:ext cx="510322" cy="0"/>
          </a:xfrm>
          <a:custGeom>
            <a:avLst/>
            <a:gdLst/>
            <a:ahLst/>
            <a:cxnLst/>
            <a:rect l="l" t="t" r="r" b="b"/>
            <a:pathLst>
              <a:path w="563244">
                <a:moveTo>
                  <a:pt x="0" y="0"/>
                </a:moveTo>
                <a:lnTo>
                  <a:pt x="563244" y="0"/>
                </a:lnTo>
              </a:path>
            </a:pathLst>
          </a:custGeom>
          <a:ln w="12700">
            <a:solidFill>
              <a:srgbClr val="F9BE8F"/>
            </a:solidFill>
          </a:ln>
        </p:spPr>
        <p:txBody>
          <a:bodyPr wrap="square" lIns="0" tIns="0" rIns="0" bIns="0" rtlCol="0">
            <a:noAutofit/>
          </a:bodyPr>
          <a:lstStyle/>
          <a:p>
            <a:endParaRPr sz="1631"/>
          </a:p>
        </p:txBody>
      </p:sp>
      <p:sp>
        <p:nvSpPr>
          <p:cNvPr id="70" name="object 70"/>
          <p:cNvSpPr/>
          <p:nvPr/>
        </p:nvSpPr>
        <p:spPr>
          <a:xfrm>
            <a:off x="4178407" y="5255000"/>
            <a:ext cx="0" cy="207121"/>
          </a:xfrm>
          <a:custGeom>
            <a:avLst/>
            <a:gdLst/>
            <a:ahLst/>
            <a:cxnLst/>
            <a:rect l="l" t="t" r="r" b="b"/>
            <a:pathLst>
              <a:path h="228600">
                <a:moveTo>
                  <a:pt x="0" y="228600"/>
                </a:moveTo>
                <a:lnTo>
                  <a:pt x="0" y="0"/>
                </a:lnTo>
              </a:path>
            </a:pathLst>
          </a:custGeom>
          <a:ln w="12700">
            <a:solidFill>
              <a:srgbClr val="F9BE8F"/>
            </a:solidFill>
          </a:ln>
        </p:spPr>
        <p:txBody>
          <a:bodyPr wrap="square" lIns="0" tIns="0" rIns="0" bIns="0" rtlCol="0">
            <a:noAutofit/>
          </a:bodyPr>
          <a:lstStyle/>
          <a:p>
            <a:endParaRPr sz="1631"/>
          </a:p>
        </p:txBody>
      </p:sp>
      <p:sp>
        <p:nvSpPr>
          <p:cNvPr id="71" name="object 71"/>
          <p:cNvSpPr/>
          <p:nvPr/>
        </p:nvSpPr>
        <p:spPr>
          <a:xfrm>
            <a:off x="3489270" y="2547586"/>
            <a:ext cx="730445" cy="441857"/>
          </a:xfrm>
          <a:prstGeom prst="rect">
            <a:avLst/>
          </a:prstGeom>
          <a:blipFill>
            <a:blip r:embed="rId27" cstate="print"/>
            <a:stretch>
              <a:fillRect/>
            </a:stretch>
          </a:blipFill>
        </p:spPr>
        <p:txBody>
          <a:bodyPr wrap="square" lIns="0" tIns="0" rIns="0" bIns="0" rtlCol="0">
            <a:noAutofit/>
          </a:bodyPr>
          <a:lstStyle/>
          <a:p>
            <a:endParaRPr sz="1631"/>
          </a:p>
        </p:txBody>
      </p:sp>
      <p:sp>
        <p:nvSpPr>
          <p:cNvPr id="72" name="object 72"/>
          <p:cNvSpPr/>
          <p:nvPr/>
        </p:nvSpPr>
        <p:spPr>
          <a:xfrm>
            <a:off x="3483977" y="2539416"/>
            <a:ext cx="717443" cy="414242"/>
          </a:xfrm>
          <a:prstGeom prst="rect">
            <a:avLst/>
          </a:prstGeom>
          <a:blipFill>
            <a:blip r:embed="rId28" cstate="print"/>
            <a:stretch>
              <a:fillRect/>
            </a:stretch>
          </a:blipFill>
        </p:spPr>
        <p:txBody>
          <a:bodyPr wrap="square" lIns="0" tIns="0" rIns="0" bIns="0" rtlCol="0">
            <a:noAutofit/>
          </a:bodyPr>
          <a:lstStyle/>
          <a:p>
            <a:endParaRPr sz="1631"/>
          </a:p>
        </p:txBody>
      </p:sp>
      <p:sp>
        <p:nvSpPr>
          <p:cNvPr id="73" name="object 73"/>
          <p:cNvSpPr/>
          <p:nvPr/>
        </p:nvSpPr>
        <p:spPr>
          <a:xfrm>
            <a:off x="3483976" y="2642977"/>
            <a:ext cx="510322" cy="0"/>
          </a:xfrm>
          <a:custGeom>
            <a:avLst/>
            <a:gdLst/>
            <a:ahLst/>
            <a:cxnLst/>
            <a:rect l="l" t="t" r="r" b="b"/>
            <a:pathLst>
              <a:path w="563244">
                <a:moveTo>
                  <a:pt x="0" y="0"/>
                </a:moveTo>
                <a:lnTo>
                  <a:pt x="563244" y="0"/>
                </a:lnTo>
              </a:path>
            </a:pathLst>
          </a:custGeom>
          <a:ln w="12700">
            <a:solidFill>
              <a:srgbClr val="F9BE8F"/>
            </a:solidFill>
          </a:ln>
        </p:spPr>
        <p:txBody>
          <a:bodyPr wrap="square" lIns="0" tIns="0" rIns="0" bIns="0" rtlCol="0">
            <a:noAutofit/>
          </a:bodyPr>
          <a:lstStyle/>
          <a:p>
            <a:endParaRPr sz="1631"/>
          </a:p>
        </p:txBody>
      </p:sp>
      <p:sp>
        <p:nvSpPr>
          <p:cNvPr id="74" name="object 74"/>
          <p:cNvSpPr/>
          <p:nvPr/>
        </p:nvSpPr>
        <p:spPr>
          <a:xfrm>
            <a:off x="3994299" y="2539416"/>
            <a:ext cx="0" cy="103560"/>
          </a:xfrm>
          <a:custGeom>
            <a:avLst/>
            <a:gdLst/>
            <a:ahLst/>
            <a:cxnLst/>
            <a:rect l="l" t="t" r="r" b="b"/>
            <a:pathLst>
              <a:path h="114300">
                <a:moveTo>
                  <a:pt x="0" y="114300"/>
                </a:moveTo>
                <a:lnTo>
                  <a:pt x="0" y="0"/>
                </a:lnTo>
              </a:path>
            </a:pathLst>
          </a:custGeom>
          <a:ln w="12700">
            <a:solidFill>
              <a:srgbClr val="F9BE8F"/>
            </a:solidFill>
          </a:ln>
        </p:spPr>
        <p:txBody>
          <a:bodyPr wrap="square" lIns="0" tIns="0" rIns="0" bIns="0" rtlCol="0">
            <a:noAutofit/>
          </a:bodyPr>
          <a:lstStyle/>
          <a:p>
            <a:endParaRPr sz="1631"/>
          </a:p>
        </p:txBody>
      </p:sp>
      <p:sp>
        <p:nvSpPr>
          <p:cNvPr id="75" name="object 75"/>
          <p:cNvSpPr/>
          <p:nvPr/>
        </p:nvSpPr>
        <p:spPr>
          <a:xfrm>
            <a:off x="3994299" y="2850098"/>
            <a:ext cx="0" cy="103560"/>
          </a:xfrm>
          <a:custGeom>
            <a:avLst/>
            <a:gdLst/>
            <a:ahLst/>
            <a:cxnLst/>
            <a:rect l="l" t="t" r="r" b="b"/>
            <a:pathLst>
              <a:path h="114300">
                <a:moveTo>
                  <a:pt x="0" y="114300"/>
                </a:moveTo>
                <a:lnTo>
                  <a:pt x="0" y="0"/>
                </a:lnTo>
              </a:path>
            </a:pathLst>
          </a:custGeom>
          <a:ln w="12700">
            <a:solidFill>
              <a:srgbClr val="F9BE8F"/>
            </a:solidFill>
          </a:ln>
        </p:spPr>
        <p:txBody>
          <a:bodyPr wrap="square" lIns="0" tIns="0" rIns="0" bIns="0" rtlCol="0">
            <a:noAutofit/>
          </a:bodyPr>
          <a:lstStyle/>
          <a:p>
            <a:endParaRPr sz="1631"/>
          </a:p>
        </p:txBody>
      </p:sp>
      <p:sp>
        <p:nvSpPr>
          <p:cNvPr id="76" name="object 76"/>
          <p:cNvSpPr/>
          <p:nvPr/>
        </p:nvSpPr>
        <p:spPr>
          <a:xfrm>
            <a:off x="3483976" y="2850097"/>
            <a:ext cx="510322" cy="0"/>
          </a:xfrm>
          <a:custGeom>
            <a:avLst/>
            <a:gdLst/>
            <a:ahLst/>
            <a:cxnLst/>
            <a:rect l="l" t="t" r="r" b="b"/>
            <a:pathLst>
              <a:path w="563244">
                <a:moveTo>
                  <a:pt x="563244" y="0"/>
                </a:moveTo>
                <a:lnTo>
                  <a:pt x="0" y="0"/>
                </a:lnTo>
              </a:path>
            </a:pathLst>
          </a:custGeom>
          <a:ln w="12700">
            <a:solidFill>
              <a:srgbClr val="F9BE8F"/>
            </a:solidFill>
          </a:ln>
        </p:spPr>
        <p:txBody>
          <a:bodyPr wrap="square" lIns="0" tIns="0" rIns="0" bIns="0" rtlCol="0">
            <a:noAutofit/>
          </a:bodyPr>
          <a:lstStyle/>
          <a:p>
            <a:endParaRPr sz="1631"/>
          </a:p>
        </p:txBody>
      </p:sp>
      <p:sp>
        <p:nvSpPr>
          <p:cNvPr id="77" name="object 77"/>
          <p:cNvSpPr/>
          <p:nvPr/>
        </p:nvSpPr>
        <p:spPr>
          <a:xfrm>
            <a:off x="3483977" y="2642976"/>
            <a:ext cx="0" cy="207121"/>
          </a:xfrm>
          <a:custGeom>
            <a:avLst/>
            <a:gdLst/>
            <a:ahLst/>
            <a:cxnLst/>
            <a:rect l="l" t="t" r="r" b="b"/>
            <a:pathLst>
              <a:path h="228600">
                <a:moveTo>
                  <a:pt x="0" y="228600"/>
                </a:moveTo>
                <a:lnTo>
                  <a:pt x="0" y="0"/>
                </a:lnTo>
              </a:path>
            </a:pathLst>
          </a:custGeom>
          <a:ln w="12700">
            <a:solidFill>
              <a:srgbClr val="F9BE8F"/>
            </a:solidFill>
          </a:ln>
        </p:spPr>
        <p:txBody>
          <a:bodyPr wrap="square" lIns="0" tIns="0" rIns="0" bIns="0" rtlCol="0">
            <a:noAutofit/>
          </a:bodyPr>
          <a:lstStyle/>
          <a:p>
            <a:endParaRPr sz="1631"/>
          </a:p>
        </p:txBody>
      </p:sp>
      <p:sp>
        <p:nvSpPr>
          <p:cNvPr id="78" name="object 78"/>
          <p:cNvSpPr/>
          <p:nvPr/>
        </p:nvSpPr>
        <p:spPr>
          <a:xfrm>
            <a:off x="7371404" y="5187686"/>
            <a:ext cx="847124" cy="419764"/>
          </a:xfrm>
          <a:prstGeom prst="rect">
            <a:avLst/>
          </a:prstGeom>
          <a:blipFill>
            <a:blip r:embed="rId29" cstate="print"/>
            <a:stretch>
              <a:fillRect/>
            </a:stretch>
          </a:blipFill>
        </p:spPr>
        <p:txBody>
          <a:bodyPr wrap="square" lIns="0" tIns="0" rIns="0" bIns="0" rtlCol="0">
            <a:noAutofit/>
          </a:bodyPr>
          <a:lstStyle/>
          <a:p>
            <a:endParaRPr sz="1631"/>
          </a:p>
        </p:txBody>
      </p:sp>
      <p:sp>
        <p:nvSpPr>
          <p:cNvPr id="79" name="object 79"/>
          <p:cNvSpPr/>
          <p:nvPr/>
        </p:nvSpPr>
        <p:spPr>
          <a:xfrm>
            <a:off x="7370368" y="5177330"/>
            <a:ext cx="828483" cy="396982"/>
          </a:xfrm>
          <a:prstGeom prst="rect">
            <a:avLst/>
          </a:prstGeom>
          <a:blipFill>
            <a:blip r:embed="rId30" cstate="print"/>
            <a:stretch>
              <a:fillRect/>
            </a:stretch>
          </a:blipFill>
        </p:spPr>
        <p:txBody>
          <a:bodyPr wrap="square" lIns="0" tIns="0" rIns="0" bIns="0" rtlCol="0">
            <a:noAutofit/>
          </a:bodyPr>
          <a:lstStyle/>
          <a:p>
            <a:endParaRPr sz="1631"/>
          </a:p>
        </p:txBody>
      </p:sp>
      <p:sp>
        <p:nvSpPr>
          <p:cNvPr id="80" name="object 80"/>
          <p:cNvSpPr/>
          <p:nvPr/>
        </p:nvSpPr>
        <p:spPr>
          <a:xfrm>
            <a:off x="7942252" y="5446587"/>
            <a:ext cx="0" cy="127724"/>
          </a:xfrm>
          <a:custGeom>
            <a:avLst/>
            <a:gdLst/>
            <a:ahLst/>
            <a:cxnLst/>
            <a:rect l="l" t="t" r="r" b="b"/>
            <a:pathLst>
              <a:path h="140970">
                <a:moveTo>
                  <a:pt x="0" y="140970"/>
                </a:moveTo>
                <a:lnTo>
                  <a:pt x="0" y="0"/>
                </a:lnTo>
              </a:path>
            </a:pathLst>
          </a:custGeom>
          <a:ln w="12700">
            <a:solidFill>
              <a:srgbClr val="F9BE8F"/>
            </a:solidFill>
          </a:ln>
        </p:spPr>
        <p:txBody>
          <a:bodyPr wrap="square" lIns="0" tIns="0" rIns="0" bIns="0" rtlCol="0">
            <a:noAutofit/>
          </a:bodyPr>
          <a:lstStyle/>
          <a:p>
            <a:endParaRPr sz="1631"/>
          </a:p>
        </p:txBody>
      </p:sp>
      <p:sp>
        <p:nvSpPr>
          <p:cNvPr id="81" name="object 81"/>
          <p:cNvSpPr/>
          <p:nvPr/>
        </p:nvSpPr>
        <p:spPr>
          <a:xfrm>
            <a:off x="7626853" y="5446587"/>
            <a:ext cx="315399" cy="0"/>
          </a:xfrm>
          <a:custGeom>
            <a:avLst/>
            <a:gdLst/>
            <a:ahLst/>
            <a:cxnLst/>
            <a:rect l="l" t="t" r="r" b="b"/>
            <a:pathLst>
              <a:path w="348107">
                <a:moveTo>
                  <a:pt x="348107" y="0"/>
                </a:moveTo>
                <a:lnTo>
                  <a:pt x="0" y="0"/>
                </a:lnTo>
              </a:path>
            </a:pathLst>
          </a:custGeom>
          <a:ln w="12700">
            <a:solidFill>
              <a:srgbClr val="F9BE8F"/>
            </a:solidFill>
          </a:ln>
        </p:spPr>
        <p:txBody>
          <a:bodyPr wrap="square" lIns="0" tIns="0" rIns="0" bIns="0" rtlCol="0">
            <a:noAutofit/>
          </a:bodyPr>
          <a:lstStyle/>
          <a:p>
            <a:endParaRPr sz="1631"/>
          </a:p>
        </p:txBody>
      </p:sp>
      <p:sp>
        <p:nvSpPr>
          <p:cNvPr id="82" name="object 82"/>
          <p:cNvSpPr/>
          <p:nvPr/>
        </p:nvSpPr>
        <p:spPr>
          <a:xfrm>
            <a:off x="7626853" y="5446587"/>
            <a:ext cx="0" cy="127724"/>
          </a:xfrm>
          <a:custGeom>
            <a:avLst/>
            <a:gdLst/>
            <a:ahLst/>
            <a:cxnLst/>
            <a:rect l="l" t="t" r="r" b="b"/>
            <a:pathLst>
              <a:path h="140970">
                <a:moveTo>
                  <a:pt x="0" y="0"/>
                </a:moveTo>
                <a:lnTo>
                  <a:pt x="0" y="140970"/>
                </a:lnTo>
              </a:path>
            </a:pathLst>
          </a:custGeom>
          <a:ln w="12700">
            <a:solidFill>
              <a:srgbClr val="F9BE8F"/>
            </a:solidFill>
          </a:ln>
        </p:spPr>
        <p:txBody>
          <a:bodyPr wrap="square" lIns="0" tIns="0" rIns="0" bIns="0" rtlCol="0">
            <a:noAutofit/>
          </a:bodyPr>
          <a:lstStyle/>
          <a:p>
            <a:endParaRPr sz="1631"/>
          </a:p>
        </p:txBody>
      </p:sp>
      <p:sp>
        <p:nvSpPr>
          <p:cNvPr id="83" name="object 83"/>
          <p:cNvSpPr/>
          <p:nvPr/>
        </p:nvSpPr>
        <p:spPr>
          <a:xfrm>
            <a:off x="7626853" y="5177330"/>
            <a:ext cx="0" cy="127724"/>
          </a:xfrm>
          <a:custGeom>
            <a:avLst/>
            <a:gdLst/>
            <a:ahLst/>
            <a:cxnLst/>
            <a:rect l="l" t="t" r="r" b="b"/>
            <a:pathLst>
              <a:path h="140970">
                <a:moveTo>
                  <a:pt x="0" y="0"/>
                </a:moveTo>
                <a:lnTo>
                  <a:pt x="0" y="140969"/>
                </a:lnTo>
              </a:path>
            </a:pathLst>
          </a:custGeom>
          <a:ln w="12700">
            <a:solidFill>
              <a:srgbClr val="F9BE8F"/>
            </a:solidFill>
          </a:ln>
        </p:spPr>
        <p:txBody>
          <a:bodyPr wrap="square" lIns="0" tIns="0" rIns="0" bIns="0" rtlCol="0">
            <a:noAutofit/>
          </a:bodyPr>
          <a:lstStyle/>
          <a:p>
            <a:endParaRPr sz="1631"/>
          </a:p>
        </p:txBody>
      </p:sp>
      <p:sp>
        <p:nvSpPr>
          <p:cNvPr id="84" name="object 84"/>
          <p:cNvSpPr/>
          <p:nvPr/>
        </p:nvSpPr>
        <p:spPr>
          <a:xfrm>
            <a:off x="7626853" y="5305054"/>
            <a:ext cx="315399" cy="0"/>
          </a:xfrm>
          <a:custGeom>
            <a:avLst/>
            <a:gdLst/>
            <a:ahLst/>
            <a:cxnLst/>
            <a:rect l="l" t="t" r="r" b="b"/>
            <a:pathLst>
              <a:path w="348107">
                <a:moveTo>
                  <a:pt x="0" y="0"/>
                </a:moveTo>
                <a:lnTo>
                  <a:pt x="348107" y="0"/>
                </a:lnTo>
              </a:path>
            </a:pathLst>
          </a:custGeom>
          <a:ln w="12700">
            <a:solidFill>
              <a:srgbClr val="F9BE8F"/>
            </a:solidFill>
          </a:ln>
        </p:spPr>
        <p:txBody>
          <a:bodyPr wrap="square" lIns="0" tIns="0" rIns="0" bIns="0" rtlCol="0">
            <a:noAutofit/>
          </a:bodyPr>
          <a:lstStyle/>
          <a:p>
            <a:endParaRPr sz="1631"/>
          </a:p>
        </p:txBody>
      </p:sp>
      <p:sp>
        <p:nvSpPr>
          <p:cNvPr id="85" name="object 85"/>
          <p:cNvSpPr/>
          <p:nvPr/>
        </p:nvSpPr>
        <p:spPr>
          <a:xfrm>
            <a:off x="7942252" y="5177330"/>
            <a:ext cx="0" cy="127724"/>
          </a:xfrm>
          <a:custGeom>
            <a:avLst/>
            <a:gdLst/>
            <a:ahLst/>
            <a:cxnLst/>
            <a:rect l="l" t="t" r="r" b="b"/>
            <a:pathLst>
              <a:path h="140970">
                <a:moveTo>
                  <a:pt x="0" y="140969"/>
                </a:moveTo>
                <a:lnTo>
                  <a:pt x="0" y="0"/>
                </a:lnTo>
              </a:path>
            </a:pathLst>
          </a:custGeom>
          <a:ln w="12700">
            <a:solidFill>
              <a:srgbClr val="F9BE8F"/>
            </a:solidFill>
          </a:ln>
        </p:spPr>
        <p:txBody>
          <a:bodyPr wrap="square" lIns="0" tIns="0" rIns="0" bIns="0" rtlCol="0">
            <a:noAutofit/>
          </a:bodyPr>
          <a:lstStyle/>
          <a:p>
            <a:endParaRPr sz="1631"/>
          </a:p>
        </p:txBody>
      </p:sp>
      <p:sp>
        <p:nvSpPr>
          <p:cNvPr id="86" name="object 86"/>
          <p:cNvSpPr/>
          <p:nvPr/>
        </p:nvSpPr>
        <p:spPr>
          <a:xfrm>
            <a:off x="8206791" y="1498174"/>
            <a:ext cx="2684976" cy="1987669"/>
          </a:xfrm>
          <a:prstGeom prst="rect">
            <a:avLst/>
          </a:prstGeom>
          <a:blipFill>
            <a:blip r:embed="rId31" cstate="print"/>
            <a:stretch>
              <a:fillRect/>
            </a:stretch>
          </a:blipFill>
        </p:spPr>
        <p:txBody>
          <a:bodyPr wrap="square" lIns="0" tIns="0" rIns="0" bIns="0" rtlCol="0">
            <a:noAutofit/>
          </a:bodyPr>
          <a:lstStyle/>
          <a:p>
            <a:endParaRPr sz="1631"/>
          </a:p>
        </p:txBody>
      </p:sp>
      <p:sp>
        <p:nvSpPr>
          <p:cNvPr id="87" name="object 87"/>
          <p:cNvSpPr/>
          <p:nvPr/>
        </p:nvSpPr>
        <p:spPr>
          <a:xfrm>
            <a:off x="8218528" y="1549954"/>
            <a:ext cx="2662193" cy="1882728"/>
          </a:xfrm>
          <a:prstGeom prst="rect">
            <a:avLst/>
          </a:prstGeom>
          <a:blipFill>
            <a:blip r:embed="rId32" cstate="print"/>
            <a:stretch>
              <a:fillRect/>
            </a:stretch>
          </a:blipFill>
        </p:spPr>
        <p:txBody>
          <a:bodyPr wrap="square" lIns="0" tIns="0" rIns="0" bIns="0" rtlCol="0">
            <a:noAutofit/>
          </a:bodyPr>
          <a:lstStyle/>
          <a:p>
            <a:endParaRPr sz="1631"/>
          </a:p>
        </p:txBody>
      </p:sp>
      <p:sp>
        <p:nvSpPr>
          <p:cNvPr id="88" name="object 88"/>
          <p:cNvSpPr/>
          <p:nvPr/>
        </p:nvSpPr>
        <p:spPr>
          <a:xfrm>
            <a:off x="8201959" y="1481375"/>
            <a:ext cx="2674159" cy="1977428"/>
          </a:xfrm>
          <a:prstGeom prst="rect">
            <a:avLst/>
          </a:prstGeom>
          <a:blipFill>
            <a:blip r:embed="rId33" cstate="print"/>
            <a:stretch>
              <a:fillRect/>
            </a:stretch>
          </a:blipFill>
        </p:spPr>
        <p:txBody>
          <a:bodyPr wrap="square" lIns="0" tIns="0" rIns="0" bIns="0" rtlCol="0">
            <a:noAutofit/>
          </a:bodyPr>
          <a:lstStyle/>
          <a:p>
            <a:endParaRPr sz="1631"/>
          </a:p>
        </p:txBody>
      </p:sp>
      <p:sp>
        <p:nvSpPr>
          <p:cNvPr id="89" name="object 89"/>
          <p:cNvSpPr/>
          <p:nvPr/>
        </p:nvSpPr>
        <p:spPr>
          <a:xfrm>
            <a:off x="8201959" y="1481375"/>
            <a:ext cx="2674159" cy="1977428"/>
          </a:xfrm>
          <a:custGeom>
            <a:avLst/>
            <a:gdLst/>
            <a:ahLst/>
            <a:cxnLst/>
            <a:rect l="l" t="t" r="r" b="b"/>
            <a:pathLst>
              <a:path w="2951479" h="2182495">
                <a:moveTo>
                  <a:pt x="0" y="2182495"/>
                </a:moveTo>
                <a:lnTo>
                  <a:pt x="2951479" y="2182495"/>
                </a:lnTo>
                <a:lnTo>
                  <a:pt x="2951479" y="0"/>
                </a:lnTo>
                <a:lnTo>
                  <a:pt x="0" y="0"/>
                </a:lnTo>
                <a:lnTo>
                  <a:pt x="0" y="2182495"/>
                </a:lnTo>
                <a:close/>
              </a:path>
            </a:pathLst>
          </a:custGeom>
          <a:ln w="12700">
            <a:solidFill>
              <a:srgbClr val="92CDDC"/>
            </a:solidFill>
          </a:ln>
        </p:spPr>
        <p:txBody>
          <a:bodyPr wrap="square" lIns="0" tIns="0" rIns="0" bIns="0" rtlCol="0">
            <a:noAutofit/>
          </a:bodyPr>
          <a:lstStyle/>
          <a:p>
            <a:endParaRPr sz="1631"/>
          </a:p>
        </p:txBody>
      </p:sp>
      <p:sp>
        <p:nvSpPr>
          <p:cNvPr id="90" name="object 90"/>
          <p:cNvSpPr/>
          <p:nvPr/>
        </p:nvSpPr>
        <p:spPr>
          <a:xfrm>
            <a:off x="8207482" y="1527861"/>
            <a:ext cx="2662882" cy="1883419"/>
          </a:xfrm>
          <a:prstGeom prst="rect">
            <a:avLst/>
          </a:prstGeom>
          <a:blipFill>
            <a:blip r:embed="rId34" cstate="print"/>
            <a:stretch>
              <a:fillRect/>
            </a:stretch>
          </a:blipFill>
        </p:spPr>
        <p:txBody>
          <a:bodyPr wrap="square" lIns="0" tIns="0" rIns="0" bIns="0" rtlCol="0">
            <a:noAutofit/>
          </a:bodyPr>
          <a:lstStyle/>
          <a:p>
            <a:endParaRPr sz="1631"/>
          </a:p>
        </p:txBody>
      </p:sp>
      <p:sp>
        <p:nvSpPr>
          <p:cNvPr id="91" name="object 91"/>
          <p:cNvSpPr/>
          <p:nvPr/>
        </p:nvSpPr>
        <p:spPr>
          <a:xfrm>
            <a:off x="7352764" y="2526183"/>
            <a:ext cx="838838" cy="419765"/>
          </a:xfrm>
          <a:prstGeom prst="rect">
            <a:avLst/>
          </a:prstGeom>
          <a:blipFill>
            <a:blip r:embed="rId35" cstate="print"/>
            <a:stretch>
              <a:fillRect/>
            </a:stretch>
          </a:blipFill>
        </p:spPr>
        <p:txBody>
          <a:bodyPr wrap="square" lIns="0" tIns="0" rIns="0" bIns="0" rtlCol="0">
            <a:noAutofit/>
          </a:bodyPr>
          <a:lstStyle/>
          <a:p>
            <a:endParaRPr sz="1631"/>
          </a:p>
        </p:txBody>
      </p:sp>
      <p:sp>
        <p:nvSpPr>
          <p:cNvPr id="92" name="object 92"/>
          <p:cNvSpPr/>
          <p:nvPr/>
        </p:nvSpPr>
        <p:spPr>
          <a:xfrm>
            <a:off x="7351037" y="2515597"/>
            <a:ext cx="821003" cy="396982"/>
          </a:xfrm>
          <a:prstGeom prst="rect">
            <a:avLst/>
          </a:prstGeom>
          <a:blipFill>
            <a:blip r:embed="rId36" cstate="print"/>
            <a:stretch>
              <a:fillRect/>
            </a:stretch>
          </a:blipFill>
        </p:spPr>
        <p:txBody>
          <a:bodyPr wrap="square" lIns="0" tIns="0" rIns="0" bIns="0" rtlCol="0">
            <a:noAutofit/>
          </a:bodyPr>
          <a:lstStyle/>
          <a:p>
            <a:endParaRPr sz="1631"/>
          </a:p>
        </p:txBody>
      </p:sp>
      <p:sp>
        <p:nvSpPr>
          <p:cNvPr id="93" name="object 93"/>
          <p:cNvSpPr/>
          <p:nvPr/>
        </p:nvSpPr>
        <p:spPr>
          <a:xfrm>
            <a:off x="7915441" y="2784855"/>
            <a:ext cx="0" cy="127724"/>
          </a:xfrm>
          <a:custGeom>
            <a:avLst/>
            <a:gdLst/>
            <a:ahLst/>
            <a:cxnLst/>
            <a:rect l="l" t="t" r="r" b="b"/>
            <a:pathLst>
              <a:path h="140970">
                <a:moveTo>
                  <a:pt x="0" y="140970"/>
                </a:moveTo>
                <a:lnTo>
                  <a:pt x="0" y="0"/>
                </a:lnTo>
              </a:path>
            </a:pathLst>
          </a:custGeom>
          <a:ln w="12700">
            <a:solidFill>
              <a:srgbClr val="F9BE8F"/>
            </a:solidFill>
          </a:ln>
        </p:spPr>
        <p:txBody>
          <a:bodyPr wrap="square" lIns="0" tIns="0" rIns="0" bIns="0" rtlCol="0">
            <a:noAutofit/>
          </a:bodyPr>
          <a:lstStyle/>
          <a:p>
            <a:endParaRPr sz="1631"/>
          </a:p>
        </p:txBody>
      </p:sp>
      <p:sp>
        <p:nvSpPr>
          <p:cNvPr id="94" name="object 94"/>
          <p:cNvSpPr/>
          <p:nvPr/>
        </p:nvSpPr>
        <p:spPr>
          <a:xfrm>
            <a:off x="7607637" y="2784854"/>
            <a:ext cx="307805" cy="0"/>
          </a:xfrm>
          <a:custGeom>
            <a:avLst/>
            <a:gdLst/>
            <a:ahLst/>
            <a:cxnLst/>
            <a:rect l="l" t="t" r="r" b="b"/>
            <a:pathLst>
              <a:path w="339725">
                <a:moveTo>
                  <a:pt x="339725" y="0"/>
                </a:moveTo>
                <a:lnTo>
                  <a:pt x="0" y="0"/>
                </a:lnTo>
              </a:path>
            </a:pathLst>
          </a:custGeom>
          <a:ln w="12700">
            <a:solidFill>
              <a:srgbClr val="F9BE8F"/>
            </a:solidFill>
          </a:ln>
        </p:spPr>
        <p:txBody>
          <a:bodyPr wrap="square" lIns="0" tIns="0" rIns="0" bIns="0" rtlCol="0">
            <a:noAutofit/>
          </a:bodyPr>
          <a:lstStyle/>
          <a:p>
            <a:endParaRPr sz="1631"/>
          </a:p>
        </p:txBody>
      </p:sp>
      <p:sp>
        <p:nvSpPr>
          <p:cNvPr id="95" name="object 95"/>
          <p:cNvSpPr/>
          <p:nvPr/>
        </p:nvSpPr>
        <p:spPr>
          <a:xfrm>
            <a:off x="7607637" y="2784855"/>
            <a:ext cx="0" cy="127724"/>
          </a:xfrm>
          <a:custGeom>
            <a:avLst/>
            <a:gdLst/>
            <a:ahLst/>
            <a:cxnLst/>
            <a:rect l="l" t="t" r="r" b="b"/>
            <a:pathLst>
              <a:path h="140970">
                <a:moveTo>
                  <a:pt x="0" y="0"/>
                </a:moveTo>
                <a:lnTo>
                  <a:pt x="0" y="140970"/>
                </a:lnTo>
              </a:path>
            </a:pathLst>
          </a:custGeom>
          <a:ln w="12700">
            <a:solidFill>
              <a:srgbClr val="F9BE8F"/>
            </a:solidFill>
          </a:ln>
        </p:spPr>
        <p:txBody>
          <a:bodyPr wrap="square" lIns="0" tIns="0" rIns="0" bIns="0" rtlCol="0">
            <a:noAutofit/>
          </a:bodyPr>
          <a:lstStyle/>
          <a:p>
            <a:endParaRPr sz="1631"/>
          </a:p>
        </p:txBody>
      </p:sp>
      <p:sp>
        <p:nvSpPr>
          <p:cNvPr id="96" name="object 96"/>
          <p:cNvSpPr/>
          <p:nvPr/>
        </p:nvSpPr>
        <p:spPr>
          <a:xfrm>
            <a:off x="7607637" y="2515597"/>
            <a:ext cx="0" cy="127724"/>
          </a:xfrm>
          <a:custGeom>
            <a:avLst/>
            <a:gdLst/>
            <a:ahLst/>
            <a:cxnLst/>
            <a:rect l="l" t="t" r="r" b="b"/>
            <a:pathLst>
              <a:path h="140969">
                <a:moveTo>
                  <a:pt x="0" y="0"/>
                </a:moveTo>
                <a:lnTo>
                  <a:pt x="0" y="140969"/>
                </a:lnTo>
              </a:path>
            </a:pathLst>
          </a:custGeom>
          <a:ln w="12700">
            <a:solidFill>
              <a:srgbClr val="F9BE8F"/>
            </a:solidFill>
          </a:ln>
        </p:spPr>
        <p:txBody>
          <a:bodyPr wrap="square" lIns="0" tIns="0" rIns="0" bIns="0" rtlCol="0">
            <a:noAutofit/>
          </a:bodyPr>
          <a:lstStyle/>
          <a:p>
            <a:endParaRPr sz="1631"/>
          </a:p>
        </p:txBody>
      </p:sp>
      <p:sp>
        <p:nvSpPr>
          <p:cNvPr id="97" name="object 97"/>
          <p:cNvSpPr/>
          <p:nvPr/>
        </p:nvSpPr>
        <p:spPr>
          <a:xfrm>
            <a:off x="7607637" y="2643322"/>
            <a:ext cx="307805" cy="0"/>
          </a:xfrm>
          <a:custGeom>
            <a:avLst/>
            <a:gdLst/>
            <a:ahLst/>
            <a:cxnLst/>
            <a:rect l="l" t="t" r="r" b="b"/>
            <a:pathLst>
              <a:path w="339725">
                <a:moveTo>
                  <a:pt x="0" y="0"/>
                </a:moveTo>
                <a:lnTo>
                  <a:pt x="339725" y="0"/>
                </a:lnTo>
              </a:path>
            </a:pathLst>
          </a:custGeom>
          <a:ln w="12700">
            <a:solidFill>
              <a:srgbClr val="F9BE8F"/>
            </a:solidFill>
          </a:ln>
        </p:spPr>
        <p:txBody>
          <a:bodyPr wrap="square" lIns="0" tIns="0" rIns="0" bIns="0" rtlCol="0">
            <a:noAutofit/>
          </a:bodyPr>
          <a:lstStyle/>
          <a:p>
            <a:endParaRPr sz="1631"/>
          </a:p>
        </p:txBody>
      </p:sp>
      <p:sp>
        <p:nvSpPr>
          <p:cNvPr id="98" name="object 98"/>
          <p:cNvSpPr/>
          <p:nvPr/>
        </p:nvSpPr>
        <p:spPr>
          <a:xfrm>
            <a:off x="7915441" y="2515597"/>
            <a:ext cx="0" cy="127724"/>
          </a:xfrm>
          <a:custGeom>
            <a:avLst/>
            <a:gdLst/>
            <a:ahLst/>
            <a:cxnLst/>
            <a:rect l="l" t="t" r="r" b="b"/>
            <a:pathLst>
              <a:path h="140969">
                <a:moveTo>
                  <a:pt x="0" y="140969"/>
                </a:moveTo>
                <a:lnTo>
                  <a:pt x="0" y="0"/>
                </a:lnTo>
              </a:path>
            </a:pathLst>
          </a:custGeom>
          <a:ln w="12700">
            <a:solidFill>
              <a:srgbClr val="F9BE8F"/>
            </a:solidFill>
          </a:ln>
        </p:spPr>
        <p:txBody>
          <a:bodyPr wrap="square" lIns="0" tIns="0" rIns="0" bIns="0" rtlCol="0">
            <a:noAutofit/>
          </a:bodyPr>
          <a:lstStyle/>
          <a:p>
            <a:endParaRPr sz="1631"/>
          </a:p>
        </p:txBody>
      </p:sp>
      <p:sp>
        <p:nvSpPr>
          <p:cNvPr id="28" name="object 28"/>
          <p:cNvSpPr txBox="1"/>
          <p:nvPr/>
        </p:nvSpPr>
        <p:spPr>
          <a:xfrm>
            <a:off x="1630245" y="301246"/>
            <a:ext cx="8745331" cy="437255"/>
          </a:xfrm>
          <a:prstGeom prst="rect">
            <a:avLst/>
          </a:prstGeom>
        </p:spPr>
        <p:txBody>
          <a:bodyPr wrap="square" lIns="0" tIns="0" rIns="0" bIns="0" rtlCol="0">
            <a:noAutofit/>
          </a:bodyPr>
          <a:lstStyle/>
          <a:p>
            <a:pPr marL="11506">
              <a:lnSpc>
                <a:spcPts val="3411"/>
              </a:lnSpc>
              <a:tabLst>
                <a:tab pos="8664169" algn="l"/>
              </a:tabLst>
            </a:pPr>
            <a:r>
              <a:rPr sz="4892" b="1" u="sng" baseline="3034" dirty="0">
                <a:solidFill>
                  <a:srgbClr val="FF0000"/>
                </a:solidFill>
                <a:latin typeface="Calibri"/>
                <a:cs typeface="Calibri"/>
              </a:rPr>
              <a:t>                          </a:t>
            </a:r>
            <a:r>
              <a:rPr sz="4892" b="1" u="sng" spc="162" baseline="3034" dirty="0">
                <a:solidFill>
                  <a:srgbClr val="FF0000"/>
                </a:solidFill>
                <a:latin typeface="Calibri"/>
                <a:cs typeface="Calibri"/>
              </a:rPr>
              <a:t> </a:t>
            </a:r>
            <a:r>
              <a:rPr sz="4892" b="1" u="sng" baseline="3034" dirty="0" smtClean="0">
                <a:solidFill>
                  <a:srgbClr val="FF0000"/>
                </a:solidFill>
                <a:latin typeface="Calibri"/>
                <a:cs typeface="Calibri"/>
              </a:rPr>
              <a:t>HAR</a:t>
            </a:r>
            <a:r>
              <a:rPr sz="4892" b="1" u="sng" spc="-49" baseline="3034" dirty="0" smtClean="0">
                <a:solidFill>
                  <a:srgbClr val="FF0000"/>
                </a:solidFill>
                <a:latin typeface="Calibri"/>
                <a:cs typeface="Calibri"/>
              </a:rPr>
              <a:t>D</a:t>
            </a:r>
            <a:r>
              <a:rPr sz="4892" b="1" u="sng" baseline="3034" dirty="0" smtClean="0">
                <a:solidFill>
                  <a:srgbClr val="FF0000"/>
                </a:solidFill>
                <a:latin typeface="Calibri"/>
                <a:cs typeface="Calibri"/>
              </a:rPr>
              <a:t>VER  </a:t>
            </a:r>
            <a:r>
              <a:rPr sz="4892" b="1" u="sng" baseline="3034" dirty="0">
                <a:solidFill>
                  <a:srgbClr val="FF0000"/>
                </a:solidFill>
                <a:latin typeface="Calibri"/>
                <a:cs typeface="Calibri"/>
              </a:rPr>
              <a:t>R</a:t>
            </a:r>
            <a:r>
              <a:rPr sz="4892" b="1" u="sng" spc="-40" baseline="3034" dirty="0">
                <a:solidFill>
                  <a:srgbClr val="FF0000"/>
                </a:solidFill>
                <a:latin typeface="Calibri"/>
                <a:cs typeface="Calibri"/>
              </a:rPr>
              <a:t>A</a:t>
            </a:r>
            <a:r>
              <a:rPr sz="4892" b="1" u="sng" baseline="3034" dirty="0">
                <a:solidFill>
                  <a:srgbClr val="FF0000"/>
                </a:solidFill>
                <a:latin typeface="Calibri"/>
                <a:cs typeface="Calibri"/>
              </a:rPr>
              <a:t>ČUNARA 	</a:t>
            </a:r>
            <a:endParaRPr sz="3262" dirty="0">
              <a:latin typeface="Calibri"/>
              <a:cs typeface="Calibri"/>
            </a:endParaRPr>
          </a:p>
        </p:txBody>
      </p:sp>
      <p:sp>
        <p:nvSpPr>
          <p:cNvPr id="27" name="object 27"/>
          <p:cNvSpPr txBox="1"/>
          <p:nvPr/>
        </p:nvSpPr>
        <p:spPr>
          <a:xfrm>
            <a:off x="8279283" y="2661138"/>
            <a:ext cx="149357" cy="230134"/>
          </a:xfrm>
          <a:prstGeom prst="rect">
            <a:avLst/>
          </a:prstGeom>
        </p:spPr>
        <p:txBody>
          <a:bodyPr wrap="square" lIns="0" tIns="0" rIns="0" bIns="0" rtlCol="0">
            <a:noAutofit/>
          </a:bodyPr>
          <a:lstStyle/>
          <a:p>
            <a:pPr marL="11506">
              <a:lnSpc>
                <a:spcPts val="1789"/>
              </a:lnSpc>
              <a:spcBef>
                <a:spcPts val="89"/>
              </a:spcBef>
            </a:pPr>
            <a:r>
              <a:rPr sz="1631" dirty="0">
                <a:latin typeface="Symbol"/>
                <a:cs typeface="Symbol"/>
              </a:rPr>
              <a:t></a:t>
            </a:r>
            <a:endParaRPr sz="1631">
              <a:latin typeface="Symbol"/>
              <a:cs typeface="Symbol"/>
            </a:endParaRPr>
          </a:p>
        </p:txBody>
      </p:sp>
      <p:sp>
        <p:nvSpPr>
          <p:cNvPr id="26" name="object 26"/>
          <p:cNvSpPr txBox="1"/>
          <p:nvPr/>
        </p:nvSpPr>
        <p:spPr>
          <a:xfrm>
            <a:off x="8524376" y="2663278"/>
            <a:ext cx="744622"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mrežna</a:t>
            </a:r>
            <a:endParaRPr sz="1631">
              <a:latin typeface="Arial"/>
              <a:cs typeface="Arial"/>
            </a:endParaRPr>
          </a:p>
        </p:txBody>
      </p:sp>
      <p:sp>
        <p:nvSpPr>
          <p:cNvPr id="25" name="object 25"/>
          <p:cNvSpPr txBox="1"/>
          <p:nvPr/>
        </p:nvSpPr>
        <p:spPr>
          <a:xfrm>
            <a:off x="9272497" y="2663278"/>
            <a:ext cx="664052"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kartica</a:t>
            </a:r>
            <a:endParaRPr sz="1631">
              <a:latin typeface="Arial"/>
              <a:cs typeface="Arial"/>
            </a:endParaRPr>
          </a:p>
        </p:txBody>
      </p:sp>
      <p:sp>
        <p:nvSpPr>
          <p:cNvPr id="24" name="object 24"/>
          <p:cNvSpPr txBox="1"/>
          <p:nvPr/>
        </p:nvSpPr>
        <p:spPr>
          <a:xfrm>
            <a:off x="1412769" y="5355320"/>
            <a:ext cx="1044232" cy="232273"/>
          </a:xfrm>
          <a:prstGeom prst="rect">
            <a:avLst/>
          </a:prstGeom>
        </p:spPr>
        <p:txBody>
          <a:bodyPr wrap="square" lIns="0" tIns="0" rIns="0" bIns="0" rtlCol="0">
            <a:noAutofit/>
          </a:bodyPr>
          <a:lstStyle/>
          <a:p>
            <a:pPr marL="11506">
              <a:lnSpc>
                <a:spcPts val="1789"/>
              </a:lnSpc>
              <a:spcBef>
                <a:spcPts val="89"/>
              </a:spcBef>
            </a:pPr>
            <a:r>
              <a:rPr sz="1631" dirty="0">
                <a:latin typeface="Symbol"/>
                <a:cs typeface="Symbol"/>
              </a:rPr>
              <a:t></a:t>
            </a:r>
            <a:r>
              <a:rPr sz="1631" dirty="0">
                <a:latin typeface="Times New Roman"/>
                <a:cs typeface="Times New Roman"/>
              </a:rPr>
              <a:t> </a:t>
            </a:r>
            <a:r>
              <a:rPr sz="1631" spc="63" dirty="0">
                <a:latin typeface="Times New Roman"/>
                <a:cs typeface="Times New Roman"/>
              </a:rPr>
              <a:t> </a:t>
            </a:r>
            <a:r>
              <a:rPr sz="1631" dirty="0">
                <a:latin typeface="Arial"/>
                <a:cs typeface="Arial"/>
              </a:rPr>
              <a:t>štampač</a:t>
            </a:r>
            <a:endParaRPr sz="1631">
              <a:latin typeface="Arial"/>
              <a:cs typeface="Arial"/>
            </a:endParaRPr>
          </a:p>
        </p:txBody>
      </p:sp>
      <p:sp>
        <p:nvSpPr>
          <p:cNvPr id="23" name="object 23"/>
          <p:cNvSpPr txBox="1"/>
          <p:nvPr/>
        </p:nvSpPr>
        <p:spPr>
          <a:xfrm>
            <a:off x="7626853" y="5446587"/>
            <a:ext cx="315399" cy="127724"/>
          </a:xfrm>
          <a:prstGeom prst="rect">
            <a:avLst/>
          </a:prstGeom>
        </p:spPr>
        <p:txBody>
          <a:bodyPr wrap="square" lIns="0" tIns="0" rIns="0" bIns="0" rtlCol="0">
            <a:noAutofit/>
          </a:bodyPr>
          <a:lstStyle/>
          <a:p>
            <a:pPr marL="23012">
              <a:lnSpc>
                <a:spcPts val="906"/>
              </a:lnSpc>
            </a:pPr>
            <a:endParaRPr sz="906"/>
          </a:p>
        </p:txBody>
      </p:sp>
      <p:sp>
        <p:nvSpPr>
          <p:cNvPr id="22" name="object 22"/>
          <p:cNvSpPr txBox="1"/>
          <p:nvPr/>
        </p:nvSpPr>
        <p:spPr>
          <a:xfrm>
            <a:off x="7626853" y="5177330"/>
            <a:ext cx="315399" cy="127724"/>
          </a:xfrm>
          <a:prstGeom prst="rect">
            <a:avLst/>
          </a:prstGeom>
        </p:spPr>
        <p:txBody>
          <a:bodyPr wrap="square" lIns="0" tIns="0" rIns="0" bIns="0" rtlCol="0">
            <a:noAutofit/>
          </a:bodyPr>
          <a:lstStyle/>
          <a:p>
            <a:pPr marL="23012">
              <a:lnSpc>
                <a:spcPts val="906"/>
              </a:lnSpc>
            </a:pPr>
            <a:endParaRPr sz="906"/>
          </a:p>
        </p:txBody>
      </p:sp>
      <p:sp>
        <p:nvSpPr>
          <p:cNvPr id="21" name="object 21"/>
          <p:cNvSpPr txBox="1"/>
          <p:nvPr/>
        </p:nvSpPr>
        <p:spPr>
          <a:xfrm>
            <a:off x="4588621" y="4656674"/>
            <a:ext cx="2508463" cy="1311764"/>
          </a:xfrm>
          <a:prstGeom prst="rect">
            <a:avLst/>
          </a:prstGeom>
        </p:spPr>
        <p:txBody>
          <a:bodyPr wrap="square" lIns="0" tIns="0" rIns="0" bIns="0" rtlCol="0">
            <a:noAutofit/>
          </a:bodyPr>
          <a:lstStyle/>
          <a:p>
            <a:pPr marL="23012">
              <a:lnSpc>
                <a:spcPts val="906"/>
              </a:lnSpc>
            </a:pPr>
            <a:endParaRPr sz="906"/>
          </a:p>
        </p:txBody>
      </p:sp>
      <p:sp>
        <p:nvSpPr>
          <p:cNvPr id="20" name="object 20"/>
          <p:cNvSpPr txBox="1"/>
          <p:nvPr/>
        </p:nvSpPr>
        <p:spPr>
          <a:xfrm>
            <a:off x="1297931" y="4680240"/>
            <a:ext cx="2140248" cy="1587926"/>
          </a:xfrm>
          <a:prstGeom prst="rect">
            <a:avLst/>
          </a:prstGeom>
        </p:spPr>
        <p:txBody>
          <a:bodyPr wrap="square" lIns="0" tIns="0" rIns="0" bIns="0" rtlCol="0">
            <a:noAutofit/>
          </a:bodyPr>
          <a:lstStyle/>
          <a:p>
            <a:pPr marL="88368">
              <a:lnSpc>
                <a:spcPct val="95825"/>
              </a:lnSpc>
              <a:spcBef>
                <a:spcPts val="367"/>
              </a:spcBef>
            </a:pPr>
            <a:r>
              <a:rPr sz="1450" b="1" dirty="0">
                <a:solidFill>
                  <a:srgbClr val="0000FF"/>
                </a:solidFill>
                <a:latin typeface="Arial"/>
                <a:cs typeface="Arial"/>
              </a:rPr>
              <a:t>IZLAZNI</a:t>
            </a:r>
            <a:r>
              <a:rPr sz="1450" b="1" spc="-4" dirty="0">
                <a:solidFill>
                  <a:srgbClr val="0000FF"/>
                </a:solidFill>
                <a:latin typeface="Arial"/>
                <a:cs typeface="Arial"/>
              </a:rPr>
              <a:t> </a:t>
            </a:r>
            <a:r>
              <a:rPr sz="1450" b="1" dirty="0">
                <a:solidFill>
                  <a:srgbClr val="0000FF"/>
                </a:solidFill>
                <a:latin typeface="Arial"/>
                <a:cs typeface="Arial"/>
              </a:rPr>
              <a:t>UREĐ</a:t>
            </a:r>
            <a:r>
              <a:rPr sz="1450" b="1" spc="-8" dirty="0">
                <a:solidFill>
                  <a:srgbClr val="0000FF"/>
                </a:solidFill>
                <a:latin typeface="Arial"/>
                <a:cs typeface="Arial"/>
              </a:rPr>
              <a:t>A</a:t>
            </a:r>
            <a:r>
              <a:rPr sz="1450" b="1" dirty="0">
                <a:solidFill>
                  <a:srgbClr val="0000FF"/>
                </a:solidFill>
                <a:latin typeface="Arial"/>
                <a:cs typeface="Arial"/>
              </a:rPr>
              <a:t>JI</a:t>
            </a:r>
            <a:endParaRPr sz="1450">
              <a:latin typeface="Arial"/>
              <a:cs typeface="Arial"/>
            </a:endParaRPr>
          </a:p>
          <a:p>
            <a:pPr marL="126338">
              <a:lnSpc>
                <a:spcPct val="102091"/>
              </a:lnSpc>
              <a:spcBef>
                <a:spcPts val="1086"/>
              </a:spcBef>
            </a:pPr>
            <a:r>
              <a:rPr sz="1631" dirty="0">
                <a:latin typeface="Symbol"/>
                <a:cs typeface="Symbol"/>
              </a:rPr>
              <a:t></a:t>
            </a:r>
            <a:r>
              <a:rPr sz="1631" dirty="0">
                <a:latin typeface="Times New Roman"/>
                <a:cs typeface="Times New Roman"/>
              </a:rPr>
              <a:t> </a:t>
            </a:r>
            <a:r>
              <a:rPr sz="1631" spc="63" dirty="0">
                <a:latin typeface="Times New Roman"/>
                <a:cs typeface="Times New Roman"/>
              </a:rPr>
              <a:t> </a:t>
            </a:r>
            <a:r>
              <a:rPr sz="1631" dirty="0">
                <a:latin typeface="Arial"/>
                <a:cs typeface="Arial"/>
              </a:rPr>
              <a:t>mon</a:t>
            </a:r>
            <a:r>
              <a:rPr sz="1631" spc="4" dirty="0">
                <a:latin typeface="Arial"/>
                <a:cs typeface="Arial"/>
              </a:rPr>
              <a:t>i</a:t>
            </a:r>
            <a:r>
              <a:rPr sz="1631" dirty="0">
                <a:latin typeface="Arial"/>
                <a:cs typeface="Arial"/>
              </a:rPr>
              <a:t>tor</a:t>
            </a:r>
            <a:endParaRPr sz="1631">
              <a:latin typeface="Arial"/>
              <a:cs typeface="Arial"/>
            </a:endParaRPr>
          </a:p>
          <a:p>
            <a:pPr marL="126338">
              <a:lnSpc>
                <a:spcPct val="102091"/>
              </a:lnSpc>
              <a:spcBef>
                <a:spcPts val="1975"/>
              </a:spcBef>
            </a:pPr>
            <a:r>
              <a:rPr sz="1631" dirty="0">
                <a:latin typeface="Symbol"/>
                <a:cs typeface="Symbol"/>
              </a:rPr>
              <a:t></a:t>
            </a:r>
            <a:r>
              <a:rPr sz="1631" dirty="0">
                <a:latin typeface="Times New Roman"/>
                <a:cs typeface="Times New Roman"/>
              </a:rPr>
              <a:t> </a:t>
            </a:r>
            <a:r>
              <a:rPr sz="1631" spc="63" dirty="0">
                <a:latin typeface="Times New Roman"/>
                <a:cs typeface="Times New Roman"/>
              </a:rPr>
              <a:t> </a:t>
            </a:r>
            <a:r>
              <a:rPr sz="1631" dirty="0">
                <a:latin typeface="Arial"/>
                <a:cs typeface="Arial"/>
              </a:rPr>
              <a:t>ploter</a:t>
            </a:r>
            <a:endParaRPr sz="1631">
              <a:latin typeface="Arial"/>
              <a:cs typeface="Arial"/>
            </a:endParaRPr>
          </a:p>
          <a:p>
            <a:pPr marL="126338">
              <a:lnSpc>
                <a:spcPts val="1989"/>
              </a:lnSpc>
              <a:spcBef>
                <a:spcPts val="99"/>
              </a:spcBef>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zvučnici</a:t>
            </a:r>
            <a:endParaRPr sz="1631">
              <a:latin typeface="Arial"/>
              <a:cs typeface="Arial"/>
            </a:endParaRPr>
          </a:p>
        </p:txBody>
      </p:sp>
      <p:sp>
        <p:nvSpPr>
          <p:cNvPr id="19" name="object 19"/>
          <p:cNvSpPr txBox="1"/>
          <p:nvPr/>
        </p:nvSpPr>
        <p:spPr>
          <a:xfrm>
            <a:off x="8236478" y="3828743"/>
            <a:ext cx="2641941" cy="2399149"/>
          </a:xfrm>
          <a:prstGeom prst="rect">
            <a:avLst/>
          </a:prstGeom>
        </p:spPr>
        <p:txBody>
          <a:bodyPr wrap="square" lIns="0" tIns="0" rIns="0" bIns="0" rtlCol="0">
            <a:noAutofit/>
          </a:bodyPr>
          <a:lstStyle/>
          <a:p>
            <a:pPr marL="88828">
              <a:lnSpc>
                <a:spcPct val="95825"/>
              </a:lnSpc>
              <a:spcBef>
                <a:spcPts val="362"/>
              </a:spcBef>
            </a:pPr>
            <a:r>
              <a:rPr sz="1450" b="1" dirty="0">
                <a:solidFill>
                  <a:srgbClr val="0000FF"/>
                </a:solidFill>
                <a:latin typeface="Arial"/>
                <a:cs typeface="Arial"/>
              </a:rPr>
              <a:t>SPOL</a:t>
            </a:r>
            <a:r>
              <a:rPr sz="1450" b="1" spc="-8" dirty="0">
                <a:solidFill>
                  <a:srgbClr val="0000FF"/>
                </a:solidFill>
                <a:latin typeface="Arial"/>
                <a:cs typeface="Arial"/>
              </a:rPr>
              <a:t>J</a:t>
            </a:r>
            <a:r>
              <a:rPr sz="1450" b="1" dirty="0">
                <a:solidFill>
                  <a:srgbClr val="0000FF"/>
                </a:solidFill>
                <a:latin typeface="Arial"/>
                <a:cs typeface="Arial"/>
              </a:rPr>
              <a:t>AŠNJE</a:t>
            </a:r>
            <a:r>
              <a:rPr sz="1450" b="1" spc="-4" dirty="0">
                <a:solidFill>
                  <a:srgbClr val="0000FF"/>
                </a:solidFill>
                <a:latin typeface="Arial"/>
                <a:cs typeface="Arial"/>
              </a:rPr>
              <a:t> </a:t>
            </a:r>
            <a:r>
              <a:rPr sz="1450" b="1" dirty="0">
                <a:solidFill>
                  <a:srgbClr val="0000FF"/>
                </a:solidFill>
                <a:latin typeface="Arial"/>
                <a:cs typeface="Arial"/>
              </a:rPr>
              <a:t>ME</a:t>
            </a:r>
            <a:r>
              <a:rPr sz="1450" b="1" spc="-4" dirty="0">
                <a:solidFill>
                  <a:srgbClr val="0000FF"/>
                </a:solidFill>
                <a:latin typeface="Arial"/>
                <a:cs typeface="Arial"/>
              </a:rPr>
              <a:t>M</a:t>
            </a:r>
            <a:r>
              <a:rPr sz="1450" b="1" dirty="0">
                <a:solidFill>
                  <a:srgbClr val="0000FF"/>
                </a:solidFill>
                <a:latin typeface="Arial"/>
                <a:cs typeface="Arial"/>
              </a:rPr>
              <a:t>ORI</a:t>
            </a:r>
            <a:r>
              <a:rPr sz="1450" b="1" spc="-4" dirty="0">
                <a:solidFill>
                  <a:srgbClr val="0000FF"/>
                </a:solidFill>
                <a:latin typeface="Arial"/>
                <a:cs typeface="Arial"/>
              </a:rPr>
              <a:t>J</a:t>
            </a:r>
            <a:r>
              <a:rPr sz="1450" b="1" dirty="0">
                <a:solidFill>
                  <a:srgbClr val="0000FF"/>
                </a:solidFill>
                <a:latin typeface="Arial"/>
                <a:cs typeface="Arial"/>
              </a:rPr>
              <a:t>E</a:t>
            </a:r>
            <a:endParaRPr sz="1450">
              <a:latin typeface="Arial"/>
              <a:cs typeface="Arial"/>
            </a:endParaRPr>
          </a:p>
          <a:p>
            <a:pPr marL="126797">
              <a:lnSpc>
                <a:spcPct val="102091"/>
              </a:lnSpc>
              <a:spcBef>
                <a:spcPts val="1092"/>
              </a:spcBef>
            </a:pPr>
            <a:r>
              <a:rPr sz="1631" dirty="0">
                <a:latin typeface="Symbol"/>
                <a:cs typeface="Symbol"/>
              </a:rPr>
              <a:t></a:t>
            </a:r>
            <a:r>
              <a:rPr sz="1631" dirty="0">
                <a:latin typeface="Times New Roman"/>
                <a:cs typeface="Times New Roman"/>
              </a:rPr>
              <a:t> </a:t>
            </a:r>
            <a:r>
              <a:rPr sz="1631" spc="63" dirty="0">
                <a:latin typeface="Times New Roman"/>
                <a:cs typeface="Times New Roman"/>
              </a:rPr>
              <a:t> </a:t>
            </a:r>
            <a:r>
              <a:rPr sz="1631" dirty="0">
                <a:latin typeface="Arial"/>
                <a:cs typeface="Arial"/>
              </a:rPr>
              <a:t>disketa</a:t>
            </a:r>
            <a:endParaRPr sz="1631">
              <a:latin typeface="Arial"/>
              <a:cs typeface="Arial"/>
            </a:endParaRPr>
          </a:p>
          <a:p>
            <a:pPr marL="126797">
              <a:lnSpc>
                <a:spcPts val="1984"/>
              </a:lnSpc>
              <a:spcBef>
                <a:spcPts val="99"/>
              </a:spcBef>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hard disk</a:t>
            </a:r>
            <a:endParaRPr sz="1631">
              <a:latin typeface="Arial"/>
              <a:cs typeface="Arial"/>
            </a:endParaRPr>
          </a:p>
          <a:p>
            <a:pPr marL="126797">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kompakt</a:t>
            </a:r>
            <a:r>
              <a:rPr sz="2446" spc="-4" baseline="-1610" dirty="0">
                <a:latin typeface="Arial"/>
                <a:cs typeface="Arial"/>
              </a:rPr>
              <a:t> </a:t>
            </a:r>
            <a:r>
              <a:rPr sz="2446" baseline="-1610" dirty="0">
                <a:latin typeface="Arial"/>
                <a:cs typeface="Arial"/>
              </a:rPr>
              <a:t>disk</a:t>
            </a:r>
            <a:r>
              <a:rPr sz="2446" spc="4" baseline="-1610" dirty="0">
                <a:latin typeface="Arial"/>
                <a:cs typeface="Arial"/>
              </a:rPr>
              <a:t> </a:t>
            </a:r>
            <a:r>
              <a:rPr sz="2446" baseline="-1610" dirty="0">
                <a:latin typeface="Arial"/>
                <a:cs typeface="Arial"/>
              </a:rPr>
              <a:t>(C</a:t>
            </a:r>
            <a:r>
              <a:rPr sz="2446" spc="4" baseline="-1610" dirty="0">
                <a:latin typeface="Arial"/>
                <a:cs typeface="Arial"/>
              </a:rPr>
              <a:t>D</a:t>
            </a:r>
            <a:r>
              <a:rPr sz="2446" baseline="-1610" dirty="0">
                <a:latin typeface="Arial"/>
                <a:cs typeface="Arial"/>
              </a:rPr>
              <a:t>)</a:t>
            </a:r>
            <a:endParaRPr sz="1631">
              <a:latin typeface="Arial"/>
              <a:cs typeface="Arial"/>
            </a:endParaRPr>
          </a:p>
          <a:p>
            <a:pPr marL="126797">
              <a:lnSpc>
                <a:spcPts val="1989"/>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DVD</a:t>
            </a:r>
            <a:endParaRPr sz="1631">
              <a:latin typeface="Arial"/>
              <a:cs typeface="Arial"/>
            </a:endParaRPr>
          </a:p>
          <a:p>
            <a:pPr marL="126797">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magn</a:t>
            </a:r>
            <a:r>
              <a:rPr sz="2446" spc="4" baseline="-1610" dirty="0">
                <a:latin typeface="Arial"/>
                <a:cs typeface="Arial"/>
              </a:rPr>
              <a:t>e</a:t>
            </a:r>
            <a:r>
              <a:rPr sz="2446" baseline="-1610" dirty="0">
                <a:latin typeface="Arial"/>
                <a:cs typeface="Arial"/>
              </a:rPr>
              <a:t>tna traka</a:t>
            </a:r>
            <a:endParaRPr sz="1631">
              <a:latin typeface="Arial"/>
              <a:cs typeface="Arial"/>
            </a:endParaRPr>
          </a:p>
          <a:p>
            <a:pPr marL="126797">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flash</a:t>
            </a:r>
            <a:endParaRPr sz="1631">
              <a:latin typeface="Arial"/>
              <a:cs typeface="Arial"/>
            </a:endParaRPr>
          </a:p>
        </p:txBody>
      </p:sp>
      <p:sp>
        <p:nvSpPr>
          <p:cNvPr id="18" name="object 18"/>
          <p:cNvSpPr txBox="1"/>
          <p:nvPr/>
        </p:nvSpPr>
        <p:spPr>
          <a:xfrm>
            <a:off x="5693265" y="3601486"/>
            <a:ext cx="127724" cy="787058"/>
          </a:xfrm>
          <a:prstGeom prst="rect">
            <a:avLst/>
          </a:prstGeom>
        </p:spPr>
        <p:txBody>
          <a:bodyPr wrap="square" lIns="0" tIns="0" rIns="0" bIns="0" rtlCol="0">
            <a:noAutofit/>
          </a:bodyPr>
          <a:lstStyle/>
          <a:p>
            <a:pPr marL="23012">
              <a:lnSpc>
                <a:spcPts val="906"/>
              </a:lnSpc>
            </a:pPr>
            <a:endParaRPr sz="906"/>
          </a:p>
        </p:txBody>
      </p:sp>
      <p:sp>
        <p:nvSpPr>
          <p:cNvPr id="17" name="object 17"/>
          <p:cNvSpPr txBox="1"/>
          <p:nvPr/>
        </p:nvSpPr>
        <p:spPr>
          <a:xfrm>
            <a:off x="5962522" y="3601486"/>
            <a:ext cx="127724" cy="787058"/>
          </a:xfrm>
          <a:prstGeom prst="rect">
            <a:avLst/>
          </a:prstGeom>
        </p:spPr>
        <p:txBody>
          <a:bodyPr wrap="square" lIns="0" tIns="0" rIns="0" bIns="0" rtlCol="0">
            <a:noAutofit/>
          </a:bodyPr>
          <a:lstStyle/>
          <a:p>
            <a:pPr marL="23012">
              <a:lnSpc>
                <a:spcPts val="906"/>
              </a:lnSpc>
            </a:pPr>
            <a:endParaRPr sz="906"/>
          </a:p>
        </p:txBody>
      </p:sp>
      <p:sp>
        <p:nvSpPr>
          <p:cNvPr id="16" name="object 16"/>
          <p:cNvSpPr txBox="1"/>
          <p:nvPr/>
        </p:nvSpPr>
        <p:spPr>
          <a:xfrm>
            <a:off x="3483976" y="2850098"/>
            <a:ext cx="510322" cy="103560"/>
          </a:xfrm>
          <a:prstGeom prst="rect">
            <a:avLst/>
          </a:prstGeom>
        </p:spPr>
        <p:txBody>
          <a:bodyPr wrap="square" lIns="0" tIns="0" rIns="0" bIns="0" rtlCol="0">
            <a:noAutofit/>
          </a:bodyPr>
          <a:lstStyle/>
          <a:p>
            <a:pPr marL="23012">
              <a:lnSpc>
                <a:spcPts val="815"/>
              </a:lnSpc>
            </a:pPr>
            <a:endParaRPr sz="815"/>
          </a:p>
        </p:txBody>
      </p:sp>
      <p:sp>
        <p:nvSpPr>
          <p:cNvPr id="15" name="object 15"/>
          <p:cNvSpPr txBox="1"/>
          <p:nvPr/>
        </p:nvSpPr>
        <p:spPr>
          <a:xfrm>
            <a:off x="7607637" y="2784855"/>
            <a:ext cx="307805" cy="127724"/>
          </a:xfrm>
          <a:prstGeom prst="rect">
            <a:avLst/>
          </a:prstGeom>
        </p:spPr>
        <p:txBody>
          <a:bodyPr wrap="square" lIns="0" tIns="0" rIns="0" bIns="0" rtlCol="0">
            <a:noAutofit/>
          </a:bodyPr>
          <a:lstStyle/>
          <a:p>
            <a:pPr marL="23012">
              <a:lnSpc>
                <a:spcPts val="906"/>
              </a:lnSpc>
            </a:pPr>
            <a:endParaRPr sz="906"/>
          </a:p>
        </p:txBody>
      </p:sp>
      <p:sp>
        <p:nvSpPr>
          <p:cNvPr id="14" name="object 14"/>
          <p:cNvSpPr txBox="1"/>
          <p:nvPr/>
        </p:nvSpPr>
        <p:spPr>
          <a:xfrm>
            <a:off x="7607637" y="2515597"/>
            <a:ext cx="307805" cy="127724"/>
          </a:xfrm>
          <a:prstGeom prst="rect">
            <a:avLst/>
          </a:prstGeom>
        </p:spPr>
        <p:txBody>
          <a:bodyPr wrap="square" lIns="0" tIns="0" rIns="0" bIns="0" rtlCol="0">
            <a:noAutofit/>
          </a:bodyPr>
          <a:lstStyle/>
          <a:p>
            <a:pPr marL="23012">
              <a:lnSpc>
                <a:spcPts val="906"/>
              </a:lnSpc>
            </a:pPr>
            <a:endParaRPr sz="906"/>
          </a:p>
        </p:txBody>
      </p:sp>
      <p:sp>
        <p:nvSpPr>
          <p:cNvPr id="13" name="object 13"/>
          <p:cNvSpPr txBox="1"/>
          <p:nvPr/>
        </p:nvSpPr>
        <p:spPr>
          <a:xfrm>
            <a:off x="3483976" y="2539416"/>
            <a:ext cx="510322" cy="103560"/>
          </a:xfrm>
          <a:prstGeom prst="rect">
            <a:avLst/>
          </a:prstGeom>
        </p:spPr>
        <p:txBody>
          <a:bodyPr wrap="square" lIns="0" tIns="0" rIns="0" bIns="0" rtlCol="0">
            <a:noAutofit/>
          </a:bodyPr>
          <a:lstStyle/>
          <a:p>
            <a:pPr marL="23012">
              <a:lnSpc>
                <a:spcPts val="815"/>
              </a:lnSpc>
            </a:pPr>
            <a:endParaRPr sz="815"/>
          </a:p>
        </p:txBody>
      </p:sp>
      <p:sp>
        <p:nvSpPr>
          <p:cNvPr id="12" name="object 12"/>
          <p:cNvSpPr txBox="1"/>
          <p:nvPr/>
        </p:nvSpPr>
        <p:spPr>
          <a:xfrm>
            <a:off x="4485060" y="1849014"/>
            <a:ext cx="2635037" cy="1507379"/>
          </a:xfrm>
          <a:prstGeom prst="rect">
            <a:avLst/>
          </a:prstGeom>
        </p:spPr>
        <p:txBody>
          <a:bodyPr wrap="square" lIns="0" tIns="0" rIns="0" bIns="0" rtlCol="0">
            <a:noAutofit/>
          </a:bodyPr>
          <a:lstStyle/>
          <a:p>
            <a:pPr marL="23012">
              <a:lnSpc>
                <a:spcPts val="906"/>
              </a:lnSpc>
            </a:pPr>
            <a:endParaRPr sz="906"/>
          </a:p>
        </p:txBody>
      </p:sp>
      <p:sp>
        <p:nvSpPr>
          <p:cNvPr id="11" name="object 11"/>
          <p:cNvSpPr txBox="1"/>
          <p:nvPr/>
        </p:nvSpPr>
        <p:spPr>
          <a:xfrm>
            <a:off x="8201959" y="1481375"/>
            <a:ext cx="2674159" cy="1977428"/>
          </a:xfrm>
          <a:prstGeom prst="rect">
            <a:avLst/>
          </a:prstGeom>
        </p:spPr>
        <p:txBody>
          <a:bodyPr wrap="square" lIns="0" tIns="0" rIns="0" bIns="0" rtlCol="0">
            <a:noAutofit/>
          </a:bodyPr>
          <a:lstStyle/>
          <a:p>
            <a:pPr marL="88828">
              <a:lnSpc>
                <a:spcPct val="95825"/>
              </a:lnSpc>
              <a:spcBef>
                <a:spcPts val="362"/>
              </a:spcBef>
            </a:pPr>
            <a:r>
              <a:rPr sz="1450" b="1" dirty="0">
                <a:solidFill>
                  <a:srgbClr val="0000FF"/>
                </a:solidFill>
                <a:latin typeface="Arial"/>
                <a:cs typeface="Arial"/>
              </a:rPr>
              <a:t>ULA</a:t>
            </a:r>
            <a:r>
              <a:rPr sz="1450" b="1" spc="-4" dirty="0">
                <a:solidFill>
                  <a:srgbClr val="0000FF"/>
                </a:solidFill>
                <a:latin typeface="Arial"/>
                <a:cs typeface="Arial"/>
              </a:rPr>
              <a:t>Z</a:t>
            </a:r>
            <a:r>
              <a:rPr sz="1450" b="1" dirty="0">
                <a:solidFill>
                  <a:srgbClr val="0000FF"/>
                </a:solidFill>
                <a:latin typeface="Arial"/>
                <a:cs typeface="Arial"/>
              </a:rPr>
              <a:t>NO - IZ</a:t>
            </a:r>
            <a:r>
              <a:rPr sz="1450" b="1" spc="-8" dirty="0">
                <a:solidFill>
                  <a:srgbClr val="0000FF"/>
                </a:solidFill>
                <a:latin typeface="Arial"/>
                <a:cs typeface="Arial"/>
              </a:rPr>
              <a:t>L</a:t>
            </a:r>
            <a:r>
              <a:rPr sz="1450" b="1" dirty="0">
                <a:solidFill>
                  <a:srgbClr val="0000FF"/>
                </a:solidFill>
                <a:latin typeface="Arial"/>
                <a:cs typeface="Arial"/>
              </a:rPr>
              <a:t>AZNI </a:t>
            </a:r>
            <a:r>
              <a:rPr sz="1450" b="1" spc="-4" dirty="0">
                <a:solidFill>
                  <a:srgbClr val="0000FF"/>
                </a:solidFill>
                <a:latin typeface="Arial"/>
                <a:cs typeface="Arial"/>
              </a:rPr>
              <a:t>U</a:t>
            </a:r>
            <a:r>
              <a:rPr sz="1450" b="1" dirty="0">
                <a:solidFill>
                  <a:srgbClr val="0000FF"/>
                </a:solidFill>
                <a:latin typeface="Arial"/>
                <a:cs typeface="Arial"/>
              </a:rPr>
              <a:t>REĐAJI</a:t>
            </a:r>
            <a:endParaRPr sz="1450">
              <a:latin typeface="Arial"/>
              <a:cs typeface="Arial"/>
            </a:endParaRPr>
          </a:p>
          <a:p>
            <a:pPr marL="88828">
              <a:lnSpc>
                <a:spcPct val="102091"/>
              </a:lnSpc>
              <a:spcBef>
                <a:spcPts val="1092"/>
              </a:spcBef>
            </a:pPr>
            <a:r>
              <a:rPr sz="1631" dirty="0">
                <a:latin typeface="Symbol"/>
                <a:cs typeface="Symbol"/>
              </a:rPr>
              <a:t></a:t>
            </a:r>
            <a:r>
              <a:rPr sz="1631" dirty="0">
                <a:latin typeface="Times New Roman"/>
                <a:cs typeface="Times New Roman"/>
              </a:rPr>
              <a:t> </a:t>
            </a:r>
            <a:r>
              <a:rPr sz="1631" spc="362" dirty="0">
                <a:latin typeface="Times New Roman"/>
                <a:cs typeface="Times New Roman"/>
              </a:rPr>
              <a:t> </a:t>
            </a:r>
            <a:r>
              <a:rPr sz="1631" dirty="0">
                <a:latin typeface="Arial"/>
                <a:cs typeface="Arial"/>
              </a:rPr>
              <a:t>modem</a:t>
            </a:r>
            <a:endParaRPr sz="1631">
              <a:latin typeface="Arial"/>
              <a:cs typeface="Arial"/>
            </a:endParaRPr>
          </a:p>
          <a:p>
            <a:pPr marL="88828">
              <a:lnSpc>
                <a:spcPts val="1984"/>
              </a:lnSpc>
              <a:spcBef>
                <a:spcPts val="99"/>
              </a:spcBef>
            </a:pPr>
            <a:r>
              <a:rPr sz="2446" baseline="-1511" dirty="0">
                <a:latin typeface="Symbol"/>
                <a:cs typeface="Symbol"/>
              </a:rPr>
              <a:t></a:t>
            </a:r>
            <a:r>
              <a:rPr sz="2446" baseline="-1610" dirty="0">
                <a:latin typeface="Times New Roman"/>
                <a:cs typeface="Times New Roman"/>
              </a:rPr>
              <a:t> </a:t>
            </a:r>
            <a:r>
              <a:rPr sz="2446" spc="362" baseline="-1610" dirty="0">
                <a:latin typeface="Times New Roman"/>
                <a:cs typeface="Times New Roman"/>
              </a:rPr>
              <a:t> </a:t>
            </a:r>
            <a:r>
              <a:rPr sz="2446" baseline="-1610" dirty="0">
                <a:latin typeface="Arial"/>
                <a:cs typeface="Arial"/>
              </a:rPr>
              <a:t>zvučna kartica</a:t>
            </a:r>
            <a:endParaRPr sz="1631">
              <a:latin typeface="Arial"/>
              <a:cs typeface="Arial"/>
            </a:endParaRPr>
          </a:p>
          <a:p>
            <a:pPr marL="88828">
              <a:lnSpc>
                <a:spcPts val="1984"/>
              </a:lnSpc>
            </a:pPr>
            <a:r>
              <a:rPr sz="2446" baseline="-1511" dirty="0">
                <a:latin typeface="Symbol"/>
                <a:cs typeface="Symbol"/>
              </a:rPr>
              <a:t></a:t>
            </a:r>
            <a:r>
              <a:rPr sz="2446" baseline="-1610" dirty="0">
                <a:latin typeface="Times New Roman"/>
                <a:cs typeface="Times New Roman"/>
              </a:rPr>
              <a:t> </a:t>
            </a:r>
            <a:r>
              <a:rPr sz="2446" spc="362" baseline="-1610" dirty="0">
                <a:latin typeface="Times New Roman"/>
                <a:cs typeface="Times New Roman"/>
              </a:rPr>
              <a:t> </a:t>
            </a:r>
            <a:r>
              <a:rPr sz="2446" baseline="-1610" dirty="0">
                <a:latin typeface="Arial"/>
                <a:cs typeface="Arial"/>
              </a:rPr>
              <a:t>grafička kartica</a:t>
            </a:r>
            <a:endParaRPr sz="1631">
              <a:latin typeface="Arial"/>
              <a:cs typeface="Arial"/>
            </a:endParaRPr>
          </a:p>
          <a:p>
            <a:pPr marL="88828">
              <a:lnSpc>
                <a:spcPct val="102091"/>
              </a:lnSpc>
              <a:spcBef>
                <a:spcPts val="1882"/>
              </a:spcBef>
            </a:pPr>
            <a:r>
              <a:rPr sz="1631" dirty="0">
                <a:latin typeface="Symbol"/>
                <a:cs typeface="Symbol"/>
              </a:rPr>
              <a:t></a:t>
            </a:r>
            <a:r>
              <a:rPr sz="1631" dirty="0">
                <a:latin typeface="Times New Roman"/>
                <a:cs typeface="Times New Roman"/>
              </a:rPr>
              <a:t> </a:t>
            </a:r>
            <a:r>
              <a:rPr sz="1631" spc="362" dirty="0">
                <a:latin typeface="Times New Roman"/>
                <a:cs typeface="Times New Roman"/>
              </a:rPr>
              <a:t> </a:t>
            </a:r>
            <a:r>
              <a:rPr sz="1631" dirty="0">
                <a:latin typeface="Arial"/>
                <a:cs typeface="Arial"/>
              </a:rPr>
              <a:t>CD , DVD</a:t>
            </a:r>
            <a:endParaRPr sz="1631">
              <a:latin typeface="Arial"/>
              <a:cs typeface="Arial"/>
            </a:endParaRPr>
          </a:p>
        </p:txBody>
      </p:sp>
      <p:sp>
        <p:nvSpPr>
          <p:cNvPr id="10" name="object 10"/>
          <p:cNvSpPr txBox="1"/>
          <p:nvPr/>
        </p:nvSpPr>
        <p:spPr>
          <a:xfrm>
            <a:off x="3668084" y="1469868"/>
            <a:ext cx="529538" cy="3785133"/>
          </a:xfrm>
          <a:prstGeom prst="rect">
            <a:avLst/>
          </a:prstGeom>
        </p:spPr>
        <p:txBody>
          <a:bodyPr wrap="square" lIns="0" tIns="0" rIns="0" bIns="0" rtlCol="0">
            <a:noAutofit/>
          </a:bodyPr>
          <a:lstStyle/>
          <a:p>
            <a:pPr marL="23012">
              <a:lnSpc>
                <a:spcPts val="906"/>
              </a:lnSpc>
            </a:pPr>
            <a:endParaRPr sz="906"/>
          </a:p>
        </p:txBody>
      </p:sp>
      <p:sp>
        <p:nvSpPr>
          <p:cNvPr id="9" name="object 9"/>
          <p:cNvSpPr txBox="1"/>
          <p:nvPr/>
        </p:nvSpPr>
        <p:spPr>
          <a:xfrm>
            <a:off x="4197623" y="1469867"/>
            <a:ext cx="3152839" cy="4822463"/>
          </a:xfrm>
          <a:prstGeom prst="rect">
            <a:avLst/>
          </a:prstGeom>
        </p:spPr>
        <p:txBody>
          <a:bodyPr wrap="square" lIns="0" tIns="0" rIns="0" bIns="0" rtlCol="0">
            <a:noAutofit/>
          </a:bodyPr>
          <a:lstStyle/>
          <a:p>
            <a:pPr>
              <a:lnSpc>
                <a:spcPts val="680"/>
              </a:lnSpc>
              <a:spcBef>
                <a:spcPts val="10"/>
              </a:spcBef>
            </a:pPr>
            <a:endParaRPr sz="680"/>
          </a:p>
          <a:p>
            <a:pPr marL="383386" marR="294228">
              <a:lnSpc>
                <a:spcPct val="95825"/>
              </a:lnSpc>
              <a:spcBef>
                <a:spcPts val="2718"/>
              </a:spcBef>
            </a:pPr>
            <a:r>
              <a:rPr sz="1631" b="1" dirty="0">
                <a:solidFill>
                  <a:srgbClr val="FF0000"/>
                </a:solidFill>
                <a:latin typeface="Arial"/>
                <a:cs typeface="Arial"/>
              </a:rPr>
              <a:t>CENTR</a:t>
            </a:r>
            <a:r>
              <a:rPr sz="1631" b="1" spc="4" dirty="0">
                <a:solidFill>
                  <a:srgbClr val="FF0000"/>
                </a:solidFill>
                <a:latin typeface="Arial"/>
                <a:cs typeface="Arial"/>
              </a:rPr>
              <a:t>A</a:t>
            </a:r>
            <a:r>
              <a:rPr sz="1631" b="1" dirty="0">
                <a:solidFill>
                  <a:srgbClr val="FF0000"/>
                </a:solidFill>
                <a:latin typeface="Arial"/>
                <a:cs typeface="Arial"/>
              </a:rPr>
              <a:t>LNI PROCES</a:t>
            </a:r>
            <a:r>
              <a:rPr sz="1631" b="1" spc="-4" dirty="0">
                <a:solidFill>
                  <a:srgbClr val="FF0000"/>
                </a:solidFill>
                <a:latin typeface="Arial"/>
                <a:cs typeface="Arial"/>
              </a:rPr>
              <a:t>O</a:t>
            </a:r>
            <a:r>
              <a:rPr sz="1631" b="1" dirty="0">
                <a:solidFill>
                  <a:srgbClr val="FF0000"/>
                </a:solidFill>
                <a:latin typeface="Arial"/>
                <a:cs typeface="Arial"/>
              </a:rPr>
              <a:t>R (CP)</a:t>
            </a:r>
            <a:endParaRPr sz="1631">
              <a:latin typeface="Arial"/>
              <a:cs typeface="Arial"/>
            </a:endParaRPr>
          </a:p>
          <a:p>
            <a:pPr marL="502821">
              <a:lnSpc>
                <a:spcPct val="102091"/>
              </a:lnSpc>
              <a:spcBef>
                <a:spcPts val="1091"/>
              </a:spcBef>
            </a:pPr>
            <a:r>
              <a:rPr sz="1631" dirty="0">
                <a:latin typeface="Symbol"/>
                <a:cs typeface="Symbol"/>
              </a:rPr>
              <a:t></a:t>
            </a:r>
            <a:r>
              <a:rPr sz="1631" dirty="0">
                <a:latin typeface="Times New Roman"/>
                <a:cs typeface="Times New Roman"/>
              </a:rPr>
              <a:t> </a:t>
            </a:r>
            <a:r>
              <a:rPr sz="1631" spc="63" dirty="0">
                <a:latin typeface="Times New Roman"/>
                <a:cs typeface="Times New Roman"/>
              </a:rPr>
              <a:t> </a:t>
            </a:r>
            <a:r>
              <a:rPr sz="1631" dirty="0">
                <a:latin typeface="Arial"/>
                <a:cs typeface="Arial"/>
              </a:rPr>
              <a:t>ALJ</a:t>
            </a:r>
            <a:endParaRPr sz="1631">
              <a:latin typeface="Arial"/>
              <a:cs typeface="Arial"/>
            </a:endParaRPr>
          </a:p>
          <a:p>
            <a:pPr marL="502821">
              <a:lnSpc>
                <a:spcPts val="1984"/>
              </a:lnSpc>
              <a:spcBef>
                <a:spcPts val="99"/>
              </a:spcBef>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UJ</a:t>
            </a:r>
            <a:endParaRPr sz="1631">
              <a:latin typeface="Arial"/>
              <a:cs typeface="Arial"/>
            </a:endParaRPr>
          </a:p>
          <a:p>
            <a:pPr marL="502821">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reg</a:t>
            </a:r>
            <a:r>
              <a:rPr sz="2446" spc="4" baseline="-1610" dirty="0">
                <a:latin typeface="Arial"/>
                <a:cs typeface="Arial"/>
              </a:rPr>
              <a:t>i</a:t>
            </a:r>
            <a:r>
              <a:rPr sz="2446" baseline="-1610" dirty="0">
                <a:latin typeface="Arial"/>
                <a:cs typeface="Arial"/>
              </a:rPr>
              <a:t>stri</a:t>
            </a:r>
            <a:endParaRPr sz="1631">
              <a:latin typeface="Arial"/>
              <a:cs typeface="Arial"/>
            </a:endParaRPr>
          </a:p>
          <a:p>
            <a:pPr marL="381315">
              <a:lnSpc>
                <a:spcPct val="95825"/>
              </a:lnSpc>
              <a:spcBef>
                <a:spcPts val="5847"/>
              </a:spcBef>
            </a:pPr>
            <a:r>
              <a:rPr sz="1631" b="1" dirty="0">
                <a:solidFill>
                  <a:srgbClr val="FF0000"/>
                </a:solidFill>
                <a:latin typeface="Arial"/>
                <a:cs typeface="Arial"/>
              </a:rPr>
              <a:t>MA</a:t>
            </a:r>
            <a:r>
              <a:rPr sz="1631" b="1" spc="4" dirty="0">
                <a:solidFill>
                  <a:srgbClr val="FF0000"/>
                </a:solidFill>
                <a:latin typeface="Arial"/>
                <a:cs typeface="Arial"/>
              </a:rPr>
              <a:t>T</a:t>
            </a:r>
            <a:r>
              <a:rPr sz="1631" b="1" dirty="0">
                <a:solidFill>
                  <a:srgbClr val="FF0000"/>
                </a:solidFill>
                <a:latin typeface="Arial"/>
                <a:cs typeface="Arial"/>
              </a:rPr>
              <a:t>IČNA           </a:t>
            </a:r>
            <a:r>
              <a:rPr sz="1631" b="1" spc="8" dirty="0">
                <a:solidFill>
                  <a:srgbClr val="FF0000"/>
                </a:solidFill>
                <a:latin typeface="Arial"/>
                <a:cs typeface="Arial"/>
              </a:rPr>
              <a:t> </a:t>
            </a:r>
            <a:r>
              <a:rPr sz="1631" b="1" spc="4" dirty="0">
                <a:solidFill>
                  <a:srgbClr val="FF0000"/>
                </a:solidFill>
                <a:latin typeface="Arial"/>
                <a:cs typeface="Arial"/>
              </a:rPr>
              <a:t>P</a:t>
            </a:r>
            <a:r>
              <a:rPr sz="1631" b="1" dirty="0">
                <a:solidFill>
                  <a:srgbClr val="FF0000"/>
                </a:solidFill>
                <a:latin typeface="Arial"/>
                <a:cs typeface="Arial"/>
              </a:rPr>
              <a:t>LOČA</a:t>
            </a:r>
            <a:endParaRPr sz="1631">
              <a:latin typeface="Arial"/>
              <a:cs typeface="Arial"/>
            </a:endParaRPr>
          </a:p>
          <a:p>
            <a:pPr marL="486941">
              <a:lnSpc>
                <a:spcPct val="95825"/>
              </a:lnSpc>
              <a:spcBef>
                <a:spcPts val="3475"/>
              </a:spcBef>
            </a:pPr>
            <a:r>
              <a:rPr sz="1450" b="1" dirty="0">
                <a:solidFill>
                  <a:srgbClr val="0000FF"/>
                </a:solidFill>
                <a:latin typeface="Arial"/>
                <a:cs typeface="Arial"/>
              </a:rPr>
              <a:t>UNUT</a:t>
            </a:r>
            <a:r>
              <a:rPr sz="1450" b="1" spc="-8" dirty="0">
                <a:solidFill>
                  <a:srgbClr val="0000FF"/>
                </a:solidFill>
                <a:latin typeface="Arial"/>
                <a:cs typeface="Arial"/>
              </a:rPr>
              <a:t>R</a:t>
            </a:r>
            <a:r>
              <a:rPr sz="1450" b="1" dirty="0">
                <a:solidFill>
                  <a:srgbClr val="0000FF"/>
                </a:solidFill>
                <a:latin typeface="Arial"/>
                <a:cs typeface="Arial"/>
              </a:rPr>
              <a:t>AŠNJA ME</a:t>
            </a:r>
            <a:r>
              <a:rPr sz="1450" b="1" spc="-4" dirty="0">
                <a:solidFill>
                  <a:srgbClr val="0000FF"/>
                </a:solidFill>
                <a:latin typeface="Arial"/>
                <a:cs typeface="Arial"/>
              </a:rPr>
              <a:t>M</a:t>
            </a:r>
            <a:r>
              <a:rPr sz="1450" b="1" dirty="0">
                <a:solidFill>
                  <a:srgbClr val="0000FF"/>
                </a:solidFill>
                <a:latin typeface="Arial"/>
                <a:cs typeface="Arial"/>
              </a:rPr>
              <a:t>ORI</a:t>
            </a:r>
            <a:r>
              <a:rPr sz="1450" b="1" spc="-4" dirty="0">
                <a:solidFill>
                  <a:srgbClr val="0000FF"/>
                </a:solidFill>
                <a:latin typeface="Arial"/>
                <a:cs typeface="Arial"/>
              </a:rPr>
              <a:t>J</a:t>
            </a:r>
            <a:r>
              <a:rPr sz="1450" b="1" dirty="0">
                <a:solidFill>
                  <a:srgbClr val="0000FF"/>
                </a:solidFill>
                <a:latin typeface="Arial"/>
                <a:cs typeface="Arial"/>
              </a:rPr>
              <a:t>A</a:t>
            </a:r>
            <a:endParaRPr sz="1450">
              <a:latin typeface="Arial"/>
              <a:cs typeface="Arial"/>
            </a:endParaRPr>
          </a:p>
          <a:p>
            <a:pPr marL="524913">
              <a:lnSpc>
                <a:spcPct val="102091"/>
              </a:lnSpc>
              <a:spcBef>
                <a:spcPts val="1089"/>
              </a:spcBef>
            </a:pPr>
            <a:r>
              <a:rPr sz="1450" dirty="0">
                <a:latin typeface="Symbol"/>
                <a:cs typeface="Symbol"/>
              </a:rPr>
              <a:t></a:t>
            </a:r>
            <a:r>
              <a:rPr sz="1450" dirty="0">
                <a:latin typeface="Times New Roman"/>
                <a:cs typeface="Times New Roman"/>
              </a:rPr>
              <a:t> </a:t>
            </a:r>
            <a:r>
              <a:rPr sz="1450" spc="240" dirty="0">
                <a:latin typeface="Times New Roman"/>
                <a:cs typeface="Times New Roman"/>
              </a:rPr>
              <a:t> </a:t>
            </a:r>
            <a:r>
              <a:rPr sz="1450" dirty="0">
                <a:latin typeface="Arial"/>
                <a:cs typeface="Arial"/>
              </a:rPr>
              <a:t>RAM-</a:t>
            </a:r>
            <a:r>
              <a:rPr sz="1450" spc="-8" dirty="0">
                <a:latin typeface="Arial"/>
                <a:cs typeface="Arial"/>
              </a:rPr>
              <a:t>m</a:t>
            </a:r>
            <a:r>
              <a:rPr sz="1450" dirty="0">
                <a:latin typeface="Arial"/>
                <a:cs typeface="Arial"/>
              </a:rPr>
              <a:t>e</a:t>
            </a:r>
            <a:r>
              <a:rPr sz="1450" spc="-4" dirty="0">
                <a:latin typeface="Arial"/>
                <a:cs typeface="Arial"/>
              </a:rPr>
              <a:t>m</a:t>
            </a:r>
            <a:r>
              <a:rPr sz="1450" dirty="0">
                <a:latin typeface="Arial"/>
                <a:cs typeface="Arial"/>
              </a:rPr>
              <a:t>ori</a:t>
            </a:r>
            <a:r>
              <a:rPr sz="1450" spc="-4" dirty="0">
                <a:latin typeface="Arial"/>
                <a:cs typeface="Arial"/>
              </a:rPr>
              <a:t>j</a:t>
            </a:r>
            <a:r>
              <a:rPr sz="1450" dirty="0">
                <a:latin typeface="Arial"/>
                <a:cs typeface="Arial"/>
              </a:rPr>
              <a:t>a</a:t>
            </a:r>
            <a:endParaRPr sz="1450">
              <a:latin typeface="Arial"/>
              <a:cs typeface="Arial"/>
            </a:endParaRPr>
          </a:p>
          <a:p>
            <a:pPr marL="524913">
              <a:lnSpc>
                <a:spcPts val="1767"/>
              </a:lnSpc>
              <a:spcBef>
                <a:spcPts val="88"/>
              </a:spcBef>
            </a:pPr>
            <a:r>
              <a:rPr sz="2174" baseline="-1700" dirty="0">
                <a:latin typeface="Symbol"/>
                <a:cs typeface="Symbol"/>
              </a:rPr>
              <a:t></a:t>
            </a:r>
            <a:r>
              <a:rPr sz="2174" baseline="-1811" dirty="0">
                <a:latin typeface="Times New Roman"/>
                <a:cs typeface="Times New Roman"/>
              </a:rPr>
              <a:t> </a:t>
            </a:r>
            <a:r>
              <a:rPr sz="2174" spc="240" baseline="-1811" dirty="0">
                <a:latin typeface="Times New Roman"/>
                <a:cs typeface="Times New Roman"/>
              </a:rPr>
              <a:t> </a:t>
            </a:r>
            <a:r>
              <a:rPr sz="2174" baseline="-1811" dirty="0">
                <a:latin typeface="Arial"/>
                <a:cs typeface="Arial"/>
              </a:rPr>
              <a:t>ROM-</a:t>
            </a:r>
            <a:r>
              <a:rPr sz="2174" spc="-8" baseline="-1811" dirty="0">
                <a:latin typeface="Arial"/>
                <a:cs typeface="Arial"/>
              </a:rPr>
              <a:t>m</a:t>
            </a:r>
            <a:r>
              <a:rPr sz="2174" baseline="-1811" dirty="0">
                <a:latin typeface="Arial"/>
                <a:cs typeface="Arial"/>
              </a:rPr>
              <a:t>e</a:t>
            </a:r>
            <a:r>
              <a:rPr sz="2174" spc="-4" baseline="-1811" dirty="0">
                <a:latin typeface="Arial"/>
                <a:cs typeface="Arial"/>
              </a:rPr>
              <a:t>m</a:t>
            </a:r>
            <a:r>
              <a:rPr sz="2174" baseline="-1811" dirty="0">
                <a:latin typeface="Arial"/>
                <a:cs typeface="Arial"/>
              </a:rPr>
              <a:t>ori</a:t>
            </a:r>
            <a:r>
              <a:rPr sz="2174" spc="-4" baseline="-1811" dirty="0">
                <a:latin typeface="Arial"/>
                <a:cs typeface="Arial"/>
              </a:rPr>
              <a:t>j</a:t>
            </a:r>
            <a:r>
              <a:rPr sz="2174" baseline="-1811" dirty="0">
                <a:latin typeface="Arial"/>
                <a:cs typeface="Arial"/>
              </a:rPr>
              <a:t>a</a:t>
            </a:r>
            <a:endParaRPr sz="1450">
              <a:latin typeface="Arial"/>
              <a:cs typeface="Arial"/>
            </a:endParaRPr>
          </a:p>
          <a:p>
            <a:pPr marL="524913">
              <a:lnSpc>
                <a:spcPts val="1762"/>
              </a:lnSpc>
            </a:pPr>
            <a:r>
              <a:rPr sz="2174" baseline="-1700" dirty="0">
                <a:latin typeface="Symbol"/>
                <a:cs typeface="Symbol"/>
              </a:rPr>
              <a:t></a:t>
            </a:r>
            <a:r>
              <a:rPr sz="2174" baseline="-1811" dirty="0">
                <a:latin typeface="Times New Roman"/>
                <a:cs typeface="Times New Roman"/>
              </a:rPr>
              <a:t> </a:t>
            </a:r>
            <a:r>
              <a:rPr sz="2174" spc="240" baseline="-1811" dirty="0">
                <a:latin typeface="Times New Roman"/>
                <a:cs typeface="Times New Roman"/>
              </a:rPr>
              <a:t> </a:t>
            </a:r>
            <a:r>
              <a:rPr sz="2174" baseline="-1811" dirty="0">
                <a:latin typeface="Arial"/>
                <a:cs typeface="Arial"/>
              </a:rPr>
              <a:t>Keš m</a:t>
            </a:r>
            <a:r>
              <a:rPr sz="2174" spc="-4" baseline="-1811" dirty="0">
                <a:latin typeface="Arial"/>
                <a:cs typeface="Arial"/>
              </a:rPr>
              <a:t>e</a:t>
            </a:r>
            <a:r>
              <a:rPr sz="2174" baseline="-1811" dirty="0">
                <a:latin typeface="Arial"/>
                <a:cs typeface="Arial"/>
              </a:rPr>
              <a:t>m</a:t>
            </a:r>
            <a:r>
              <a:rPr sz="2174" spc="-4" baseline="-1811" dirty="0">
                <a:latin typeface="Arial"/>
                <a:cs typeface="Arial"/>
              </a:rPr>
              <a:t>o</a:t>
            </a:r>
            <a:r>
              <a:rPr sz="2174" baseline="-1811" dirty="0">
                <a:latin typeface="Arial"/>
                <a:cs typeface="Arial"/>
              </a:rPr>
              <a:t>rija</a:t>
            </a:r>
            <a:endParaRPr sz="1450">
              <a:latin typeface="Arial"/>
              <a:cs typeface="Arial"/>
            </a:endParaRPr>
          </a:p>
        </p:txBody>
      </p:sp>
      <p:sp>
        <p:nvSpPr>
          <p:cNvPr id="8" name="object 8"/>
          <p:cNvSpPr txBox="1"/>
          <p:nvPr/>
        </p:nvSpPr>
        <p:spPr>
          <a:xfrm>
            <a:off x="3668084" y="5255000"/>
            <a:ext cx="529538" cy="207121"/>
          </a:xfrm>
          <a:prstGeom prst="rect">
            <a:avLst/>
          </a:prstGeom>
        </p:spPr>
        <p:txBody>
          <a:bodyPr wrap="square" lIns="0" tIns="0" rIns="0" bIns="0" rtlCol="0">
            <a:noAutofit/>
          </a:bodyPr>
          <a:lstStyle/>
          <a:p>
            <a:pPr marL="23012">
              <a:lnSpc>
                <a:spcPts val="906"/>
              </a:lnSpc>
            </a:pPr>
            <a:endParaRPr sz="906"/>
          </a:p>
        </p:txBody>
      </p:sp>
      <p:sp>
        <p:nvSpPr>
          <p:cNvPr id="7" name="object 7"/>
          <p:cNvSpPr txBox="1"/>
          <p:nvPr/>
        </p:nvSpPr>
        <p:spPr>
          <a:xfrm>
            <a:off x="3668084" y="5462121"/>
            <a:ext cx="529538" cy="103560"/>
          </a:xfrm>
          <a:prstGeom prst="rect">
            <a:avLst/>
          </a:prstGeom>
        </p:spPr>
        <p:txBody>
          <a:bodyPr wrap="square" lIns="0" tIns="0" rIns="0" bIns="0" rtlCol="0">
            <a:noAutofit/>
          </a:bodyPr>
          <a:lstStyle/>
          <a:p>
            <a:pPr marL="23012">
              <a:lnSpc>
                <a:spcPts val="815"/>
              </a:lnSpc>
            </a:pPr>
            <a:endParaRPr sz="815"/>
          </a:p>
        </p:txBody>
      </p:sp>
      <p:sp>
        <p:nvSpPr>
          <p:cNvPr id="6" name="object 6"/>
          <p:cNvSpPr txBox="1"/>
          <p:nvPr/>
        </p:nvSpPr>
        <p:spPr>
          <a:xfrm>
            <a:off x="3668084" y="5565682"/>
            <a:ext cx="529538" cy="726649"/>
          </a:xfrm>
          <a:prstGeom prst="rect">
            <a:avLst/>
          </a:prstGeom>
        </p:spPr>
        <p:txBody>
          <a:bodyPr wrap="square" lIns="0" tIns="0" rIns="0" bIns="0" rtlCol="0">
            <a:noAutofit/>
          </a:bodyPr>
          <a:lstStyle/>
          <a:p>
            <a:pPr marL="23012">
              <a:lnSpc>
                <a:spcPts val="906"/>
              </a:lnSpc>
            </a:pPr>
            <a:endParaRPr sz="906"/>
          </a:p>
        </p:txBody>
      </p:sp>
      <p:sp>
        <p:nvSpPr>
          <p:cNvPr id="5" name="object 5"/>
          <p:cNvSpPr txBox="1"/>
          <p:nvPr/>
        </p:nvSpPr>
        <p:spPr>
          <a:xfrm>
            <a:off x="1343958" y="1469867"/>
            <a:ext cx="2105728" cy="2761611"/>
          </a:xfrm>
          <a:prstGeom prst="rect">
            <a:avLst/>
          </a:prstGeom>
        </p:spPr>
        <p:txBody>
          <a:bodyPr wrap="square" lIns="0" tIns="0" rIns="0" bIns="0" rtlCol="0">
            <a:noAutofit/>
          </a:bodyPr>
          <a:lstStyle/>
          <a:p>
            <a:pPr marL="88598">
              <a:lnSpc>
                <a:spcPct val="95825"/>
              </a:lnSpc>
              <a:spcBef>
                <a:spcPts val="362"/>
              </a:spcBef>
            </a:pPr>
            <a:r>
              <a:rPr sz="1450" b="1" dirty="0">
                <a:solidFill>
                  <a:srgbClr val="0000FF"/>
                </a:solidFill>
                <a:latin typeface="Arial"/>
                <a:cs typeface="Arial"/>
              </a:rPr>
              <a:t>ULA</a:t>
            </a:r>
            <a:r>
              <a:rPr sz="1450" b="1" spc="-4" dirty="0">
                <a:solidFill>
                  <a:srgbClr val="0000FF"/>
                </a:solidFill>
                <a:latin typeface="Arial"/>
                <a:cs typeface="Arial"/>
              </a:rPr>
              <a:t>Z</a:t>
            </a:r>
            <a:r>
              <a:rPr sz="1450" b="1" dirty="0">
                <a:solidFill>
                  <a:srgbClr val="0000FF"/>
                </a:solidFill>
                <a:latin typeface="Arial"/>
                <a:cs typeface="Arial"/>
              </a:rPr>
              <a:t>NI UREĐ</a:t>
            </a:r>
            <a:r>
              <a:rPr sz="1450" b="1" spc="-8" dirty="0">
                <a:solidFill>
                  <a:srgbClr val="0000FF"/>
                </a:solidFill>
                <a:latin typeface="Arial"/>
                <a:cs typeface="Arial"/>
              </a:rPr>
              <a:t>A</a:t>
            </a:r>
            <a:r>
              <a:rPr sz="1450" b="1" dirty="0">
                <a:solidFill>
                  <a:srgbClr val="0000FF"/>
                </a:solidFill>
                <a:latin typeface="Arial"/>
                <a:cs typeface="Arial"/>
              </a:rPr>
              <a:t>JI</a:t>
            </a:r>
            <a:endParaRPr sz="1450">
              <a:latin typeface="Arial"/>
              <a:cs typeface="Arial"/>
            </a:endParaRPr>
          </a:p>
          <a:p>
            <a:pPr marL="45104">
              <a:lnSpc>
                <a:spcPct val="102091"/>
              </a:lnSpc>
              <a:spcBef>
                <a:spcPts val="1086"/>
              </a:spcBef>
            </a:pPr>
            <a:r>
              <a:rPr sz="1631" dirty="0">
                <a:latin typeface="Symbol"/>
                <a:cs typeface="Symbol"/>
              </a:rPr>
              <a:t></a:t>
            </a:r>
            <a:r>
              <a:rPr sz="1631" dirty="0">
                <a:latin typeface="Times New Roman"/>
                <a:cs typeface="Times New Roman"/>
              </a:rPr>
              <a:t> </a:t>
            </a:r>
            <a:r>
              <a:rPr sz="1631" spc="63" dirty="0">
                <a:latin typeface="Times New Roman"/>
                <a:cs typeface="Times New Roman"/>
              </a:rPr>
              <a:t> </a:t>
            </a:r>
            <a:r>
              <a:rPr sz="1631" dirty="0">
                <a:latin typeface="Arial"/>
                <a:cs typeface="Arial"/>
              </a:rPr>
              <a:t>tastatura</a:t>
            </a:r>
            <a:endParaRPr sz="1631">
              <a:latin typeface="Arial"/>
              <a:cs typeface="Arial"/>
            </a:endParaRPr>
          </a:p>
          <a:p>
            <a:pPr marL="45104">
              <a:lnSpc>
                <a:spcPts val="1984"/>
              </a:lnSpc>
              <a:spcBef>
                <a:spcPts val="99"/>
              </a:spcBef>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miš</a:t>
            </a:r>
            <a:endParaRPr sz="1631">
              <a:latin typeface="Arial"/>
              <a:cs typeface="Arial"/>
            </a:endParaRPr>
          </a:p>
          <a:p>
            <a:pPr marL="45104">
              <a:lnSpc>
                <a:spcPts val="1989"/>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skener</a:t>
            </a:r>
            <a:endParaRPr sz="1631">
              <a:latin typeface="Arial"/>
              <a:cs typeface="Arial"/>
            </a:endParaRPr>
          </a:p>
          <a:p>
            <a:pPr marL="45104">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mikrofon</a:t>
            </a:r>
            <a:endParaRPr sz="1631">
              <a:latin typeface="Arial"/>
              <a:cs typeface="Arial"/>
            </a:endParaRPr>
          </a:p>
          <a:p>
            <a:pPr marL="45104">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TV kartica</a:t>
            </a:r>
            <a:endParaRPr sz="1631">
              <a:latin typeface="Arial"/>
              <a:cs typeface="Arial"/>
            </a:endParaRPr>
          </a:p>
          <a:p>
            <a:pPr marL="45104">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dig</a:t>
            </a:r>
            <a:r>
              <a:rPr sz="2446" spc="4" baseline="-1610" dirty="0">
                <a:latin typeface="Arial"/>
                <a:cs typeface="Arial"/>
              </a:rPr>
              <a:t>i</a:t>
            </a:r>
            <a:r>
              <a:rPr sz="2446" baseline="-1610" dirty="0">
                <a:latin typeface="Arial"/>
                <a:cs typeface="Arial"/>
              </a:rPr>
              <a:t>talna olov</a:t>
            </a:r>
            <a:r>
              <a:rPr sz="2446" spc="-4" baseline="-1610" dirty="0">
                <a:latin typeface="Arial"/>
                <a:cs typeface="Arial"/>
              </a:rPr>
              <a:t>k</a:t>
            </a:r>
            <a:r>
              <a:rPr sz="2446" baseline="-1610" dirty="0">
                <a:latin typeface="Arial"/>
                <a:cs typeface="Arial"/>
              </a:rPr>
              <a:t>a</a:t>
            </a:r>
            <a:endParaRPr sz="1631">
              <a:latin typeface="Arial"/>
              <a:cs typeface="Arial"/>
            </a:endParaRPr>
          </a:p>
          <a:p>
            <a:pPr marL="45104">
              <a:lnSpc>
                <a:spcPts val="1984"/>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dig</a:t>
            </a:r>
            <a:r>
              <a:rPr sz="2446" spc="4" baseline="-1610" dirty="0">
                <a:latin typeface="Arial"/>
                <a:cs typeface="Arial"/>
              </a:rPr>
              <a:t>i</a:t>
            </a:r>
            <a:r>
              <a:rPr sz="2446" baseline="-1610" dirty="0">
                <a:latin typeface="Arial"/>
                <a:cs typeface="Arial"/>
              </a:rPr>
              <a:t>talna kamera</a:t>
            </a:r>
            <a:endParaRPr sz="1631">
              <a:latin typeface="Arial"/>
              <a:cs typeface="Arial"/>
            </a:endParaRPr>
          </a:p>
          <a:p>
            <a:pPr marL="45104">
              <a:lnSpc>
                <a:spcPts val="1993"/>
              </a:lnSpc>
            </a:pPr>
            <a:r>
              <a:rPr sz="2446" baseline="-1511" dirty="0">
                <a:latin typeface="Symbol"/>
                <a:cs typeface="Symbol"/>
              </a:rPr>
              <a:t></a:t>
            </a:r>
            <a:r>
              <a:rPr sz="2446" baseline="-1610" dirty="0">
                <a:latin typeface="Times New Roman"/>
                <a:cs typeface="Times New Roman"/>
              </a:rPr>
              <a:t> </a:t>
            </a:r>
            <a:r>
              <a:rPr sz="2446" spc="63" baseline="-1610" dirty="0">
                <a:latin typeface="Times New Roman"/>
                <a:cs typeface="Times New Roman"/>
              </a:rPr>
              <a:t> </a:t>
            </a:r>
            <a:r>
              <a:rPr sz="2446" baseline="-1610" dirty="0">
                <a:latin typeface="Arial"/>
                <a:cs typeface="Arial"/>
              </a:rPr>
              <a:t>digitalni aparat</a:t>
            </a:r>
            <a:endParaRPr sz="1631">
              <a:latin typeface="Arial"/>
              <a:cs typeface="Arial"/>
            </a:endParaRPr>
          </a:p>
        </p:txBody>
      </p:sp>
      <p:sp>
        <p:nvSpPr>
          <p:cNvPr id="4" name="object 4"/>
          <p:cNvSpPr txBox="1"/>
          <p:nvPr/>
        </p:nvSpPr>
        <p:spPr>
          <a:xfrm>
            <a:off x="1641752" y="496860"/>
            <a:ext cx="2454612" cy="138081"/>
          </a:xfrm>
          <a:prstGeom prst="rect">
            <a:avLst/>
          </a:prstGeom>
        </p:spPr>
        <p:txBody>
          <a:bodyPr wrap="square" lIns="0" tIns="0" rIns="0" bIns="0" rtlCol="0">
            <a:noAutofit/>
          </a:bodyPr>
          <a:lstStyle/>
          <a:p>
            <a:pPr marL="23012">
              <a:lnSpc>
                <a:spcPts val="906"/>
              </a:lnSpc>
            </a:pPr>
            <a:endParaRPr sz="906"/>
          </a:p>
        </p:txBody>
      </p:sp>
      <p:sp>
        <p:nvSpPr>
          <p:cNvPr id="3" name="object 3"/>
          <p:cNvSpPr txBox="1"/>
          <p:nvPr/>
        </p:nvSpPr>
        <p:spPr>
          <a:xfrm>
            <a:off x="5776942" y="496860"/>
            <a:ext cx="93756" cy="138081"/>
          </a:xfrm>
          <a:prstGeom prst="rect">
            <a:avLst/>
          </a:prstGeom>
        </p:spPr>
        <p:txBody>
          <a:bodyPr wrap="square" lIns="0" tIns="0" rIns="0" bIns="0" rtlCol="0">
            <a:noAutofit/>
          </a:bodyPr>
          <a:lstStyle/>
          <a:p>
            <a:pPr marL="23012">
              <a:lnSpc>
                <a:spcPts val="906"/>
              </a:lnSpc>
            </a:pPr>
            <a:endParaRPr sz="906"/>
          </a:p>
        </p:txBody>
      </p:sp>
      <p:sp>
        <p:nvSpPr>
          <p:cNvPr id="2" name="object 2"/>
          <p:cNvSpPr txBox="1"/>
          <p:nvPr/>
        </p:nvSpPr>
        <p:spPr>
          <a:xfrm>
            <a:off x="7847873" y="496860"/>
            <a:ext cx="2454059" cy="138081"/>
          </a:xfrm>
          <a:prstGeom prst="rect">
            <a:avLst/>
          </a:prstGeom>
        </p:spPr>
        <p:txBody>
          <a:bodyPr wrap="square" lIns="0" tIns="0" rIns="0" bIns="0" rtlCol="0">
            <a:noAutofit/>
          </a:bodyPr>
          <a:lstStyle/>
          <a:p>
            <a:pPr marL="23012">
              <a:lnSpc>
                <a:spcPts val="906"/>
              </a:lnSpc>
            </a:pPr>
            <a:endParaRPr sz="906"/>
          </a:p>
        </p:txBody>
      </p:sp>
    </p:spTree>
    <p:extLst>
      <p:ext uri="{BB962C8B-B14F-4D97-AF65-F5344CB8AC3E}">
        <p14:creationId xmlns:p14="http://schemas.microsoft.com/office/powerpoint/2010/main" val="334499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6419" y="1138443"/>
            <a:ext cx="8399908" cy="3046988"/>
          </a:xfrm>
          <a:prstGeom prst="rect">
            <a:avLst/>
          </a:prstGeom>
        </p:spPr>
        <p:txBody>
          <a:bodyPr wrap="square">
            <a:spAutoFit/>
          </a:bodyPr>
          <a:lstStyle/>
          <a:p>
            <a:r>
              <a:rPr lang="en-US" sz="3200" b="1" dirty="0" err="1" smtClean="0"/>
              <a:t>Tema</a:t>
            </a:r>
            <a:r>
              <a:rPr lang="en-US" sz="3200" b="1" dirty="0" smtClean="0"/>
              <a:t> </a:t>
            </a:r>
            <a:r>
              <a:rPr lang="en-US" sz="3200" b="1" dirty="0" err="1" smtClean="0"/>
              <a:t>za</a:t>
            </a:r>
            <a:r>
              <a:rPr lang="en-US" sz="3200" b="1" dirty="0" smtClean="0"/>
              <a:t> </a:t>
            </a:r>
            <a:r>
              <a:rPr lang="en-US" sz="3200" b="1" dirty="0" err="1" smtClean="0"/>
              <a:t>seminarski</a:t>
            </a:r>
            <a:r>
              <a:rPr lang="en-US" sz="3200" b="1" dirty="0" smtClean="0"/>
              <a:t>:</a:t>
            </a:r>
          </a:p>
          <a:p>
            <a:endParaRPr lang="en-US" sz="3200" b="1" dirty="0"/>
          </a:p>
          <a:p>
            <a:endParaRPr lang="en-US" sz="3200" b="1" dirty="0" smtClean="0"/>
          </a:p>
          <a:p>
            <a:pPr marL="514350" indent="-514350">
              <a:buAutoNum type="arabicPeriod"/>
            </a:pPr>
            <a:r>
              <a:rPr lang="en-US" sz="3200" b="1" dirty="0" err="1" smtClean="0"/>
              <a:t>Šta</a:t>
            </a:r>
            <a:r>
              <a:rPr lang="en-US" sz="3200" b="1" dirty="0" smtClean="0"/>
              <a:t> </a:t>
            </a:r>
            <a:r>
              <a:rPr lang="en-US" sz="3200" b="1" dirty="0"/>
              <a:t>je Disk Management</a:t>
            </a:r>
            <a:r>
              <a:rPr lang="en-US" sz="3200" b="1" dirty="0" smtClean="0"/>
              <a:t>?</a:t>
            </a:r>
          </a:p>
          <a:p>
            <a:pPr marL="514350" indent="-514350">
              <a:buAutoNum type="arabicPeriod"/>
            </a:pPr>
            <a:endParaRPr lang="en-US" sz="3200" b="1" dirty="0"/>
          </a:p>
          <a:p>
            <a:r>
              <a:rPr lang="en-US" sz="3200" b="1" dirty="0" smtClean="0"/>
              <a:t>2. </a:t>
            </a:r>
            <a:r>
              <a:rPr lang="en-US" sz="3200" b="1" dirty="0" err="1" smtClean="0"/>
              <a:t>Kako</a:t>
            </a:r>
            <a:r>
              <a:rPr lang="en-US" sz="3200" b="1" dirty="0" smtClean="0"/>
              <a:t> </a:t>
            </a:r>
            <a:r>
              <a:rPr lang="en-US" sz="3200" b="1" dirty="0" err="1" smtClean="0"/>
              <a:t>ugraditi</a:t>
            </a:r>
            <a:r>
              <a:rPr lang="en-US" sz="3200" b="1" dirty="0" smtClean="0"/>
              <a:t> I </a:t>
            </a:r>
            <a:r>
              <a:rPr lang="en-US" sz="3200" b="1" dirty="0" err="1"/>
              <a:t>particionisati</a:t>
            </a:r>
            <a:r>
              <a:rPr lang="en-US" sz="3200" b="1" dirty="0" smtClean="0"/>
              <a:t> Hard disk?</a:t>
            </a:r>
            <a:endParaRPr lang="en-US" sz="3200" b="1" dirty="0"/>
          </a:p>
        </p:txBody>
      </p:sp>
    </p:spTree>
    <p:extLst>
      <p:ext uri="{BB962C8B-B14F-4D97-AF65-F5344CB8AC3E}">
        <p14:creationId xmlns:p14="http://schemas.microsoft.com/office/powerpoint/2010/main" val="140487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8221290" y="2189842"/>
            <a:ext cx="2715584" cy="1818060"/>
          </a:xfrm>
          <a:prstGeom prst="rect">
            <a:avLst/>
          </a:prstGeom>
          <a:blipFill>
            <a:blip r:embed="rId2" cstate="print"/>
            <a:stretch>
              <a:fillRect/>
            </a:stretch>
          </a:blipFill>
        </p:spPr>
        <p:txBody>
          <a:bodyPr wrap="square" lIns="0" tIns="0" rIns="0" bIns="0" rtlCol="0">
            <a:noAutofit/>
          </a:bodyPr>
          <a:lstStyle/>
          <a:p>
            <a:endParaRPr sz="1631"/>
          </a:p>
        </p:txBody>
      </p:sp>
      <p:sp>
        <p:nvSpPr>
          <p:cNvPr id="11" name="object 11"/>
          <p:cNvSpPr/>
          <p:nvPr/>
        </p:nvSpPr>
        <p:spPr>
          <a:xfrm>
            <a:off x="5800278" y="4035749"/>
            <a:ext cx="2589585" cy="1454448"/>
          </a:xfrm>
          <a:prstGeom prst="rect">
            <a:avLst/>
          </a:prstGeom>
          <a:blipFill>
            <a:blip r:embed="rId3" cstate="print"/>
            <a:stretch>
              <a:fillRect/>
            </a:stretch>
          </a:blipFill>
        </p:spPr>
        <p:txBody>
          <a:bodyPr wrap="square" lIns="0" tIns="0" rIns="0" bIns="0" rtlCol="0">
            <a:noAutofit/>
          </a:bodyPr>
          <a:lstStyle/>
          <a:p>
            <a:endParaRPr sz="1631"/>
          </a:p>
        </p:txBody>
      </p:sp>
      <p:sp>
        <p:nvSpPr>
          <p:cNvPr id="9" name="object 9"/>
          <p:cNvSpPr/>
          <p:nvPr/>
        </p:nvSpPr>
        <p:spPr>
          <a:xfrm>
            <a:off x="8717228" y="5032449"/>
            <a:ext cx="1587926" cy="1587926"/>
          </a:xfrm>
          <a:prstGeom prst="rect">
            <a:avLst/>
          </a:prstGeom>
          <a:blipFill>
            <a:blip r:embed="rId4" cstate="print"/>
            <a:stretch>
              <a:fillRect/>
            </a:stretch>
          </a:blipFill>
        </p:spPr>
        <p:txBody>
          <a:bodyPr wrap="square" lIns="0" tIns="0" rIns="0" bIns="0" rtlCol="0">
            <a:noAutofit/>
          </a:bodyPr>
          <a:lstStyle/>
          <a:p>
            <a:endParaRPr sz="1631"/>
          </a:p>
        </p:txBody>
      </p:sp>
      <p:sp>
        <p:nvSpPr>
          <p:cNvPr id="8" name="object 8"/>
          <p:cNvSpPr txBox="1"/>
          <p:nvPr/>
        </p:nvSpPr>
        <p:spPr>
          <a:xfrm>
            <a:off x="1892598" y="474364"/>
            <a:ext cx="5708547" cy="1060228"/>
          </a:xfrm>
          <a:prstGeom prst="rect">
            <a:avLst/>
          </a:prstGeom>
        </p:spPr>
        <p:txBody>
          <a:bodyPr wrap="square" lIns="0" tIns="0" rIns="0" bIns="0" rtlCol="0">
            <a:noAutofit/>
          </a:bodyPr>
          <a:lstStyle/>
          <a:p>
            <a:pPr marL="11506" marR="40689">
              <a:lnSpc>
                <a:spcPts val="2120"/>
              </a:lnSpc>
              <a:spcBef>
                <a:spcPts val="106"/>
              </a:spcBef>
            </a:pPr>
            <a:r>
              <a:rPr sz="2990" baseline="2482" dirty="0" smtClean="0">
                <a:solidFill>
                  <a:srgbClr val="FF0000"/>
                </a:solidFill>
                <a:latin typeface="Calibri"/>
                <a:cs typeface="Calibri"/>
              </a:rPr>
              <a:t>POD</a:t>
            </a:r>
            <a:r>
              <a:rPr lang="en-US" sz="2990" baseline="2482" dirty="0" smtClean="0">
                <a:solidFill>
                  <a:srgbClr val="FF0000"/>
                </a:solidFill>
                <a:latin typeface="Calibri"/>
                <a:cs typeface="Calibri"/>
              </a:rPr>
              <a:t>J</a:t>
            </a:r>
            <a:r>
              <a:rPr sz="2990" baseline="2482" dirty="0" smtClean="0">
                <a:solidFill>
                  <a:srgbClr val="FF0000"/>
                </a:solidFill>
                <a:latin typeface="Calibri"/>
                <a:cs typeface="Calibri"/>
              </a:rPr>
              <a:t>ELA</a:t>
            </a:r>
            <a:r>
              <a:rPr sz="2990" spc="-4" baseline="2482" dirty="0" smtClean="0">
                <a:solidFill>
                  <a:srgbClr val="FF0000"/>
                </a:solidFill>
                <a:latin typeface="Calibri"/>
                <a:cs typeface="Calibri"/>
              </a:rPr>
              <a:t> </a:t>
            </a:r>
            <a:r>
              <a:rPr sz="2990" baseline="2482" dirty="0">
                <a:solidFill>
                  <a:srgbClr val="FF0000"/>
                </a:solidFill>
                <a:latin typeface="Calibri"/>
                <a:cs typeface="Calibri"/>
              </a:rPr>
              <a:t>MEMORIJA PREMA POSTOJ</a:t>
            </a:r>
            <a:r>
              <a:rPr sz="2990" spc="-8" baseline="2482" dirty="0">
                <a:solidFill>
                  <a:srgbClr val="FF0000"/>
                </a:solidFill>
                <a:latin typeface="Calibri"/>
                <a:cs typeface="Calibri"/>
              </a:rPr>
              <a:t>A</a:t>
            </a:r>
            <a:r>
              <a:rPr sz="2990" baseline="2482" dirty="0">
                <a:solidFill>
                  <a:srgbClr val="FF0000"/>
                </a:solidFill>
                <a:latin typeface="Calibri"/>
                <a:cs typeface="Calibri"/>
              </a:rPr>
              <a:t>NOSTI</a:t>
            </a:r>
            <a:endParaRPr sz="1993" dirty="0">
              <a:latin typeface="Calibri"/>
              <a:cs typeface="Calibri"/>
            </a:endParaRPr>
          </a:p>
          <a:p>
            <a:pPr marL="218618" marR="24680">
              <a:lnSpc>
                <a:spcPct val="102091"/>
              </a:lnSpc>
              <a:spcBef>
                <a:spcPts val="437"/>
              </a:spcBef>
            </a:pPr>
            <a:r>
              <a:rPr sz="1993" dirty="0">
                <a:latin typeface="Symbol"/>
                <a:cs typeface="Symbol"/>
              </a:rPr>
              <a:t></a:t>
            </a:r>
            <a:r>
              <a:rPr sz="1993" spc="212" dirty="0">
                <a:latin typeface="Times New Roman"/>
                <a:cs typeface="Times New Roman"/>
              </a:rPr>
              <a:t> </a:t>
            </a:r>
            <a:r>
              <a:rPr sz="1993" dirty="0">
                <a:solidFill>
                  <a:srgbClr val="0000FF"/>
                </a:solidFill>
                <a:latin typeface="Calibri"/>
                <a:cs typeface="Calibri"/>
              </a:rPr>
              <a:t>Nepo</a:t>
            </a:r>
            <a:r>
              <a:rPr sz="1993" spc="-8" dirty="0">
                <a:solidFill>
                  <a:srgbClr val="0000FF"/>
                </a:solidFill>
                <a:latin typeface="Calibri"/>
                <a:cs typeface="Calibri"/>
              </a:rPr>
              <a:t>s</a:t>
            </a:r>
            <a:r>
              <a:rPr sz="1993" dirty="0">
                <a:solidFill>
                  <a:srgbClr val="0000FF"/>
                </a:solidFill>
                <a:latin typeface="Calibri"/>
                <a:cs typeface="Calibri"/>
              </a:rPr>
              <a:t>tojane me</a:t>
            </a:r>
            <a:r>
              <a:rPr sz="1993" spc="-4" dirty="0">
                <a:solidFill>
                  <a:srgbClr val="0000FF"/>
                </a:solidFill>
                <a:latin typeface="Calibri"/>
                <a:cs typeface="Calibri"/>
              </a:rPr>
              <a:t>m</a:t>
            </a:r>
            <a:r>
              <a:rPr sz="1993" dirty="0">
                <a:solidFill>
                  <a:srgbClr val="0000FF"/>
                </a:solidFill>
                <a:latin typeface="Calibri"/>
                <a:cs typeface="Calibri"/>
              </a:rPr>
              <a:t>orije</a:t>
            </a:r>
            <a:r>
              <a:rPr sz="1993" dirty="0">
                <a:solidFill>
                  <a:srgbClr val="006FC0"/>
                </a:solidFill>
                <a:latin typeface="Calibri"/>
                <a:cs typeface="Calibri"/>
              </a:rPr>
              <a:t>, </a:t>
            </a:r>
            <a:r>
              <a:rPr sz="1993" dirty="0">
                <a:latin typeface="Calibri"/>
                <a:cs typeface="Calibri"/>
              </a:rPr>
              <a:t>sadržaj</a:t>
            </a:r>
            <a:r>
              <a:rPr sz="1993" spc="-8" dirty="0">
                <a:latin typeface="Calibri"/>
                <a:cs typeface="Calibri"/>
              </a:rPr>
              <a:t> </a:t>
            </a:r>
            <a:r>
              <a:rPr sz="1993" dirty="0">
                <a:latin typeface="Calibri"/>
                <a:cs typeface="Calibri"/>
              </a:rPr>
              <a:t>zavisi od n</a:t>
            </a:r>
            <a:r>
              <a:rPr sz="1993" spc="-8" dirty="0">
                <a:latin typeface="Calibri"/>
                <a:cs typeface="Calibri"/>
              </a:rPr>
              <a:t>a</a:t>
            </a:r>
            <a:r>
              <a:rPr sz="1993" dirty="0">
                <a:latin typeface="Calibri"/>
                <a:cs typeface="Calibri"/>
              </a:rPr>
              <a:t>pajanja</a:t>
            </a:r>
            <a:endParaRPr sz="1993" dirty="0">
              <a:latin typeface="Calibri"/>
              <a:cs typeface="Calibri"/>
            </a:endParaRPr>
          </a:p>
          <a:p>
            <a:pPr marL="218618">
              <a:lnSpc>
                <a:spcPct val="102091"/>
              </a:lnSpc>
              <a:spcBef>
                <a:spcPts val="550"/>
              </a:spcBef>
            </a:pPr>
            <a:r>
              <a:rPr sz="1993" dirty="0">
                <a:latin typeface="Symbol"/>
                <a:cs typeface="Symbol"/>
              </a:rPr>
              <a:t></a:t>
            </a:r>
            <a:r>
              <a:rPr sz="1993" spc="212" dirty="0">
                <a:latin typeface="Times New Roman"/>
                <a:cs typeface="Times New Roman"/>
              </a:rPr>
              <a:t> </a:t>
            </a:r>
            <a:r>
              <a:rPr sz="1993" dirty="0">
                <a:solidFill>
                  <a:srgbClr val="0000FF"/>
                </a:solidFill>
                <a:latin typeface="Calibri"/>
                <a:cs typeface="Calibri"/>
              </a:rPr>
              <a:t>Postojane</a:t>
            </a:r>
            <a:r>
              <a:rPr sz="1993" spc="-8" dirty="0">
                <a:solidFill>
                  <a:srgbClr val="0000FF"/>
                </a:solidFill>
                <a:latin typeface="Calibri"/>
                <a:cs typeface="Calibri"/>
              </a:rPr>
              <a:t> </a:t>
            </a:r>
            <a:r>
              <a:rPr sz="1993" spc="-4" dirty="0">
                <a:solidFill>
                  <a:srgbClr val="0000FF"/>
                </a:solidFill>
                <a:latin typeface="Calibri"/>
                <a:cs typeface="Calibri"/>
              </a:rPr>
              <a:t>m</a:t>
            </a:r>
            <a:r>
              <a:rPr sz="1993" dirty="0">
                <a:solidFill>
                  <a:srgbClr val="0000FF"/>
                </a:solidFill>
                <a:latin typeface="Calibri"/>
                <a:cs typeface="Calibri"/>
              </a:rPr>
              <a:t>emori</a:t>
            </a:r>
            <a:r>
              <a:rPr sz="1993" spc="-4" dirty="0">
                <a:solidFill>
                  <a:srgbClr val="0000FF"/>
                </a:solidFill>
                <a:latin typeface="Calibri"/>
                <a:cs typeface="Calibri"/>
              </a:rPr>
              <a:t>j</a:t>
            </a:r>
            <a:r>
              <a:rPr sz="1993" dirty="0">
                <a:solidFill>
                  <a:srgbClr val="0000FF"/>
                </a:solidFill>
                <a:latin typeface="Calibri"/>
                <a:cs typeface="Calibri"/>
              </a:rPr>
              <a:t>e</a:t>
            </a:r>
            <a:r>
              <a:rPr sz="1993" dirty="0">
                <a:solidFill>
                  <a:srgbClr val="006FC0"/>
                </a:solidFill>
                <a:latin typeface="Calibri"/>
                <a:cs typeface="Calibri"/>
              </a:rPr>
              <a:t>, </a:t>
            </a:r>
            <a:r>
              <a:rPr sz="1993" dirty="0">
                <a:latin typeface="Calibri"/>
                <a:cs typeface="Calibri"/>
              </a:rPr>
              <a:t>sadržaj </a:t>
            </a:r>
            <a:r>
              <a:rPr sz="1993" spc="-4" dirty="0">
                <a:latin typeface="Calibri"/>
                <a:cs typeface="Calibri"/>
              </a:rPr>
              <a:t>n</a:t>
            </a:r>
            <a:r>
              <a:rPr sz="1993" dirty="0">
                <a:latin typeface="Calibri"/>
                <a:cs typeface="Calibri"/>
              </a:rPr>
              <a:t>e zavisi</a:t>
            </a:r>
            <a:r>
              <a:rPr sz="1993" spc="-8" dirty="0">
                <a:latin typeface="Calibri"/>
                <a:cs typeface="Calibri"/>
              </a:rPr>
              <a:t> </a:t>
            </a:r>
            <a:r>
              <a:rPr sz="1993" dirty="0">
                <a:latin typeface="Calibri"/>
                <a:cs typeface="Calibri"/>
              </a:rPr>
              <a:t>od napajanja</a:t>
            </a:r>
            <a:endParaRPr sz="1993" dirty="0">
              <a:latin typeface="Calibri"/>
              <a:cs typeface="Calibri"/>
            </a:endParaRPr>
          </a:p>
        </p:txBody>
      </p:sp>
      <p:sp>
        <p:nvSpPr>
          <p:cNvPr id="7" name="object 7"/>
          <p:cNvSpPr txBox="1"/>
          <p:nvPr/>
        </p:nvSpPr>
        <p:spPr>
          <a:xfrm>
            <a:off x="1892598" y="1842973"/>
            <a:ext cx="6610582" cy="276390"/>
          </a:xfrm>
          <a:prstGeom prst="rect">
            <a:avLst/>
          </a:prstGeom>
        </p:spPr>
        <p:txBody>
          <a:bodyPr wrap="square" lIns="0" tIns="0" rIns="0" bIns="0" rtlCol="0">
            <a:noAutofit/>
          </a:bodyPr>
          <a:lstStyle/>
          <a:p>
            <a:pPr marL="11506">
              <a:lnSpc>
                <a:spcPts val="2120"/>
              </a:lnSpc>
              <a:spcBef>
                <a:spcPts val="106"/>
              </a:spcBef>
            </a:pPr>
            <a:r>
              <a:rPr sz="2990" baseline="2482" dirty="0">
                <a:solidFill>
                  <a:srgbClr val="FF0000"/>
                </a:solidFill>
                <a:latin typeface="Calibri"/>
                <a:cs typeface="Calibri"/>
              </a:rPr>
              <a:t>PODELA</a:t>
            </a:r>
            <a:r>
              <a:rPr sz="2990" spc="-4" baseline="2482" dirty="0">
                <a:solidFill>
                  <a:srgbClr val="FF0000"/>
                </a:solidFill>
                <a:latin typeface="Calibri"/>
                <a:cs typeface="Calibri"/>
              </a:rPr>
              <a:t> </a:t>
            </a:r>
            <a:r>
              <a:rPr sz="2990" baseline="2482" dirty="0">
                <a:solidFill>
                  <a:srgbClr val="FF0000"/>
                </a:solidFill>
                <a:latin typeface="Calibri"/>
                <a:cs typeface="Calibri"/>
              </a:rPr>
              <a:t>MEMORIJA PREMA</a:t>
            </a:r>
            <a:r>
              <a:rPr sz="2990" spc="-4" baseline="2482" dirty="0">
                <a:solidFill>
                  <a:srgbClr val="FF0000"/>
                </a:solidFill>
                <a:latin typeface="Calibri"/>
                <a:cs typeface="Calibri"/>
              </a:rPr>
              <a:t> </a:t>
            </a:r>
            <a:r>
              <a:rPr sz="2990" baseline="2482" dirty="0">
                <a:solidFill>
                  <a:srgbClr val="FF0000"/>
                </a:solidFill>
                <a:latin typeface="Calibri"/>
                <a:cs typeface="Calibri"/>
              </a:rPr>
              <a:t>VRSTI MEDIJ</a:t>
            </a:r>
            <a:r>
              <a:rPr sz="2990" spc="-8" baseline="2482" dirty="0">
                <a:solidFill>
                  <a:srgbClr val="FF0000"/>
                </a:solidFill>
                <a:latin typeface="Calibri"/>
                <a:cs typeface="Calibri"/>
              </a:rPr>
              <a:t>U</a:t>
            </a:r>
            <a:r>
              <a:rPr sz="2990" baseline="2482" dirty="0">
                <a:solidFill>
                  <a:srgbClr val="FF0000"/>
                </a:solidFill>
                <a:latin typeface="Calibri"/>
                <a:cs typeface="Calibri"/>
              </a:rPr>
              <a:t>MA ZA SKL</a:t>
            </a:r>
            <a:r>
              <a:rPr sz="2990" spc="-8" baseline="2482" dirty="0">
                <a:solidFill>
                  <a:srgbClr val="FF0000"/>
                </a:solidFill>
                <a:latin typeface="Calibri"/>
                <a:cs typeface="Calibri"/>
              </a:rPr>
              <a:t>A</a:t>
            </a:r>
            <a:r>
              <a:rPr sz="2990" baseline="2482" dirty="0">
                <a:solidFill>
                  <a:srgbClr val="FF0000"/>
                </a:solidFill>
                <a:latin typeface="Calibri"/>
                <a:cs typeface="Calibri"/>
              </a:rPr>
              <a:t>DIŠTENJE</a:t>
            </a:r>
            <a:endParaRPr sz="1993">
              <a:latin typeface="Calibri"/>
              <a:cs typeface="Calibri"/>
            </a:endParaRPr>
          </a:p>
        </p:txBody>
      </p:sp>
      <p:sp>
        <p:nvSpPr>
          <p:cNvPr id="6" name="object 6"/>
          <p:cNvSpPr txBox="1"/>
          <p:nvPr/>
        </p:nvSpPr>
        <p:spPr>
          <a:xfrm>
            <a:off x="2099719" y="2216531"/>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5" name="object 5"/>
          <p:cNvSpPr txBox="1"/>
          <p:nvPr/>
        </p:nvSpPr>
        <p:spPr>
          <a:xfrm>
            <a:off x="2306840" y="2234430"/>
            <a:ext cx="2559812" cy="4185681"/>
          </a:xfrm>
          <a:prstGeom prst="rect">
            <a:avLst/>
          </a:prstGeom>
        </p:spPr>
        <p:txBody>
          <a:bodyPr wrap="square" lIns="0" tIns="0" rIns="0" bIns="0" rtlCol="0">
            <a:noAutofit/>
          </a:bodyPr>
          <a:lstStyle/>
          <a:p>
            <a:pPr marR="786503" algn="ctr">
              <a:lnSpc>
                <a:spcPts val="2120"/>
              </a:lnSpc>
              <a:spcBef>
                <a:spcPts val="106"/>
              </a:spcBef>
            </a:pPr>
            <a:r>
              <a:rPr sz="2990" baseline="2482" dirty="0">
                <a:solidFill>
                  <a:srgbClr val="0000FF"/>
                </a:solidFill>
                <a:latin typeface="Calibri"/>
                <a:cs typeface="Calibri"/>
              </a:rPr>
              <a:t>Polup</a:t>
            </a:r>
            <a:r>
              <a:rPr sz="2990" spc="-4" baseline="2482" dirty="0">
                <a:solidFill>
                  <a:srgbClr val="0000FF"/>
                </a:solidFill>
                <a:latin typeface="Calibri"/>
                <a:cs typeface="Calibri"/>
              </a:rPr>
              <a:t>r</a:t>
            </a:r>
            <a:r>
              <a:rPr sz="2990" baseline="2482" dirty="0">
                <a:solidFill>
                  <a:srgbClr val="0000FF"/>
                </a:solidFill>
                <a:latin typeface="Calibri"/>
                <a:cs typeface="Calibri"/>
              </a:rPr>
              <a:t>ovodničke</a:t>
            </a:r>
            <a:endParaRPr sz="1993">
              <a:latin typeface="Calibri"/>
              <a:cs typeface="Calibri"/>
            </a:endParaRPr>
          </a:p>
          <a:p>
            <a:pPr marL="425728">
              <a:lnSpc>
                <a:spcPct val="101826"/>
              </a:lnSpc>
              <a:spcBef>
                <a:spcPts val="434"/>
              </a:spcBef>
            </a:pPr>
            <a:r>
              <a:rPr sz="1993" dirty="0">
                <a:latin typeface="Calibri"/>
                <a:cs typeface="Calibri"/>
              </a:rPr>
              <a:t>RAM – nepostojan</a:t>
            </a:r>
            <a:r>
              <a:rPr sz="1993" spc="-8" dirty="0">
                <a:latin typeface="Calibri"/>
                <a:cs typeface="Calibri"/>
              </a:rPr>
              <a:t>e</a:t>
            </a:r>
            <a:r>
              <a:rPr sz="1993" dirty="0">
                <a:latin typeface="Calibri"/>
                <a:cs typeface="Calibri"/>
              </a:rPr>
              <a:t>, manji kapac</a:t>
            </a:r>
            <a:r>
              <a:rPr sz="1993" spc="-8" dirty="0">
                <a:latin typeface="Calibri"/>
                <a:cs typeface="Calibri"/>
              </a:rPr>
              <a:t>i</a:t>
            </a:r>
            <a:r>
              <a:rPr sz="1993" dirty="0">
                <a:latin typeface="Calibri"/>
                <a:cs typeface="Calibri"/>
              </a:rPr>
              <a:t>tet</a:t>
            </a:r>
            <a:endParaRPr sz="1993">
              <a:latin typeface="Calibri"/>
              <a:cs typeface="Calibri"/>
            </a:endParaRPr>
          </a:p>
          <a:p>
            <a:pPr marL="425728" marR="34844">
              <a:lnSpc>
                <a:spcPct val="101725"/>
              </a:lnSpc>
            </a:pPr>
            <a:r>
              <a:rPr sz="1993" dirty="0">
                <a:latin typeface="Calibri"/>
                <a:cs typeface="Calibri"/>
              </a:rPr>
              <a:t>jako brze</a:t>
            </a:r>
            <a:endParaRPr sz="1993">
              <a:latin typeface="Calibri"/>
              <a:cs typeface="Calibri"/>
            </a:endParaRPr>
          </a:p>
          <a:p>
            <a:pPr marL="413303" marR="1074579" indent="-401797">
              <a:lnSpc>
                <a:spcPts val="2433"/>
              </a:lnSpc>
              <a:spcBef>
                <a:spcPts val="1194"/>
              </a:spcBef>
            </a:pPr>
            <a:r>
              <a:rPr sz="1993" dirty="0">
                <a:solidFill>
                  <a:srgbClr val="0000FF"/>
                </a:solidFill>
                <a:latin typeface="Calibri"/>
                <a:cs typeface="Calibri"/>
              </a:rPr>
              <a:t>Mag</a:t>
            </a:r>
            <a:r>
              <a:rPr sz="1993" spc="-8" dirty="0">
                <a:solidFill>
                  <a:srgbClr val="0000FF"/>
                </a:solidFill>
                <a:latin typeface="Calibri"/>
                <a:cs typeface="Calibri"/>
              </a:rPr>
              <a:t>n</a:t>
            </a:r>
            <a:r>
              <a:rPr sz="1993" dirty="0">
                <a:solidFill>
                  <a:srgbClr val="0000FF"/>
                </a:solidFill>
                <a:latin typeface="Calibri"/>
                <a:cs typeface="Calibri"/>
              </a:rPr>
              <a:t>etne </a:t>
            </a:r>
            <a:endParaRPr sz="1993">
              <a:latin typeface="Calibri"/>
              <a:cs typeface="Calibri"/>
            </a:endParaRPr>
          </a:p>
          <a:p>
            <a:pPr marL="413303" marR="1074579">
              <a:lnSpc>
                <a:spcPts val="2433"/>
              </a:lnSpc>
              <a:spcBef>
                <a:spcPts val="540"/>
              </a:spcBef>
            </a:pPr>
            <a:r>
              <a:rPr sz="1993" dirty="0">
                <a:latin typeface="Calibri"/>
                <a:cs typeface="Calibri"/>
              </a:rPr>
              <a:t>postojane</a:t>
            </a:r>
            <a:endParaRPr sz="1993">
              <a:latin typeface="Calibri"/>
              <a:cs typeface="Calibri"/>
            </a:endParaRPr>
          </a:p>
          <a:p>
            <a:pPr marL="413303" marR="34844">
              <a:lnSpc>
                <a:spcPts val="1894"/>
              </a:lnSpc>
              <a:spcBef>
                <a:spcPts val="634"/>
              </a:spcBef>
            </a:pPr>
            <a:r>
              <a:rPr sz="2990" baseline="3723" dirty="0">
                <a:latin typeface="Calibri"/>
                <a:cs typeface="Calibri"/>
              </a:rPr>
              <a:t>vrlo vel</a:t>
            </a:r>
            <a:r>
              <a:rPr sz="2990" spc="-4" baseline="3723" dirty="0">
                <a:latin typeface="Calibri"/>
                <a:cs typeface="Calibri"/>
              </a:rPr>
              <a:t>i</a:t>
            </a:r>
            <a:r>
              <a:rPr sz="2990" baseline="3723" dirty="0">
                <a:latin typeface="Calibri"/>
                <a:cs typeface="Calibri"/>
              </a:rPr>
              <a:t>ki k</a:t>
            </a:r>
            <a:r>
              <a:rPr sz="2990" spc="-4" baseline="3723" dirty="0">
                <a:latin typeface="Calibri"/>
                <a:cs typeface="Calibri"/>
              </a:rPr>
              <a:t>a</a:t>
            </a:r>
            <a:r>
              <a:rPr sz="2990" baseline="3723" dirty="0">
                <a:latin typeface="Calibri"/>
                <a:cs typeface="Calibri"/>
              </a:rPr>
              <a:t>pacitet</a:t>
            </a:r>
            <a:endParaRPr sz="1993">
              <a:latin typeface="Calibri"/>
              <a:cs typeface="Calibri"/>
            </a:endParaRPr>
          </a:p>
          <a:p>
            <a:pPr marL="413303" marR="34844">
              <a:lnSpc>
                <a:spcPts val="2428"/>
              </a:lnSpc>
              <a:spcBef>
                <a:spcPts val="26"/>
              </a:spcBef>
            </a:pPr>
            <a:r>
              <a:rPr sz="2990" baseline="1241" dirty="0">
                <a:latin typeface="Calibri"/>
                <a:cs typeface="Calibri"/>
              </a:rPr>
              <a:t>brze</a:t>
            </a:r>
            <a:endParaRPr sz="1993">
              <a:latin typeface="Calibri"/>
              <a:cs typeface="Calibri"/>
            </a:endParaRPr>
          </a:p>
          <a:p>
            <a:pPr marR="667450" algn="ctr">
              <a:lnSpc>
                <a:spcPct val="101725"/>
              </a:lnSpc>
              <a:spcBef>
                <a:spcPts val="1076"/>
              </a:spcBef>
            </a:pPr>
            <a:r>
              <a:rPr sz="1993" dirty="0">
                <a:solidFill>
                  <a:srgbClr val="0000FF"/>
                </a:solidFill>
                <a:latin typeface="Calibri"/>
                <a:cs typeface="Calibri"/>
              </a:rPr>
              <a:t>Optič</a:t>
            </a:r>
            <a:r>
              <a:rPr sz="1993" spc="-4" dirty="0">
                <a:solidFill>
                  <a:srgbClr val="0000FF"/>
                </a:solidFill>
                <a:latin typeface="Calibri"/>
                <a:cs typeface="Calibri"/>
              </a:rPr>
              <a:t>k</a:t>
            </a:r>
            <a:r>
              <a:rPr sz="1993" dirty="0">
                <a:solidFill>
                  <a:srgbClr val="0000FF"/>
                </a:solidFill>
                <a:latin typeface="Calibri"/>
                <a:cs typeface="Calibri"/>
              </a:rPr>
              <a:t>e memori</a:t>
            </a:r>
            <a:r>
              <a:rPr sz="1993" spc="-8" dirty="0">
                <a:solidFill>
                  <a:srgbClr val="0000FF"/>
                </a:solidFill>
                <a:latin typeface="Calibri"/>
                <a:cs typeface="Calibri"/>
              </a:rPr>
              <a:t>j</a:t>
            </a:r>
            <a:r>
              <a:rPr sz="1993" dirty="0">
                <a:solidFill>
                  <a:srgbClr val="0000FF"/>
                </a:solidFill>
                <a:latin typeface="Calibri"/>
                <a:cs typeface="Calibri"/>
              </a:rPr>
              <a:t>e</a:t>
            </a:r>
            <a:endParaRPr sz="1993">
              <a:latin typeface="Calibri"/>
              <a:cs typeface="Calibri"/>
            </a:endParaRPr>
          </a:p>
          <a:p>
            <a:pPr marL="413303" marR="34844">
              <a:lnSpc>
                <a:spcPct val="101725"/>
              </a:lnSpc>
              <a:spcBef>
                <a:spcPts val="540"/>
              </a:spcBef>
            </a:pPr>
            <a:r>
              <a:rPr sz="1993" dirty="0">
                <a:latin typeface="Calibri"/>
                <a:cs typeface="Calibri"/>
              </a:rPr>
              <a:t>postojane</a:t>
            </a:r>
            <a:endParaRPr sz="1993">
              <a:latin typeface="Calibri"/>
              <a:cs typeface="Calibri"/>
            </a:endParaRPr>
          </a:p>
          <a:p>
            <a:pPr marL="413303" marR="561041">
              <a:lnSpc>
                <a:spcPct val="101623"/>
              </a:lnSpc>
              <a:spcBef>
                <a:spcPts val="5"/>
              </a:spcBef>
            </a:pPr>
            <a:r>
              <a:rPr sz="1993" dirty="0">
                <a:latin typeface="Calibri"/>
                <a:cs typeface="Calibri"/>
              </a:rPr>
              <a:t>veliki</a:t>
            </a:r>
            <a:r>
              <a:rPr sz="1993" spc="4" dirty="0">
                <a:latin typeface="Calibri"/>
                <a:cs typeface="Calibri"/>
              </a:rPr>
              <a:t> </a:t>
            </a:r>
            <a:r>
              <a:rPr sz="1993" spc="-8" dirty="0">
                <a:latin typeface="Calibri"/>
                <a:cs typeface="Calibri"/>
              </a:rPr>
              <a:t>k</a:t>
            </a:r>
            <a:r>
              <a:rPr sz="1993" dirty="0">
                <a:latin typeface="Calibri"/>
                <a:cs typeface="Calibri"/>
              </a:rPr>
              <a:t>apacitet spore</a:t>
            </a:r>
            <a:endParaRPr sz="1993">
              <a:latin typeface="Calibri"/>
              <a:cs typeface="Calibri"/>
            </a:endParaRPr>
          </a:p>
        </p:txBody>
      </p:sp>
      <p:sp>
        <p:nvSpPr>
          <p:cNvPr id="4" name="object 4"/>
          <p:cNvSpPr txBox="1"/>
          <p:nvPr/>
        </p:nvSpPr>
        <p:spPr>
          <a:xfrm>
            <a:off x="4981000" y="2612081"/>
            <a:ext cx="1847364" cy="276390"/>
          </a:xfrm>
          <a:prstGeom prst="rect">
            <a:avLst/>
          </a:prstGeom>
        </p:spPr>
        <p:txBody>
          <a:bodyPr wrap="square" lIns="0" tIns="0" rIns="0" bIns="0" rtlCol="0">
            <a:noAutofit/>
          </a:bodyPr>
          <a:lstStyle/>
          <a:p>
            <a:pPr marL="11506">
              <a:lnSpc>
                <a:spcPts val="2120"/>
              </a:lnSpc>
              <a:spcBef>
                <a:spcPts val="106"/>
              </a:spcBef>
            </a:pPr>
            <a:r>
              <a:rPr sz="2990" baseline="2482" dirty="0">
                <a:latin typeface="Calibri"/>
                <a:cs typeface="Calibri"/>
              </a:rPr>
              <a:t>R</a:t>
            </a:r>
            <a:r>
              <a:rPr sz="2990" spc="-4" baseline="2482" dirty="0">
                <a:latin typeface="Calibri"/>
                <a:cs typeface="Calibri"/>
              </a:rPr>
              <a:t>O</a:t>
            </a:r>
            <a:r>
              <a:rPr sz="2990" baseline="2482" dirty="0">
                <a:latin typeface="Calibri"/>
                <a:cs typeface="Calibri"/>
              </a:rPr>
              <a:t>M – postoj</a:t>
            </a:r>
            <a:r>
              <a:rPr sz="2990" spc="-8" baseline="2482" dirty="0">
                <a:latin typeface="Calibri"/>
                <a:cs typeface="Calibri"/>
              </a:rPr>
              <a:t>a</a:t>
            </a:r>
            <a:r>
              <a:rPr sz="2990" baseline="2482" dirty="0">
                <a:latin typeface="Calibri"/>
                <a:cs typeface="Calibri"/>
              </a:rPr>
              <a:t>ne</a:t>
            </a:r>
            <a:endParaRPr sz="1993">
              <a:latin typeface="Calibri"/>
              <a:cs typeface="Calibri"/>
            </a:endParaRPr>
          </a:p>
        </p:txBody>
      </p:sp>
      <p:sp>
        <p:nvSpPr>
          <p:cNvPr id="3" name="object 3"/>
          <p:cNvSpPr txBox="1"/>
          <p:nvPr/>
        </p:nvSpPr>
        <p:spPr>
          <a:xfrm>
            <a:off x="2099719" y="3673511"/>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2" name="object 2"/>
          <p:cNvSpPr txBox="1"/>
          <p:nvPr/>
        </p:nvSpPr>
        <p:spPr>
          <a:xfrm>
            <a:off x="2099719" y="5130261"/>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Tree>
    <p:extLst>
      <p:ext uri="{BB962C8B-B14F-4D97-AF65-F5344CB8AC3E}">
        <p14:creationId xmlns:p14="http://schemas.microsoft.com/office/powerpoint/2010/main" val="240752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6"/>
          <p:cNvSpPr/>
          <p:nvPr/>
        </p:nvSpPr>
        <p:spPr>
          <a:xfrm>
            <a:off x="6346634" y="1669370"/>
            <a:ext cx="5009769" cy="3809905"/>
          </a:xfrm>
          <a:prstGeom prst="rect">
            <a:avLst/>
          </a:prstGeom>
          <a:blipFill>
            <a:blip r:embed="rId2" cstate="print"/>
            <a:stretch>
              <a:fillRect/>
            </a:stretch>
          </a:blipFill>
        </p:spPr>
        <p:txBody>
          <a:bodyPr wrap="square" lIns="0" tIns="0" rIns="0" bIns="0" rtlCol="0">
            <a:noAutofit/>
          </a:bodyPr>
          <a:lstStyle/>
          <a:p>
            <a:endParaRPr sz="1350"/>
          </a:p>
        </p:txBody>
      </p:sp>
      <p:sp>
        <p:nvSpPr>
          <p:cNvPr id="5" name="Rectangle 4"/>
          <p:cNvSpPr/>
          <p:nvPr/>
        </p:nvSpPr>
        <p:spPr>
          <a:xfrm>
            <a:off x="382072" y="1560163"/>
            <a:ext cx="6096000" cy="3477875"/>
          </a:xfrm>
          <a:prstGeom prst="rect">
            <a:avLst/>
          </a:prstGeom>
        </p:spPr>
        <p:txBody>
          <a:bodyPr>
            <a:spAutoFit/>
          </a:bodyPr>
          <a:lstStyle/>
          <a:p>
            <a:pPr marL="342900" indent="-342900">
              <a:buFont typeface="Arial" panose="020B0604020202020204" pitchFamily="34" charset="0"/>
              <a:buChar char="•"/>
            </a:pPr>
            <a:r>
              <a:rPr lang="en-US" sz="2000" dirty="0">
                <a:ea typeface="Times New Roman" panose="02020603050405020304" pitchFamily="18" charset="0"/>
              </a:rPr>
              <a:t>Hard</a:t>
            </a:r>
            <a:r>
              <a:rPr lang="en-US" sz="2000" spc="200" dirty="0">
                <a:ea typeface="Times New Roman" panose="02020603050405020304" pitchFamily="18" charset="0"/>
              </a:rPr>
              <a:t> </a:t>
            </a:r>
            <a:r>
              <a:rPr lang="en-US" sz="2000" dirty="0">
                <a:ea typeface="Times New Roman" panose="02020603050405020304" pitchFamily="18" charset="0"/>
              </a:rPr>
              <a:t>disc</a:t>
            </a:r>
            <a:r>
              <a:rPr lang="en-US" sz="2000" spc="200" dirty="0">
                <a:ea typeface="Times New Roman" panose="02020603050405020304" pitchFamily="18" charset="0"/>
              </a:rPr>
              <a:t> </a:t>
            </a:r>
            <a:r>
              <a:rPr lang="en-US" sz="2000" dirty="0">
                <a:ea typeface="Times New Roman" panose="02020603050405020304" pitchFamily="18" charset="0"/>
              </a:rPr>
              <a:t>drive</a:t>
            </a:r>
            <a:r>
              <a:rPr lang="en-US" sz="2000" spc="200" dirty="0">
                <a:ea typeface="Times New Roman" panose="02020603050405020304" pitchFamily="18" charset="0"/>
              </a:rPr>
              <a:t> </a:t>
            </a:r>
            <a:r>
              <a:rPr lang="en-US" sz="2000" dirty="0">
                <a:ea typeface="Times New Roman" panose="02020603050405020304" pitchFamily="18" charset="0"/>
              </a:rPr>
              <a:t>(HDD)</a:t>
            </a:r>
            <a:r>
              <a:rPr lang="en-US" sz="2000" spc="200" dirty="0">
                <a:ea typeface="Times New Roman" panose="02020603050405020304" pitchFamily="18" charset="0"/>
              </a:rPr>
              <a:t> </a:t>
            </a:r>
            <a:r>
              <a:rPr lang="en-US" sz="2000" dirty="0">
                <a:ea typeface="Times New Roman" panose="02020603050405020304" pitchFamily="18" charset="0"/>
              </a:rPr>
              <a:t>(disk</a:t>
            </a:r>
            <a:r>
              <a:rPr lang="en-US" sz="2000" spc="200" dirty="0">
                <a:ea typeface="Times New Roman" panose="02020603050405020304" pitchFamily="18" charset="0"/>
              </a:rPr>
              <a:t> </a:t>
            </a:r>
            <a:r>
              <a:rPr lang="en-US" sz="2000" dirty="0" err="1">
                <a:ea typeface="Times New Roman" panose="02020603050405020304" pitchFamily="18" charset="0"/>
              </a:rPr>
              <a:t>ure</a:t>
            </a:r>
            <a:r>
              <a:rPr lang="en-US" sz="2000" spc="-5" dirty="0" err="1">
                <a:ea typeface="Times New Roman" panose="02020603050405020304" pitchFamily="18" charset="0"/>
              </a:rPr>
              <a:t>đ</a:t>
            </a:r>
            <a:r>
              <a:rPr lang="en-US" sz="2000" dirty="0" err="1">
                <a:ea typeface="Times New Roman" panose="02020603050405020304" pitchFamily="18" charset="0"/>
              </a:rPr>
              <a:t>aj</a:t>
            </a:r>
            <a:r>
              <a:rPr lang="en-US" sz="2000" dirty="0">
                <a:ea typeface="Times New Roman" panose="02020603050405020304" pitchFamily="18" charset="0"/>
              </a:rPr>
              <a:t>)</a:t>
            </a:r>
            <a:r>
              <a:rPr lang="en-US" sz="2000" spc="200" dirty="0">
                <a:ea typeface="Times New Roman" panose="02020603050405020304" pitchFamily="18" charset="0"/>
              </a:rPr>
              <a:t> </a:t>
            </a:r>
            <a:r>
              <a:rPr lang="en-US" sz="2000" dirty="0">
                <a:ea typeface="Times New Roman" panose="02020603050405020304" pitchFamily="18" charset="0"/>
              </a:rPr>
              <a:t>je</a:t>
            </a:r>
            <a:r>
              <a:rPr lang="en-US" sz="2000" spc="200" dirty="0">
                <a:ea typeface="Times New Roman" panose="02020603050405020304" pitchFamily="18" charset="0"/>
              </a:rPr>
              <a:t> </a:t>
            </a:r>
            <a:r>
              <a:rPr lang="en-US" sz="2000" dirty="0" err="1">
                <a:ea typeface="Times New Roman" panose="02020603050405020304" pitchFamily="18" charset="0"/>
              </a:rPr>
              <a:t>jedinica</a:t>
            </a:r>
            <a:r>
              <a:rPr lang="en-US" sz="2000" spc="200" dirty="0">
                <a:ea typeface="Times New Roman" panose="02020603050405020304" pitchFamily="18" charset="0"/>
              </a:rPr>
              <a:t> </a:t>
            </a:r>
            <a:r>
              <a:rPr lang="en-US" sz="2000" dirty="0" err="1">
                <a:ea typeface="Times New Roman" panose="02020603050405020304" pitchFamily="18" charset="0"/>
              </a:rPr>
              <a:t>koju</a:t>
            </a:r>
            <a:r>
              <a:rPr lang="en-US" sz="2000" spc="200" dirty="0">
                <a:ea typeface="Times New Roman" panose="02020603050405020304" pitchFamily="18" charset="0"/>
              </a:rPr>
              <a:t> </a:t>
            </a:r>
            <a:r>
              <a:rPr lang="en-US" sz="2000" dirty="0">
                <a:ea typeface="Times New Roman" panose="02020603050405020304" pitchFamily="18" charset="0"/>
              </a:rPr>
              <a:t>PC</a:t>
            </a:r>
            <a:r>
              <a:rPr lang="en-US" sz="2000" spc="200" dirty="0">
                <a:ea typeface="Times New Roman" panose="02020603050405020304" pitchFamily="18" charset="0"/>
              </a:rPr>
              <a:t> </a:t>
            </a:r>
            <a:r>
              <a:rPr lang="en-US" sz="2000" dirty="0" err="1">
                <a:ea typeface="Times New Roman" panose="02020603050405020304" pitchFamily="18" charset="0"/>
              </a:rPr>
              <a:t>koristi</a:t>
            </a:r>
            <a:r>
              <a:rPr lang="en-US" sz="2000" spc="200" dirty="0">
                <a:ea typeface="Times New Roman" panose="02020603050405020304" pitchFamily="18" charset="0"/>
              </a:rPr>
              <a:t> </a:t>
            </a:r>
            <a:r>
              <a:rPr lang="en-US" sz="2000" dirty="0" err="1">
                <a:ea typeface="Times New Roman" panose="02020603050405020304" pitchFamily="18" charset="0"/>
              </a:rPr>
              <a:t>za</a:t>
            </a:r>
            <a:r>
              <a:rPr lang="en-US" sz="2000" spc="200" dirty="0">
                <a:ea typeface="Times New Roman" panose="02020603050405020304" pitchFamily="18" charset="0"/>
              </a:rPr>
              <a:t> </a:t>
            </a:r>
            <a:r>
              <a:rPr lang="en-US" sz="2000" dirty="0" err="1">
                <a:ea typeface="Times New Roman" panose="02020603050405020304" pitchFamily="18" charset="0"/>
              </a:rPr>
              <a:t>t</a:t>
            </a:r>
            <a:r>
              <a:rPr lang="en-US" sz="2000" spc="-5" dirty="0" err="1">
                <a:ea typeface="Times New Roman" panose="02020603050405020304" pitchFamily="18" charset="0"/>
              </a:rPr>
              <a:t>r</a:t>
            </a:r>
            <a:r>
              <a:rPr lang="en-US" sz="2000" dirty="0" err="1">
                <a:ea typeface="Times New Roman" panose="02020603050405020304" pitchFamily="18" charset="0"/>
              </a:rPr>
              <a:t>ajno</a:t>
            </a:r>
            <a:r>
              <a:rPr lang="en-US" sz="2000" spc="200" dirty="0">
                <a:ea typeface="Times New Roman" panose="02020603050405020304" pitchFamily="18" charset="0"/>
              </a:rPr>
              <a:t> </a:t>
            </a:r>
            <a:r>
              <a:rPr lang="en-US" sz="2000" dirty="0" err="1">
                <a:ea typeface="Times New Roman" panose="02020603050405020304" pitchFamily="18" charset="0"/>
              </a:rPr>
              <a:t>skla</a:t>
            </a:r>
            <a:r>
              <a:rPr lang="en-US" sz="2000" spc="-5" dirty="0" err="1">
                <a:ea typeface="Times New Roman" panose="02020603050405020304" pitchFamily="18" charset="0"/>
              </a:rPr>
              <a:t>d</a:t>
            </a:r>
            <a:r>
              <a:rPr lang="en-US" sz="2000" spc="5" dirty="0" err="1">
                <a:ea typeface="Times New Roman" panose="02020603050405020304" pitchFamily="18" charset="0"/>
              </a:rPr>
              <a:t>i</a:t>
            </a:r>
            <a:r>
              <a:rPr lang="en-US" sz="2000" spc="-5" dirty="0" err="1">
                <a:ea typeface="Times New Roman" panose="02020603050405020304" pitchFamily="18" charset="0"/>
              </a:rPr>
              <a:t>š</a:t>
            </a:r>
            <a:r>
              <a:rPr lang="en-US" sz="2000" spc="5" dirty="0" err="1">
                <a:ea typeface="Times New Roman" panose="02020603050405020304" pitchFamily="18" charset="0"/>
              </a:rPr>
              <a:t>t</a:t>
            </a:r>
            <a:r>
              <a:rPr lang="en-US" sz="2000" dirty="0" err="1">
                <a:ea typeface="Times New Roman" panose="02020603050405020304" pitchFamily="18" charset="0"/>
              </a:rPr>
              <a:t>enje</a:t>
            </a:r>
            <a:r>
              <a:rPr lang="en-US" sz="2000" dirty="0">
                <a:ea typeface="Times New Roman" panose="02020603050405020304" pitchFamily="18" charset="0"/>
              </a:rPr>
              <a:t> </a:t>
            </a:r>
            <a:r>
              <a:rPr lang="en-US" sz="2000" dirty="0" err="1">
                <a:ea typeface="Times New Roman" panose="02020603050405020304" pitchFamily="18" charset="0"/>
              </a:rPr>
              <a:t>podataka</a:t>
            </a:r>
            <a:r>
              <a:rPr lang="en-US" sz="2000" dirty="0" smtClean="0">
                <a:ea typeface="Times New Roman" panose="02020603050405020304" pitchFamily="18" charset="0"/>
              </a:rPr>
              <a:t>,</a:t>
            </a:r>
          </a:p>
          <a:p>
            <a:pPr marL="342900" indent="-342900">
              <a:buFont typeface="Arial" panose="020B0604020202020204" pitchFamily="34" charset="0"/>
              <a:buChar char="•"/>
            </a:pPr>
            <a:r>
              <a:rPr lang="en-US" sz="2000" dirty="0" smtClean="0">
                <a:ea typeface="Times New Roman" panose="02020603050405020304" pitchFamily="18" charset="0"/>
              </a:rPr>
              <a:t> </a:t>
            </a:r>
            <a:r>
              <a:rPr lang="en-US" sz="2000" dirty="0" err="1" smtClean="0">
                <a:ea typeface="Times New Roman" panose="02020603050405020304" pitchFamily="18" charset="0"/>
              </a:rPr>
              <a:t>znači</a:t>
            </a:r>
            <a:r>
              <a:rPr lang="en-US" sz="2000" dirty="0" smtClean="0">
                <a:ea typeface="Times New Roman" panose="02020603050405020304" pitchFamily="18" charset="0"/>
              </a:rPr>
              <a:t> </a:t>
            </a:r>
            <a:r>
              <a:rPr lang="en-US" sz="2000" dirty="0">
                <a:ea typeface="Times New Roman" panose="02020603050405020304" pitchFamily="18" charset="0"/>
              </a:rPr>
              <a:t>da </a:t>
            </a:r>
            <a:r>
              <a:rPr lang="en-US" sz="2000" dirty="0" err="1">
                <a:ea typeface="Times New Roman" panose="02020603050405020304" pitchFamily="18" charset="0"/>
              </a:rPr>
              <a:t>uređaj</a:t>
            </a:r>
            <a:r>
              <a:rPr lang="en-US" sz="2000" dirty="0">
                <a:ea typeface="Times New Roman" panose="02020603050405020304" pitchFamily="18" charset="0"/>
              </a:rPr>
              <a:t> </a:t>
            </a:r>
            <a:r>
              <a:rPr lang="en-US" sz="2000" dirty="0" err="1">
                <a:ea typeface="Times New Roman" panose="02020603050405020304" pitchFamily="18" charset="0"/>
              </a:rPr>
              <a:t>zadržava</a:t>
            </a:r>
            <a:r>
              <a:rPr lang="en-US" sz="2000" dirty="0">
                <a:ea typeface="Times New Roman" panose="02020603050405020304" pitchFamily="18" charset="0"/>
              </a:rPr>
              <a:t> </a:t>
            </a:r>
            <a:r>
              <a:rPr lang="en-US" sz="2000" dirty="0" err="1">
                <a:ea typeface="Times New Roman" panose="02020603050405020304" pitchFamily="18" charset="0"/>
              </a:rPr>
              <a:t>podatke</a:t>
            </a:r>
            <a:r>
              <a:rPr lang="en-US" sz="2000" dirty="0">
                <a:ea typeface="Times New Roman" panose="02020603050405020304" pitchFamily="18" charset="0"/>
              </a:rPr>
              <a:t> </a:t>
            </a:r>
            <a:r>
              <a:rPr lang="en-US" sz="2000" dirty="0" err="1">
                <a:ea typeface="Times New Roman" panose="02020603050405020304" pitchFamily="18" charset="0"/>
              </a:rPr>
              <a:t>i</a:t>
            </a:r>
            <a:r>
              <a:rPr lang="en-US" sz="2000" dirty="0">
                <a:ea typeface="Times New Roman" panose="02020603050405020304" pitchFamily="18" charset="0"/>
              </a:rPr>
              <a:t> </a:t>
            </a:r>
            <a:r>
              <a:rPr lang="en-US" sz="2000" dirty="0" err="1">
                <a:ea typeface="Times New Roman" panose="02020603050405020304" pitchFamily="18" charset="0"/>
              </a:rPr>
              <a:t>kada</a:t>
            </a:r>
            <a:r>
              <a:rPr lang="en-US" sz="2000" dirty="0">
                <a:ea typeface="Times New Roman" panose="02020603050405020304" pitchFamily="18" charset="0"/>
              </a:rPr>
              <a:t> se </a:t>
            </a:r>
            <a:r>
              <a:rPr lang="en-US" sz="2000" dirty="0" err="1">
                <a:ea typeface="Times New Roman" panose="02020603050405020304" pitchFamily="18" charset="0"/>
              </a:rPr>
              <a:t>prekine</a:t>
            </a:r>
            <a:r>
              <a:rPr lang="en-US" sz="2000" dirty="0">
                <a:ea typeface="Times New Roman" panose="02020603050405020304" pitchFamily="18" charset="0"/>
              </a:rPr>
              <a:t> </a:t>
            </a:r>
            <a:r>
              <a:rPr lang="en-US" sz="2000" dirty="0" err="1">
                <a:ea typeface="Times New Roman" panose="02020603050405020304" pitchFamily="18" charset="0"/>
              </a:rPr>
              <a:t>napajanje</a:t>
            </a:r>
            <a:r>
              <a:rPr lang="en-US" sz="2000" dirty="0">
                <a:ea typeface="Times New Roman" panose="02020603050405020304" pitchFamily="18" charset="0"/>
              </a:rPr>
              <a:t> </a:t>
            </a:r>
            <a:r>
              <a:rPr lang="en-US" sz="2000" dirty="0" err="1">
                <a:ea typeface="Times New Roman" panose="02020603050405020304" pitchFamily="18" charset="0"/>
              </a:rPr>
              <a:t>r</a:t>
            </a:r>
            <a:r>
              <a:rPr lang="en-US" sz="2000" spc="-5" dirty="0" err="1">
                <a:ea typeface="Times New Roman" panose="02020603050405020304" pitchFamily="18" charset="0"/>
              </a:rPr>
              <a:t>a</a:t>
            </a:r>
            <a:r>
              <a:rPr lang="en-US" sz="2000" dirty="0" err="1">
                <a:ea typeface="Times New Roman" panose="02020603050405020304" pitchFamily="18" charset="0"/>
              </a:rPr>
              <a:t>čunara</a:t>
            </a:r>
            <a:r>
              <a:rPr lang="en-US" sz="2000" dirty="0">
                <a:ea typeface="Times New Roman" panose="02020603050405020304" pitchFamily="18" charset="0"/>
              </a:rPr>
              <a:t>. </a:t>
            </a:r>
            <a:endParaRPr lang="en-US" sz="2000" dirty="0" smtClean="0">
              <a:ea typeface="Times New Roman" panose="02020603050405020304" pitchFamily="18" charset="0"/>
            </a:endParaRPr>
          </a:p>
          <a:p>
            <a:pPr marL="342900" indent="-342900">
              <a:buFont typeface="Arial" panose="020B0604020202020204" pitchFamily="34" charset="0"/>
              <a:buChar char="•"/>
            </a:pPr>
            <a:endParaRPr lang="en-US" sz="2000" dirty="0" smtClean="0">
              <a:ea typeface="Times New Roman" panose="02020603050405020304" pitchFamily="18" charset="0"/>
            </a:endParaRPr>
          </a:p>
          <a:p>
            <a:pPr marL="342900" indent="-342900">
              <a:buFont typeface="Arial" panose="020B0604020202020204" pitchFamily="34" charset="0"/>
              <a:buChar char="•"/>
            </a:pPr>
            <a:r>
              <a:rPr lang="en-US" sz="2000" dirty="0" err="1" smtClean="0">
                <a:ea typeface="Times New Roman" panose="02020603050405020304" pitchFamily="18" charset="0"/>
              </a:rPr>
              <a:t>Korsnik</a:t>
            </a:r>
            <a:r>
              <a:rPr lang="en-US" sz="2000" spc="70" dirty="0" smtClean="0">
                <a:ea typeface="Times New Roman" panose="02020603050405020304" pitchFamily="18" charset="0"/>
              </a:rPr>
              <a:t> </a:t>
            </a:r>
            <a:r>
              <a:rPr lang="en-US" sz="2000" dirty="0">
                <a:ea typeface="Times New Roman" panose="02020603050405020304" pitchFamily="18" charset="0"/>
              </a:rPr>
              <a:t>te</a:t>
            </a:r>
            <a:r>
              <a:rPr lang="en-US" sz="2000" spc="70" dirty="0">
                <a:ea typeface="Times New Roman" panose="02020603050405020304" pitchFamily="18" charset="0"/>
              </a:rPr>
              <a:t> </a:t>
            </a:r>
            <a:r>
              <a:rPr lang="en-US" sz="2000" dirty="0" err="1">
                <a:ea typeface="Times New Roman" panose="02020603050405020304" pitchFamily="18" charset="0"/>
              </a:rPr>
              <a:t>podatke</a:t>
            </a:r>
            <a:r>
              <a:rPr lang="en-US" sz="2000" spc="70" dirty="0">
                <a:ea typeface="Times New Roman" panose="02020603050405020304" pitchFamily="18" charset="0"/>
              </a:rPr>
              <a:t> </a:t>
            </a:r>
            <a:r>
              <a:rPr lang="en-US" sz="2000" spc="-10" dirty="0" err="1">
                <a:ea typeface="Times New Roman" panose="02020603050405020304" pitchFamily="18" charset="0"/>
              </a:rPr>
              <a:t>m</a:t>
            </a:r>
            <a:r>
              <a:rPr lang="en-US" sz="2000" dirty="0" err="1">
                <a:ea typeface="Times New Roman" panose="02020603050405020304" pitchFamily="18" charset="0"/>
              </a:rPr>
              <a:t>ože</a:t>
            </a:r>
            <a:r>
              <a:rPr lang="en-US" sz="2000" spc="70" dirty="0">
                <a:ea typeface="Times New Roman" panose="02020603050405020304" pitchFamily="18" charset="0"/>
              </a:rPr>
              <a:t> </a:t>
            </a:r>
            <a:r>
              <a:rPr lang="en-US" sz="2000" dirty="0">
                <a:ea typeface="Times New Roman" panose="02020603050405020304" pitchFamily="18" charset="0"/>
              </a:rPr>
              <a:t>da</a:t>
            </a:r>
            <a:r>
              <a:rPr lang="en-US" sz="2000" spc="70" dirty="0">
                <a:ea typeface="Times New Roman" panose="02020603050405020304" pitchFamily="18" charset="0"/>
              </a:rPr>
              <a:t> </a:t>
            </a:r>
            <a:r>
              <a:rPr lang="en-US" sz="2000" dirty="0" err="1">
                <a:ea typeface="Times New Roman" panose="02020603050405020304" pitchFamily="18" charset="0"/>
              </a:rPr>
              <a:t>izbriše</a:t>
            </a:r>
            <a:r>
              <a:rPr lang="en-US" sz="2000" dirty="0">
                <a:ea typeface="Times New Roman" panose="02020603050405020304" pitchFamily="18" charset="0"/>
              </a:rPr>
              <a:t>,</a:t>
            </a:r>
            <a:r>
              <a:rPr lang="en-US" sz="2000" spc="70" dirty="0">
                <a:ea typeface="Times New Roman" panose="02020603050405020304" pitchFamily="18" charset="0"/>
              </a:rPr>
              <a:t> </a:t>
            </a:r>
            <a:r>
              <a:rPr lang="en-US" sz="2000" dirty="0" err="1">
                <a:ea typeface="Times New Roman" panose="02020603050405020304" pitchFamily="18" charset="0"/>
              </a:rPr>
              <a:t>ili</a:t>
            </a:r>
            <a:r>
              <a:rPr lang="en-US" sz="2000" spc="70" dirty="0">
                <a:ea typeface="Times New Roman" panose="02020603050405020304" pitchFamily="18" charset="0"/>
              </a:rPr>
              <a:t> </a:t>
            </a:r>
            <a:r>
              <a:rPr lang="en-US" sz="2000" dirty="0">
                <a:ea typeface="Times New Roman" panose="02020603050405020304" pitchFamily="18" charset="0"/>
              </a:rPr>
              <a:t>da</a:t>
            </a:r>
            <a:r>
              <a:rPr lang="en-US" sz="2000" spc="70" dirty="0">
                <a:ea typeface="Times New Roman" panose="02020603050405020304" pitchFamily="18" charset="0"/>
              </a:rPr>
              <a:t> </a:t>
            </a:r>
            <a:r>
              <a:rPr lang="en-US" sz="2000" dirty="0" err="1">
                <a:ea typeface="Times New Roman" panose="02020603050405020304" pitchFamily="18" charset="0"/>
              </a:rPr>
              <a:t>preko</a:t>
            </a:r>
            <a:r>
              <a:rPr lang="en-US" sz="2000" spc="70" dirty="0">
                <a:ea typeface="Times New Roman" panose="02020603050405020304" pitchFamily="18" charset="0"/>
              </a:rPr>
              <a:t> </a:t>
            </a:r>
            <a:r>
              <a:rPr lang="en-US" sz="2000" dirty="0" err="1">
                <a:ea typeface="Times New Roman" panose="02020603050405020304" pitchFamily="18" charset="0"/>
              </a:rPr>
              <a:t>njih</a:t>
            </a:r>
            <a:r>
              <a:rPr lang="en-US" sz="2000" spc="70" dirty="0">
                <a:ea typeface="Times New Roman" panose="02020603050405020304" pitchFamily="18" charset="0"/>
              </a:rPr>
              <a:t> </a:t>
            </a:r>
            <a:r>
              <a:rPr lang="en-US" sz="2000" dirty="0" err="1">
                <a:ea typeface="Times New Roman" panose="02020603050405020304" pitchFamily="18" charset="0"/>
              </a:rPr>
              <a:t>upiše</a:t>
            </a:r>
            <a:r>
              <a:rPr lang="en-US" sz="2000" spc="70" dirty="0">
                <a:ea typeface="Times New Roman" panose="02020603050405020304" pitchFamily="18" charset="0"/>
              </a:rPr>
              <a:t> </a:t>
            </a:r>
            <a:r>
              <a:rPr lang="en-US" sz="2000" dirty="0" err="1">
                <a:ea typeface="Times New Roman" panose="02020603050405020304" pitchFamily="18" charset="0"/>
              </a:rPr>
              <a:t>nove</a:t>
            </a:r>
            <a:r>
              <a:rPr lang="en-US" sz="2000" spc="70" dirty="0">
                <a:ea typeface="Times New Roman" panose="02020603050405020304" pitchFamily="18" charset="0"/>
              </a:rPr>
              <a:t> </a:t>
            </a:r>
            <a:r>
              <a:rPr lang="en-US" sz="2000" dirty="0" err="1">
                <a:ea typeface="Times New Roman" panose="02020603050405020304" pitchFamily="18" charset="0"/>
              </a:rPr>
              <a:t>podatke</a:t>
            </a:r>
            <a:r>
              <a:rPr lang="en-US" sz="2000" dirty="0" smtClean="0">
                <a:ea typeface="Times New Roman" panose="02020603050405020304" pitchFamily="18" charset="0"/>
              </a:rPr>
              <a:t>.</a:t>
            </a:r>
          </a:p>
          <a:p>
            <a:pPr marL="342900" indent="-342900">
              <a:buFont typeface="Arial" panose="020B0604020202020204" pitchFamily="34" charset="0"/>
              <a:buChar char="•"/>
            </a:pPr>
            <a:endParaRPr lang="en-US" sz="2000" dirty="0" smtClean="0">
              <a:ea typeface="Times New Roman" panose="02020603050405020304" pitchFamily="18" charset="0"/>
            </a:endParaRPr>
          </a:p>
          <a:p>
            <a:pPr marL="342900" indent="-342900">
              <a:buFont typeface="Arial" panose="020B0604020202020204" pitchFamily="34" charset="0"/>
              <a:buChar char="•"/>
            </a:pPr>
            <a:r>
              <a:rPr lang="en-US" sz="2000" spc="70" dirty="0" smtClean="0">
                <a:ea typeface="Times New Roman" panose="02020603050405020304" pitchFamily="18" charset="0"/>
              </a:rPr>
              <a:t> </a:t>
            </a:r>
            <a:r>
              <a:rPr lang="en-US" sz="2000" dirty="0">
                <a:ea typeface="Times New Roman" panose="02020603050405020304" pitchFamily="18" charset="0"/>
              </a:rPr>
              <a:t>Disk</a:t>
            </a:r>
            <a:r>
              <a:rPr lang="en-US" sz="2000" spc="70" dirty="0">
                <a:ea typeface="Times New Roman" panose="02020603050405020304" pitchFamily="18" charset="0"/>
              </a:rPr>
              <a:t> </a:t>
            </a:r>
            <a:r>
              <a:rPr lang="en-US" sz="2000" dirty="0">
                <a:ea typeface="Times New Roman" panose="02020603050405020304" pitchFamily="18" charset="0"/>
              </a:rPr>
              <a:t>se</a:t>
            </a:r>
            <a:r>
              <a:rPr lang="en-US" sz="2000" spc="70" dirty="0">
                <a:ea typeface="Times New Roman" panose="02020603050405020304" pitchFamily="18" charset="0"/>
              </a:rPr>
              <a:t> </a:t>
            </a:r>
            <a:r>
              <a:rPr lang="en-US" sz="2000" dirty="0" err="1">
                <a:ea typeface="Times New Roman" panose="02020603050405020304" pitchFamily="18" charset="0"/>
              </a:rPr>
              <a:t>koristi</a:t>
            </a:r>
            <a:r>
              <a:rPr lang="en-US" sz="2000" dirty="0">
                <a:ea typeface="Times New Roman" panose="02020603050405020304" pitchFamily="18" charset="0"/>
              </a:rPr>
              <a:t> </a:t>
            </a:r>
            <a:r>
              <a:rPr lang="en-US" sz="2000" dirty="0" err="1">
                <a:ea typeface="Times New Roman" panose="02020603050405020304" pitchFamily="18" charset="0"/>
              </a:rPr>
              <a:t>za</a:t>
            </a:r>
            <a:r>
              <a:rPr lang="en-US" sz="2000" dirty="0">
                <a:ea typeface="Times New Roman" panose="02020603050405020304" pitchFamily="18" charset="0"/>
              </a:rPr>
              <a:t> </a:t>
            </a:r>
            <a:r>
              <a:rPr lang="en-US" sz="2000" dirty="0" err="1">
                <a:ea typeface="Times New Roman" panose="02020603050405020304" pitchFamily="18" charset="0"/>
              </a:rPr>
              <a:t>skladištenje</a:t>
            </a:r>
            <a:r>
              <a:rPr lang="en-US" sz="2000" dirty="0">
                <a:ea typeface="Times New Roman" panose="02020603050405020304" pitchFamily="18" charset="0"/>
              </a:rPr>
              <a:t> </a:t>
            </a:r>
            <a:r>
              <a:rPr lang="en-US" sz="2000" dirty="0" err="1">
                <a:ea typeface="Times New Roman" panose="02020603050405020304" pitchFamily="18" charset="0"/>
              </a:rPr>
              <a:t>najvažnijih</a:t>
            </a:r>
            <a:r>
              <a:rPr lang="en-US" sz="2000" dirty="0">
                <a:ea typeface="Times New Roman" panose="02020603050405020304" pitchFamily="18" charset="0"/>
              </a:rPr>
              <a:t> </a:t>
            </a:r>
            <a:r>
              <a:rPr lang="en-US" sz="2000" dirty="0" err="1">
                <a:ea typeface="Times New Roman" panose="02020603050405020304" pitchFamily="18" charset="0"/>
              </a:rPr>
              <a:t>programa</a:t>
            </a:r>
            <a:r>
              <a:rPr lang="en-US" sz="2000" dirty="0">
                <a:ea typeface="Times New Roman" panose="02020603050405020304" pitchFamily="18" charset="0"/>
              </a:rPr>
              <a:t> </a:t>
            </a:r>
            <a:r>
              <a:rPr lang="en-US" sz="2000" dirty="0" err="1">
                <a:ea typeface="Times New Roman" panose="02020603050405020304" pitchFamily="18" charset="0"/>
              </a:rPr>
              <a:t>i</a:t>
            </a:r>
            <a:r>
              <a:rPr lang="en-US" sz="2000" dirty="0">
                <a:ea typeface="Times New Roman" panose="02020603050405020304" pitchFamily="18" charset="0"/>
              </a:rPr>
              <a:t> </a:t>
            </a:r>
            <a:r>
              <a:rPr lang="en-US" sz="2000" dirty="0" err="1">
                <a:ea typeface="Times New Roman" panose="02020603050405020304" pitchFamily="18" charset="0"/>
              </a:rPr>
              <a:t>podataka</a:t>
            </a:r>
            <a:endParaRPr lang="en-US" sz="2000" dirty="0"/>
          </a:p>
        </p:txBody>
      </p:sp>
      <p:sp>
        <p:nvSpPr>
          <p:cNvPr id="6" name="Rectangle 5"/>
          <p:cNvSpPr/>
          <p:nvPr/>
        </p:nvSpPr>
        <p:spPr>
          <a:xfrm>
            <a:off x="1541172" y="259397"/>
            <a:ext cx="6096000" cy="399084"/>
          </a:xfrm>
          <a:prstGeom prst="rect">
            <a:avLst/>
          </a:prstGeom>
        </p:spPr>
        <p:txBody>
          <a:bodyPr>
            <a:spAutoFit/>
          </a:bodyPr>
          <a:lstStyle/>
          <a:p>
            <a:r>
              <a:rPr lang="en-US" sz="2990" baseline="2482" dirty="0" err="1">
                <a:solidFill>
                  <a:srgbClr val="FF0000"/>
                </a:solidFill>
                <a:latin typeface="Calibri"/>
                <a:cs typeface="Calibri"/>
              </a:rPr>
              <a:t>Sto</a:t>
            </a:r>
            <a:r>
              <a:rPr lang="en-US" sz="2990" baseline="2482" dirty="0">
                <a:solidFill>
                  <a:srgbClr val="FF0000"/>
                </a:solidFill>
                <a:latin typeface="Calibri"/>
                <a:cs typeface="Calibri"/>
              </a:rPr>
              <a:t> je HDD </a:t>
            </a:r>
            <a:r>
              <a:rPr lang="en-US" sz="2990" baseline="2482" dirty="0" err="1">
                <a:solidFill>
                  <a:srgbClr val="FF0000"/>
                </a:solidFill>
                <a:latin typeface="Calibri"/>
                <a:cs typeface="Calibri"/>
              </a:rPr>
              <a:t>ili</a:t>
            </a:r>
            <a:r>
              <a:rPr lang="en-US" sz="2990" baseline="2482" dirty="0">
                <a:solidFill>
                  <a:srgbClr val="FF0000"/>
                </a:solidFill>
                <a:latin typeface="Calibri"/>
                <a:cs typeface="Calibri"/>
              </a:rPr>
              <a:t> HARD (</a:t>
            </a:r>
            <a:r>
              <a:rPr lang="en-US" sz="2990" baseline="2482" dirty="0" err="1">
                <a:solidFill>
                  <a:srgbClr val="FF0000"/>
                </a:solidFill>
                <a:latin typeface="Calibri"/>
                <a:cs typeface="Calibri"/>
              </a:rPr>
              <a:t>Tvrdi</a:t>
            </a:r>
            <a:r>
              <a:rPr lang="en-US" sz="2990" baseline="2482" dirty="0">
                <a:solidFill>
                  <a:srgbClr val="FF0000"/>
                </a:solidFill>
                <a:latin typeface="Calibri"/>
                <a:cs typeface="Calibri"/>
              </a:rPr>
              <a:t>) disk </a:t>
            </a:r>
            <a:r>
              <a:rPr lang="en-US" dirty="0" smtClean="0">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93312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5606389" y="1476058"/>
            <a:ext cx="5151555" cy="4651128"/>
          </a:xfrm>
          <a:prstGeom prst="rect">
            <a:avLst/>
          </a:prstGeom>
          <a:blipFill>
            <a:blip r:embed="rId3" cstate="print"/>
            <a:stretch>
              <a:fillRect/>
            </a:stretch>
          </a:blipFill>
        </p:spPr>
        <p:txBody>
          <a:bodyPr wrap="square" lIns="0" tIns="0" rIns="0" bIns="0" rtlCol="0">
            <a:noAutofit/>
          </a:bodyPr>
          <a:lstStyle/>
          <a:p>
            <a:endParaRPr sz="1631"/>
          </a:p>
        </p:txBody>
      </p:sp>
      <p:sp>
        <p:nvSpPr>
          <p:cNvPr id="13" name="object 13"/>
          <p:cNvSpPr/>
          <p:nvPr/>
        </p:nvSpPr>
        <p:spPr>
          <a:xfrm>
            <a:off x="7177170" y="5766231"/>
            <a:ext cx="1767085" cy="391895"/>
          </a:xfrm>
          <a:custGeom>
            <a:avLst/>
            <a:gdLst/>
            <a:ahLst/>
            <a:cxnLst/>
            <a:rect l="l" t="t" r="r" b="b"/>
            <a:pathLst>
              <a:path w="1950338" h="432536">
                <a:moveTo>
                  <a:pt x="0" y="432536"/>
                </a:moveTo>
                <a:lnTo>
                  <a:pt x="1950338" y="432536"/>
                </a:lnTo>
                <a:lnTo>
                  <a:pt x="1950338" y="0"/>
                </a:lnTo>
                <a:lnTo>
                  <a:pt x="0" y="0"/>
                </a:lnTo>
                <a:lnTo>
                  <a:pt x="0" y="432536"/>
                </a:lnTo>
                <a:close/>
              </a:path>
            </a:pathLst>
          </a:custGeom>
          <a:solidFill>
            <a:srgbClr val="FFFFFF"/>
          </a:solidFill>
        </p:spPr>
        <p:txBody>
          <a:bodyPr wrap="square" lIns="0" tIns="0" rIns="0" bIns="0" rtlCol="0">
            <a:noAutofit/>
          </a:bodyPr>
          <a:lstStyle/>
          <a:p>
            <a:endParaRPr sz="1631"/>
          </a:p>
        </p:txBody>
      </p:sp>
      <p:sp>
        <p:nvSpPr>
          <p:cNvPr id="14" name="object 14"/>
          <p:cNvSpPr/>
          <p:nvPr/>
        </p:nvSpPr>
        <p:spPr>
          <a:xfrm>
            <a:off x="7180163" y="5811119"/>
            <a:ext cx="1761216" cy="303087"/>
          </a:xfrm>
          <a:prstGeom prst="rect">
            <a:avLst/>
          </a:prstGeom>
          <a:blipFill>
            <a:blip r:embed="rId4" cstate="print"/>
            <a:stretch>
              <a:fillRect/>
            </a:stretch>
          </a:blipFill>
        </p:spPr>
        <p:txBody>
          <a:bodyPr wrap="square" lIns="0" tIns="0" rIns="0" bIns="0" rtlCol="0">
            <a:noAutofit/>
          </a:bodyPr>
          <a:lstStyle/>
          <a:p>
            <a:endParaRPr sz="1631"/>
          </a:p>
        </p:txBody>
      </p:sp>
      <p:sp>
        <p:nvSpPr>
          <p:cNvPr id="11" name="object 11"/>
          <p:cNvSpPr txBox="1"/>
          <p:nvPr/>
        </p:nvSpPr>
        <p:spPr>
          <a:xfrm>
            <a:off x="1875338" y="282432"/>
            <a:ext cx="8486464" cy="345431"/>
          </a:xfrm>
          <a:prstGeom prst="rect">
            <a:avLst/>
          </a:prstGeom>
        </p:spPr>
        <p:txBody>
          <a:bodyPr wrap="square" lIns="0" tIns="0" rIns="0" bIns="0" rtlCol="0">
            <a:noAutofit/>
          </a:bodyPr>
          <a:lstStyle/>
          <a:p>
            <a:pPr marL="11506">
              <a:lnSpc>
                <a:spcPts val="2677"/>
              </a:lnSpc>
              <a:tabLst>
                <a:tab pos="8422538" algn="l"/>
              </a:tabLst>
            </a:pPr>
            <a:r>
              <a:rPr sz="3805" b="1" u="sng" spc="136" baseline="2925" dirty="0">
                <a:solidFill>
                  <a:srgbClr val="FF0000"/>
                </a:solidFill>
                <a:latin typeface="Calibri"/>
                <a:cs typeface="Calibri"/>
              </a:rPr>
              <a:t> </a:t>
            </a:r>
            <a:r>
              <a:rPr sz="3805" b="1" u="sng" baseline="2925" dirty="0">
                <a:solidFill>
                  <a:srgbClr val="FF0000"/>
                </a:solidFill>
                <a:latin typeface="Calibri"/>
                <a:cs typeface="Calibri"/>
              </a:rPr>
              <a:t>HARD  </a:t>
            </a:r>
            <a:r>
              <a:rPr sz="3805" b="1" u="sng" baseline="2925" dirty="0" smtClean="0">
                <a:solidFill>
                  <a:srgbClr val="FF0000"/>
                </a:solidFill>
                <a:latin typeface="Calibri"/>
                <a:cs typeface="Calibri"/>
              </a:rPr>
              <a:t>DISK</a:t>
            </a:r>
            <a:r>
              <a:rPr lang="en-US" sz="3805" b="1" u="sng" baseline="2925" dirty="0" smtClean="0">
                <a:solidFill>
                  <a:srgbClr val="FF0000"/>
                </a:solidFill>
                <a:latin typeface="Calibri"/>
                <a:cs typeface="Calibri"/>
              </a:rPr>
              <a:t> DRIVE</a:t>
            </a:r>
            <a:r>
              <a:rPr sz="3805" b="1" u="sng" baseline="2925" dirty="0" smtClean="0">
                <a:solidFill>
                  <a:srgbClr val="FF0000"/>
                </a:solidFill>
                <a:latin typeface="Calibri"/>
                <a:cs typeface="Calibri"/>
              </a:rPr>
              <a:t>  </a:t>
            </a:r>
            <a:r>
              <a:rPr sz="3805" b="1" u="sng" baseline="2925" dirty="0">
                <a:solidFill>
                  <a:srgbClr val="FF0000"/>
                </a:solidFill>
                <a:latin typeface="Calibri"/>
                <a:cs typeface="Calibri"/>
              </a:rPr>
              <a:t>(</a:t>
            </a:r>
            <a:r>
              <a:rPr sz="3805" b="1" u="sng" baseline="2925" dirty="0" smtClean="0">
                <a:solidFill>
                  <a:srgbClr val="FF0000"/>
                </a:solidFill>
                <a:latin typeface="Calibri"/>
                <a:cs typeface="Calibri"/>
              </a:rPr>
              <a:t>H</a:t>
            </a:r>
            <a:r>
              <a:rPr sz="3805" b="1" u="sng" spc="-8" baseline="2925" dirty="0" smtClean="0">
                <a:solidFill>
                  <a:srgbClr val="FF0000"/>
                </a:solidFill>
                <a:latin typeface="Calibri"/>
                <a:cs typeface="Calibri"/>
              </a:rPr>
              <a:t>D</a:t>
            </a:r>
            <a:r>
              <a:rPr lang="en-US" sz="3805" b="1" u="sng" spc="-8" baseline="2925" dirty="0" smtClean="0">
                <a:solidFill>
                  <a:srgbClr val="FF0000"/>
                </a:solidFill>
                <a:latin typeface="Calibri"/>
                <a:cs typeface="Calibri"/>
              </a:rPr>
              <a:t>D</a:t>
            </a:r>
            <a:r>
              <a:rPr sz="3805" b="1" u="sng" baseline="2925" dirty="0" smtClean="0">
                <a:solidFill>
                  <a:srgbClr val="FF0000"/>
                </a:solidFill>
                <a:latin typeface="Calibri"/>
                <a:cs typeface="Calibri"/>
              </a:rPr>
              <a:t>) </a:t>
            </a:r>
            <a:r>
              <a:rPr sz="3805" b="1" u="sng" baseline="2925" dirty="0">
                <a:solidFill>
                  <a:srgbClr val="FF0000"/>
                </a:solidFill>
                <a:latin typeface="Calibri"/>
                <a:cs typeface="Calibri"/>
              </a:rPr>
              <a:t>	</a:t>
            </a:r>
            <a:endParaRPr sz="2537" dirty="0">
              <a:latin typeface="Calibri"/>
              <a:cs typeface="Calibri"/>
            </a:endParaRPr>
          </a:p>
        </p:txBody>
      </p:sp>
      <p:sp>
        <p:nvSpPr>
          <p:cNvPr id="10" name="object 10"/>
          <p:cNvSpPr txBox="1"/>
          <p:nvPr/>
        </p:nvSpPr>
        <p:spPr>
          <a:xfrm>
            <a:off x="1685478" y="959200"/>
            <a:ext cx="3017451" cy="815653"/>
          </a:xfrm>
          <a:prstGeom prst="rect">
            <a:avLst/>
          </a:prstGeom>
        </p:spPr>
        <p:txBody>
          <a:bodyPr wrap="square" lIns="0" tIns="0" rIns="0" bIns="0" rtlCol="0">
            <a:noAutofit/>
          </a:bodyPr>
          <a:lstStyle/>
          <a:p>
            <a:pPr marL="11506" marR="38005">
              <a:lnSpc>
                <a:spcPts val="2306"/>
              </a:lnSpc>
              <a:spcBef>
                <a:spcPts val="115"/>
              </a:spcBef>
            </a:pPr>
            <a:r>
              <a:rPr sz="3262" baseline="3413" dirty="0">
                <a:latin typeface="Calibri"/>
                <a:cs typeface="Calibri"/>
              </a:rPr>
              <a:t>Spoljašnja</a:t>
            </a:r>
            <a:r>
              <a:rPr sz="3262" spc="-35" baseline="3413" dirty="0">
                <a:latin typeface="Calibri"/>
                <a:cs typeface="Calibri"/>
              </a:rPr>
              <a:t> </a:t>
            </a:r>
            <a:r>
              <a:rPr sz="2990" baseline="3723" dirty="0">
                <a:latin typeface="Calibri"/>
                <a:cs typeface="Calibri"/>
              </a:rPr>
              <a:t>trajna </a:t>
            </a:r>
            <a:r>
              <a:rPr sz="2990" spc="-4" baseline="3723" dirty="0">
                <a:latin typeface="Calibri"/>
                <a:cs typeface="Calibri"/>
              </a:rPr>
              <a:t>m</a:t>
            </a:r>
            <a:r>
              <a:rPr sz="2990" baseline="3723" dirty="0">
                <a:latin typeface="Calibri"/>
                <a:cs typeface="Calibri"/>
              </a:rPr>
              <a:t>emori</a:t>
            </a:r>
            <a:r>
              <a:rPr sz="2990" spc="-4" baseline="3723" dirty="0">
                <a:latin typeface="Calibri"/>
                <a:cs typeface="Calibri"/>
              </a:rPr>
              <a:t>j</a:t>
            </a:r>
            <a:r>
              <a:rPr sz="2990" baseline="3723" dirty="0">
                <a:latin typeface="Calibri"/>
                <a:cs typeface="Calibri"/>
              </a:rPr>
              <a:t>a</a:t>
            </a:r>
            <a:endParaRPr sz="1993">
              <a:latin typeface="Calibri"/>
              <a:cs typeface="Calibri"/>
            </a:endParaRPr>
          </a:p>
          <a:p>
            <a:pPr marL="11506">
              <a:lnSpc>
                <a:spcPct val="101725"/>
              </a:lnSpc>
              <a:spcBef>
                <a:spcPts val="1514"/>
              </a:spcBef>
            </a:pPr>
            <a:r>
              <a:rPr sz="1993" dirty="0">
                <a:latin typeface="Calibri"/>
                <a:cs typeface="Calibri"/>
              </a:rPr>
              <a:t>Velika</a:t>
            </a:r>
            <a:r>
              <a:rPr sz="1993" spc="-8" dirty="0">
                <a:latin typeface="Calibri"/>
                <a:cs typeface="Calibri"/>
              </a:rPr>
              <a:t> </a:t>
            </a:r>
            <a:r>
              <a:rPr sz="1993" dirty="0">
                <a:latin typeface="Calibri"/>
                <a:cs typeface="Calibri"/>
              </a:rPr>
              <a:t>količi</a:t>
            </a:r>
            <a:r>
              <a:rPr sz="1993" spc="-8" dirty="0">
                <a:latin typeface="Calibri"/>
                <a:cs typeface="Calibri"/>
              </a:rPr>
              <a:t>n</a:t>
            </a:r>
            <a:r>
              <a:rPr sz="1993" dirty="0">
                <a:latin typeface="Calibri"/>
                <a:cs typeface="Calibri"/>
              </a:rPr>
              <a:t>a podataka </a:t>
            </a:r>
            <a:r>
              <a:rPr sz="1993" spc="-4" dirty="0">
                <a:latin typeface="Calibri"/>
                <a:cs typeface="Calibri"/>
              </a:rPr>
              <a:t>(</a:t>
            </a:r>
            <a:r>
              <a:rPr sz="1993" dirty="0">
                <a:latin typeface="Calibri"/>
                <a:cs typeface="Calibri"/>
              </a:rPr>
              <a:t>TB)</a:t>
            </a:r>
            <a:endParaRPr sz="1993">
              <a:latin typeface="Calibri"/>
              <a:cs typeface="Calibri"/>
            </a:endParaRPr>
          </a:p>
        </p:txBody>
      </p:sp>
      <p:sp>
        <p:nvSpPr>
          <p:cNvPr id="9" name="object 9"/>
          <p:cNvSpPr txBox="1"/>
          <p:nvPr/>
        </p:nvSpPr>
        <p:spPr>
          <a:xfrm>
            <a:off x="1685478" y="2014192"/>
            <a:ext cx="2887337" cy="276390"/>
          </a:xfrm>
          <a:prstGeom prst="rect">
            <a:avLst/>
          </a:prstGeom>
        </p:spPr>
        <p:txBody>
          <a:bodyPr wrap="square" lIns="0" tIns="0" rIns="0" bIns="0" rtlCol="0">
            <a:noAutofit/>
          </a:bodyPr>
          <a:lstStyle/>
          <a:p>
            <a:pPr marL="11506">
              <a:lnSpc>
                <a:spcPts val="2120"/>
              </a:lnSpc>
              <a:spcBef>
                <a:spcPts val="106"/>
              </a:spcBef>
            </a:pPr>
            <a:r>
              <a:rPr sz="2990" baseline="2482" dirty="0">
                <a:latin typeface="Calibri"/>
                <a:cs typeface="Calibri"/>
              </a:rPr>
              <a:t>Sporiji je</a:t>
            </a:r>
            <a:r>
              <a:rPr sz="2990" spc="-8" baseline="2482" dirty="0">
                <a:latin typeface="Calibri"/>
                <a:cs typeface="Calibri"/>
              </a:rPr>
              <a:t> </a:t>
            </a:r>
            <a:r>
              <a:rPr sz="2990" baseline="2482" dirty="0">
                <a:latin typeface="Calibri"/>
                <a:cs typeface="Calibri"/>
              </a:rPr>
              <a:t>od RAM </a:t>
            </a:r>
            <a:r>
              <a:rPr sz="2990" spc="-8" baseline="2482" dirty="0">
                <a:latin typeface="Calibri"/>
                <a:cs typeface="Calibri"/>
              </a:rPr>
              <a:t>m</a:t>
            </a:r>
            <a:r>
              <a:rPr sz="2990" baseline="2482" dirty="0">
                <a:latin typeface="Calibri"/>
                <a:cs typeface="Calibri"/>
              </a:rPr>
              <a:t>emori</a:t>
            </a:r>
            <a:r>
              <a:rPr sz="2990" spc="-4" baseline="2482" dirty="0">
                <a:latin typeface="Calibri"/>
                <a:cs typeface="Calibri"/>
              </a:rPr>
              <a:t>j</a:t>
            </a:r>
            <a:r>
              <a:rPr sz="2990" baseline="2482" dirty="0">
                <a:latin typeface="Calibri"/>
                <a:cs typeface="Calibri"/>
              </a:rPr>
              <a:t>e</a:t>
            </a:r>
            <a:endParaRPr sz="1993">
              <a:latin typeface="Calibri"/>
              <a:cs typeface="Calibri"/>
            </a:endParaRPr>
          </a:p>
        </p:txBody>
      </p:sp>
      <p:sp>
        <p:nvSpPr>
          <p:cNvPr id="8" name="object 8"/>
          <p:cNvSpPr txBox="1"/>
          <p:nvPr/>
        </p:nvSpPr>
        <p:spPr>
          <a:xfrm>
            <a:off x="1742782" y="2537138"/>
            <a:ext cx="1618604" cy="338906"/>
          </a:xfrm>
          <a:prstGeom prst="rect">
            <a:avLst/>
          </a:prstGeom>
        </p:spPr>
        <p:txBody>
          <a:bodyPr wrap="square" lIns="0" tIns="0" rIns="0" bIns="0" rtlCol="0">
            <a:noAutofit/>
          </a:bodyPr>
          <a:lstStyle/>
          <a:p>
            <a:pPr marL="11506">
              <a:lnSpc>
                <a:spcPts val="2120"/>
              </a:lnSpc>
              <a:spcBef>
                <a:spcPts val="106"/>
              </a:spcBef>
            </a:pPr>
            <a:r>
              <a:rPr sz="2990" baseline="2482" dirty="0" err="1">
                <a:latin typeface="Calibri"/>
                <a:cs typeface="Calibri"/>
              </a:rPr>
              <a:t>Glavni</a:t>
            </a:r>
            <a:r>
              <a:rPr sz="2990" spc="-4" baseline="2482" dirty="0">
                <a:latin typeface="Calibri"/>
                <a:cs typeface="Calibri"/>
              </a:rPr>
              <a:t> </a:t>
            </a:r>
            <a:r>
              <a:rPr sz="2990" baseline="2482" dirty="0" err="1" smtClean="0">
                <a:latin typeface="Calibri"/>
                <a:cs typeface="Calibri"/>
              </a:rPr>
              <a:t>d</a:t>
            </a:r>
            <a:r>
              <a:rPr lang="en-US" sz="2990" baseline="2482" dirty="0" err="1">
                <a:latin typeface="Calibri"/>
                <a:cs typeface="Calibri"/>
              </a:rPr>
              <a:t>j</a:t>
            </a:r>
            <a:r>
              <a:rPr sz="2990" baseline="2482" dirty="0" err="1" smtClean="0">
                <a:latin typeface="Calibri"/>
                <a:cs typeface="Calibri"/>
              </a:rPr>
              <a:t>elov</a:t>
            </a:r>
            <a:r>
              <a:rPr sz="2990" spc="-4" baseline="2482" dirty="0" err="1" smtClean="0">
                <a:latin typeface="Calibri"/>
                <a:cs typeface="Calibri"/>
              </a:rPr>
              <a:t>i</a:t>
            </a:r>
            <a:r>
              <a:rPr sz="2990" baseline="2482" dirty="0">
                <a:latin typeface="Calibri"/>
                <a:cs typeface="Calibri"/>
              </a:rPr>
              <a:t>:</a:t>
            </a:r>
            <a:endParaRPr sz="1993" dirty="0">
              <a:latin typeface="Calibri"/>
              <a:cs typeface="Calibri"/>
            </a:endParaRPr>
          </a:p>
        </p:txBody>
      </p:sp>
      <p:sp>
        <p:nvSpPr>
          <p:cNvPr id="7" name="object 7"/>
          <p:cNvSpPr txBox="1"/>
          <p:nvPr/>
        </p:nvSpPr>
        <p:spPr>
          <a:xfrm>
            <a:off x="1893289" y="3047035"/>
            <a:ext cx="253308" cy="1410262"/>
          </a:xfrm>
          <a:prstGeom prst="rect">
            <a:avLst/>
          </a:prstGeom>
        </p:spPr>
        <p:txBody>
          <a:bodyPr wrap="square" lIns="0" tIns="0" rIns="0" bIns="0" rtlCol="0">
            <a:noAutofit/>
          </a:bodyPr>
          <a:lstStyle/>
          <a:p>
            <a:pPr marL="11506">
              <a:lnSpc>
                <a:spcPts val="2120"/>
              </a:lnSpc>
              <a:spcBef>
                <a:spcPts val="106"/>
              </a:spcBef>
            </a:pPr>
            <a:r>
              <a:rPr sz="2990" baseline="2482" dirty="0">
                <a:latin typeface="Calibri"/>
                <a:cs typeface="Calibri"/>
              </a:rPr>
              <a:t>1.</a:t>
            </a:r>
            <a:endParaRPr sz="1993">
              <a:latin typeface="Calibri"/>
              <a:cs typeface="Calibri"/>
            </a:endParaRPr>
          </a:p>
          <a:p>
            <a:pPr marL="11506">
              <a:lnSpc>
                <a:spcPct val="101725"/>
              </a:lnSpc>
              <a:spcBef>
                <a:spcPts val="434"/>
              </a:spcBef>
            </a:pPr>
            <a:r>
              <a:rPr sz="1993" dirty="0">
                <a:latin typeface="Calibri"/>
                <a:cs typeface="Calibri"/>
              </a:rPr>
              <a:t>2.</a:t>
            </a:r>
            <a:endParaRPr sz="1993">
              <a:latin typeface="Calibri"/>
              <a:cs typeface="Calibri"/>
            </a:endParaRPr>
          </a:p>
          <a:p>
            <a:pPr marL="11506">
              <a:lnSpc>
                <a:spcPct val="101725"/>
              </a:lnSpc>
              <a:spcBef>
                <a:spcPts val="547"/>
              </a:spcBef>
            </a:pPr>
            <a:r>
              <a:rPr sz="1993" dirty="0">
                <a:latin typeface="Calibri"/>
                <a:cs typeface="Calibri"/>
              </a:rPr>
              <a:t>3.</a:t>
            </a:r>
            <a:endParaRPr sz="1993">
              <a:latin typeface="Calibri"/>
              <a:cs typeface="Calibri"/>
            </a:endParaRPr>
          </a:p>
          <a:p>
            <a:pPr marL="11506">
              <a:lnSpc>
                <a:spcPct val="101725"/>
              </a:lnSpc>
              <a:spcBef>
                <a:spcPts val="540"/>
              </a:spcBef>
            </a:pPr>
            <a:r>
              <a:rPr sz="1993" dirty="0">
                <a:latin typeface="Calibri"/>
                <a:cs typeface="Calibri"/>
              </a:rPr>
              <a:t>4.</a:t>
            </a:r>
            <a:endParaRPr sz="1993">
              <a:latin typeface="Calibri"/>
              <a:cs typeface="Calibri"/>
            </a:endParaRPr>
          </a:p>
        </p:txBody>
      </p:sp>
      <p:sp>
        <p:nvSpPr>
          <p:cNvPr id="6" name="object 6"/>
          <p:cNvSpPr txBox="1"/>
          <p:nvPr/>
        </p:nvSpPr>
        <p:spPr>
          <a:xfrm>
            <a:off x="2300627" y="3047035"/>
            <a:ext cx="2527065" cy="1410262"/>
          </a:xfrm>
          <a:prstGeom prst="rect">
            <a:avLst/>
          </a:prstGeom>
        </p:spPr>
        <p:txBody>
          <a:bodyPr wrap="square" lIns="0" tIns="0" rIns="0" bIns="0" rtlCol="0">
            <a:noAutofit/>
          </a:bodyPr>
          <a:lstStyle/>
          <a:p>
            <a:pPr marL="11506" marR="34844">
              <a:lnSpc>
                <a:spcPts val="2120"/>
              </a:lnSpc>
              <a:spcBef>
                <a:spcPts val="106"/>
              </a:spcBef>
            </a:pPr>
            <a:r>
              <a:rPr sz="2990" baseline="2482" dirty="0">
                <a:solidFill>
                  <a:srgbClr val="0000FF"/>
                </a:solidFill>
                <a:latin typeface="Calibri"/>
                <a:cs typeface="Calibri"/>
              </a:rPr>
              <a:t>magn</a:t>
            </a:r>
            <a:r>
              <a:rPr sz="2990" spc="-8" baseline="2482" dirty="0">
                <a:solidFill>
                  <a:srgbClr val="0000FF"/>
                </a:solidFill>
                <a:latin typeface="Calibri"/>
                <a:cs typeface="Calibri"/>
              </a:rPr>
              <a:t>e</a:t>
            </a:r>
            <a:r>
              <a:rPr sz="2990" baseline="2482" dirty="0">
                <a:solidFill>
                  <a:srgbClr val="0000FF"/>
                </a:solidFill>
                <a:latin typeface="Calibri"/>
                <a:cs typeface="Calibri"/>
              </a:rPr>
              <a:t>tske ploče</a:t>
            </a:r>
            <a:endParaRPr sz="1993">
              <a:latin typeface="Calibri"/>
              <a:cs typeface="Calibri"/>
            </a:endParaRPr>
          </a:p>
          <a:p>
            <a:pPr marL="11506">
              <a:lnSpc>
                <a:spcPts val="2433"/>
              </a:lnSpc>
              <a:spcBef>
                <a:spcPts val="434"/>
              </a:spcBef>
            </a:pPr>
            <a:r>
              <a:rPr sz="1993" dirty="0">
                <a:solidFill>
                  <a:srgbClr val="0000FF"/>
                </a:solidFill>
                <a:latin typeface="Calibri"/>
                <a:cs typeface="Calibri"/>
              </a:rPr>
              <a:t>glave </a:t>
            </a:r>
            <a:r>
              <a:rPr sz="1993" spc="-4" dirty="0">
                <a:solidFill>
                  <a:srgbClr val="0000FF"/>
                </a:solidFill>
                <a:latin typeface="Calibri"/>
                <a:cs typeface="Calibri"/>
              </a:rPr>
              <a:t>z</a:t>
            </a:r>
            <a:r>
              <a:rPr sz="1993" dirty="0">
                <a:solidFill>
                  <a:srgbClr val="0000FF"/>
                </a:solidFill>
                <a:latin typeface="Calibri"/>
                <a:cs typeface="Calibri"/>
              </a:rPr>
              <a:t>a čitanje i pi</a:t>
            </a:r>
            <a:r>
              <a:rPr sz="1993" spc="-8" dirty="0">
                <a:solidFill>
                  <a:srgbClr val="0000FF"/>
                </a:solidFill>
                <a:latin typeface="Calibri"/>
                <a:cs typeface="Calibri"/>
              </a:rPr>
              <a:t>s</a:t>
            </a:r>
            <a:r>
              <a:rPr sz="1993" dirty="0">
                <a:solidFill>
                  <a:srgbClr val="0000FF"/>
                </a:solidFill>
                <a:latin typeface="Calibri"/>
                <a:cs typeface="Calibri"/>
              </a:rPr>
              <a:t>anje </a:t>
            </a:r>
            <a:endParaRPr sz="1993">
              <a:latin typeface="Calibri"/>
              <a:cs typeface="Calibri"/>
            </a:endParaRPr>
          </a:p>
          <a:p>
            <a:pPr marL="11506">
              <a:lnSpc>
                <a:spcPts val="2433"/>
              </a:lnSpc>
              <a:spcBef>
                <a:spcPts val="547"/>
              </a:spcBef>
            </a:pPr>
            <a:r>
              <a:rPr sz="1993" dirty="0">
                <a:solidFill>
                  <a:srgbClr val="0000FF"/>
                </a:solidFill>
                <a:latin typeface="Calibri"/>
                <a:cs typeface="Calibri"/>
              </a:rPr>
              <a:t>kontroler di</a:t>
            </a:r>
            <a:r>
              <a:rPr sz="1993" spc="-8" dirty="0">
                <a:solidFill>
                  <a:srgbClr val="0000FF"/>
                </a:solidFill>
                <a:latin typeface="Calibri"/>
                <a:cs typeface="Calibri"/>
              </a:rPr>
              <a:t>s</a:t>
            </a:r>
            <a:r>
              <a:rPr sz="1993" dirty="0">
                <a:solidFill>
                  <a:srgbClr val="0000FF"/>
                </a:solidFill>
                <a:latin typeface="Calibri"/>
                <a:cs typeface="Calibri"/>
              </a:rPr>
              <a:t>ka</a:t>
            </a:r>
            <a:endParaRPr sz="1993">
              <a:latin typeface="Calibri"/>
              <a:cs typeface="Calibri"/>
            </a:endParaRPr>
          </a:p>
          <a:p>
            <a:pPr marL="11506" marR="34844">
              <a:lnSpc>
                <a:spcPts val="2428"/>
              </a:lnSpc>
              <a:spcBef>
                <a:spcPts val="669"/>
              </a:spcBef>
            </a:pPr>
            <a:r>
              <a:rPr sz="2990" baseline="1241" dirty="0">
                <a:solidFill>
                  <a:srgbClr val="0000FF"/>
                </a:solidFill>
                <a:latin typeface="Calibri"/>
                <a:cs typeface="Calibri"/>
              </a:rPr>
              <a:t>keš HD</a:t>
            </a:r>
            <a:endParaRPr sz="1993">
              <a:latin typeface="Calibri"/>
              <a:cs typeface="Calibri"/>
            </a:endParaRPr>
          </a:p>
        </p:txBody>
      </p:sp>
      <p:sp>
        <p:nvSpPr>
          <p:cNvPr id="5" name="object 5"/>
          <p:cNvSpPr txBox="1"/>
          <p:nvPr/>
        </p:nvSpPr>
        <p:spPr>
          <a:xfrm>
            <a:off x="7251734" y="5826934"/>
            <a:ext cx="951743" cy="230134"/>
          </a:xfrm>
          <a:prstGeom prst="rect">
            <a:avLst/>
          </a:prstGeom>
        </p:spPr>
        <p:txBody>
          <a:bodyPr wrap="square" lIns="0" tIns="0" rIns="0" bIns="0" rtlCol="0">
            <a:noAutofit/>
          </a:bodyPr>
          <a:lstStyle/>
          <a:p>
            <a:pPr marL="11506">
              <a:lnSpc>
                <a:spcPts val="1757"/>
              </a:lnSpc>
              <a:spcBef>
                <a:spcPts val="88"/>
              </a:spcBef>
            </a:pPr>
            <a:r>
              <a:rPr sz="1631" b="1" dirty="0">
                <a:latin typeface="Arial"/>
                <a:cs typeface="Arial"/>
              </a:rPr>
              <a:t>kontroler</a:t>
            </a:r>
            <a:endParaRPr sz="1631">
              <a:latin typeface="Arial"/>
              <a:cs typeface="Arial"/>
            </a:endParaRPr>
          </a:p>
        </p:txBody>
      </p:sp>
      <p:sp>
        <p:nvSpPr>
          <p:cNvPr id="4" name="object 4"/>
          <p:cNvSpPr txBox="1"/>
          <p:nvPr/>
        </p:nvSpPr>
        <p:spPr>
          <a:xfrm>
            <a:off x="2687581" y="409178"/>
            <a:ext cx="72866" cy="138081"/>
          </a:xfrm>
          <a:prstGeom prst="rect">
            <a:avLst/>
          </a:prstGeom>
        </p:spPr>
        <p:txBody>
          <a:bodyPr wrap="square" lIns="0" tIns="0" rIns="0" bIns="0" rtlCol="0">
            <a:noAutofit/>
          </a:bodyPr>
          <a:lstStyle/>
          <a:p>
            <a:pPr marL="23012">
              <a:lnSpc>
                <a:spcPts val="906"/>
              </a:lnSpc>
            </a:pPr>
            <a:endParaRPr sz="906"/>
          </a:p>
        </p:txBody>
      </p:sp>
      <p:sp>
        <p:nvSpPr>
          <p:cNvPr id="3" name="object 3"/>
          <p:cNvSpPr txBox="1"/>
          <p:nvPr/>
        </p:nvSpPr>
        <p:spPr>
          <a:xfrm>
            <a:off x="3378523" y="409178"/>
            <a:ext cx="72314" cy="138081"/>
          </a:xfrm>
          <a:prstGeom prst="rect">
            <a:avLst/>
          </a:prstGeom>
        </p:spPr>
        <p:txBody>
          <a:bodyPr wrap="square" lIns="0" tIns="0" rIns="0" bIns="0" rtlCol="0">
            <a:noAutofit/>
          </a:bodyPr>
          <a:lstStyle/>
          <a:p>
            <a:pPr marL="23012">
              <a:lnSpc>
                <a:spcPts val="906"/>
              </a:lnSpc>
            </a:pPr>
            <a:endParaRPr sz="906"/>
          </a:p>
        </p:txBody>
      </p:sp>
      <p:sp>
        <p:nvSpPr>
          <p:cNvPr id="2" name="object 2"/>
          <p:cNvSpPr txBox="1"/>
          <p:nvPr/>
        </p:nvSpPr>
        <p:spPr>
          <a:xfrm>
            <a:off x="4057628" y="409178"/>
            <a:ext cx="6244304" cy="138081"/>
          </a:xfrm>
          <a:prstGeom prst="rect">
            <a:avLst/>
          </a:prstGeom>
        </p:spPr>
        <p:txBody>
          <a:bodyPr wrap="square" lIns="0" tIns="0" rIns="0" bIns="0" rtlCol="0">
            <a:noAutofit/>
          </a:bodyPr>
          <a:lstStyle/>
          <a:p>
            <a:pPr marL="23012">
              <a:lnSpc>
                <a:spcPts val="906"/>
              </a:lnSpc>
            </a:pPr>
            <a:endParaRPr sz="906"/>
          </a:p>
        </p:txBody>
      </p:sp>
    </p:spTree>
    <p:extLst>
      <p:ext uri="{BB962C8B-B14F-4D97-AF65-F5344CB8AC3E}">
        <p14:creationId xmlns:p14="http://schemas.microsoft.com/office/powerpoint/2010/main" val="101272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2363544" y="3640321"/>
            <a:ext cx="3802048" cy="2834562"/>
          </a:xfrm>
          <a:prstGeom prst="rect">
            <a:avLst/>
          </a:prstGeom>
          <a:blipFill>
            <a:blip r:embed="rId3" cstate="print"/>
            <a:stretch>
              <a:fillRect/>
            </a:stretch>
          </a:blipFill>
        </p:spPr>
        <p:txBody>
          <a:bodyPr wrap="square" lIns="0" tIns="0" rIns="0" bIns="0" rtlCol="0">
            <a:noAutofit/>
          </a:bodyPr>
          <a:lstStyle/>
          <a:p>
            <a:endParaRPr sz="1631"/>
          </a:p>
        </p:txBody>
      </p:sp>
      <p:sp>
        <p:nvSpPr>
          <p:cNvPr id="23" name="object 23"/>
          <p:cNvSpPr/>
          <p:nvPr/>
        </p:nvSpPr>
        <p:spPr>
          <a:xfrm>
            <a:off x="2288107" y="3547910"/>
            <a:ext cx="684684" cy="372541"/>
          </a:xfrm>
          <a:custGeom>
            <a:avLst/>
            <a:gdLst/>
            <a:ahLst/>
            <a:cxnLst/>
            <a:rect l="l" t="t" r="r" b="b"/>
            <a:pathLst>
              <a:path w="755688" h="411175">
                <a:moveTo>
                  <a:pt x="0" y="411175"/>
                </a:moveTo>
                <a:lnTo>
                  <a:pt x="755688" y="411175"/>
                </a:lnTo>
                <a:lnTo>
                  <a:pt x="755688" y="0"/>
                </a:lnTo>
                <a:lnTo>
                  <a:pt x="0" y="0"/>
                </a:lnTo>
                <a:lnTo>
                  <a:pt x="0" y="411175"/>
                </a:lnTo>
                <a:close/>
              </a:path>
            </a:pathLst>
          </a:custGeom>
          <a:solidFill>
            <a:srgbClr val="FFFFFF"/>
          </a:solidFill>
        </p:spPr>
        <p:txBody>
          <a:bodyPr wrap="square" lIns="0" tIns="0" rIns="0" bIns="0" rtlCol="0">
            <a:noAutofit/>
          </a:bodyPr>
          <a:lstStyle/>
          <a:p>
            <a:endParaRPr sz="1631"/>
          </a:p>
        </p:txBody>
      </p:sp>
      <p:sp>
        <p:nvSpPr>
          <p:cNvPr id="24" name="object 24"/>
          <p:cNvSpPr/>
          <p:nvPr/>
        </p:nvSpPr>
        <p:spPr>
          <a:xfrm>
            <a:off x="2287969" y="3557645"/>
            <a:ext cx="684879" cy="353486"/>
          </a:xfrm>
          <a:prstGeom prst="rect">
            <a:avLst/>
          </a:prstGeom>
          <a:blipFill>
            <a:blip r:embed="rId4" cstate="print"/>
            <a:stretch>
              <a:fillRect/>
            </a:stretch>
          </a:blipFill>
        </p:spPr>
        <p:txBody>
          <a:bodyPr wrap="square" lIns="0" tIns="0" rIns="0" bIns="0" rtlCol="0">
            <a:noAutofit/>
          </a:bodyPr>
          <a:lstStyle/>
          <a:p>
            <a:endParaRPr sz="1631"/>
          </a:p>
        </p:txBody>
      </p:sp>
      <p:sp>
        <p:nvSpPr>
          <p:cNvPr id="25" name="object 25"/>
          <p:cNvSpPr/>
          <p:nvPr/>
        </p:nvSpPr>
        <p:spPr>
          <a:xfrm>
            <a:off x="2305194" y="4444272"/>
            <a:ext cx="558708" cy="170034"/>
          </a:xfrm>
          <a:custGeom>
            <a:avLst/>
            <a:gdLst/>
            <a:ahLst/>
            <a:cxnLst/>
            <a:rect l="l" t="t" r="r" b="b"/>
            <a:pathLst>
              <a:path w="616648" h="187667">
                <a:moveTo>
                  <a:pt x="0" y="187667"/>
                </a:moveTo>
                <a:lnTo>
                  <a:pt x="616648" y="187667"/>
                </a:lnTo>
                <a:lnTo>
                  <a:pt x="616648" y="0"/>
                </a:lnTo>
                <a:lnTo>
                  <a:pt x="0" y="0"/>
                </a:lnTo>
                <a:lnTo>
                  <a:pt x="0" y="187667"/>
                </a:lnTo>
                <a:close/>
              </a:path>
            </a:pathLst>
          </a:custGeom>
          <a:solidFill>
            <a:srgbClr val="FFFFFF"/>
          </a:solidFill>
        </p:spPr>
        <p:txBody>
          <a:bodyPr wrap="square" lIns="0" tIns="0" rIns="0" bIns="0" rtlCol="0">
            <a:noAutofit/>
          </a:bodyPr>
          <a:lstStyle/>
          <a:p>
            <a:endParaRPr sz="1631"/>
          </a:p>
        </p:txBody>
      </p:sp>
      <p:sp>
        <p:nvSpPr>
          <p:cNvPr id="26" name="object 26"/>
          <p:cNvSpPr/>
          <p:nvPr/>
        </p:nvSpPr>
        <p:spPr>
          <a:xfrm>
            <a:off x="2133319" y="4358512"/>
            <a:ext cx="755990" cy="365913"/>
          </a:xfrm>
          <a:prstGeom prst="rect">
            <a:avLst/>
          </a:prstGeom>
          <a:blipFill>
            <a:blip r:embed="rId5" cstate="print"/>
            <a:stretch>
              <a:fillRect/>
            </a:stretch>
          </a:blipFill>
        </p:spPr>
        <p:txBody>
          <a:bodyPr wrap="square" lIns="0" tIns="0" rIns="0" bIns="0" rtlCol="0">
            <a:noAutofit/>
          </a:bodyPr>
          <a:lstStyle/>
          <a:p>
            <a:endParaRPr sz="1631"/>
          </a:p>
        </p:txBody>
      </p:sp>
      <p:sp>
        <p:nvSpPr>
          <p:cNvPr id="27" name="object 27"/>
          <p:cNvSpPr/>
          <p:nvPr/>
        </p:nvSpPr>
        <p:spPr>
          <a:xfrm>
            <a:off x="2212669" y="5144259"/>
            <a:ext cx="849091" cy="373093"/>
          </a:xfrm>
          <a:custGeom>
            <a:avLst/>
            <a:gdLst/>
            <a:ahLst/>
            <a:cxnLst/>
            <a:rect l="l" t="t" r="r" b="b"/>
            <a:pathLst>
              <a:path w="937145" h="411784">
                <a:moveTo>
                  <a:pt x="0" y="411784"/>
                </a:moveTo>
                <a:lnTo>
                  <a:pt x="937145" y="411784"/>
                </a:lnTo>
                <a:lnTo>
                  <a:pt x="937145" y="0"/>
                </a:lnTo>
                <a:lnTo>
                  <a:pt x="0" y="0"/>
                </a:lnTo>
                <a:lnTo>
                  <a:pt x="0" y="411784"/>
                </a:lnTo>
                <a:close/>
              </a:path>
            </a:pathLst>
          </a:custGeom>
          <a:solidFill>
            <a:srgbClr val="FFFFFF"/>
          </a:solidFill>
        </p:spPr>
        <p:txBody>
          <a:bodyPr wrap="square" lIns="0" tIns="0" rIns="0" bIns="0" rtlCol="0">
            <a:noAutofit/>
          </a:bodyPr>
          <a:lstStyle/>
          <a:p>
            <a:endParaRPr sz="1631"/>
          </a:p>
        </p:txBody>
      </p:sp>
      <p:sp>
        <p:nvSpPr>
          <p:cNvPr id="28" name="object 28"/>
          <p:cNvSpPr/>
          <p:nvPr/>
        </p:nvSpPr>
        <p:spPr>
          <a:xfrm>
            <a:off x="2212715" y="5154547"/>
            <a:ext cx="849195" cy="353486"/>
          </a:xfrm>
          <a:prstGeom prst="rect">
            <a:avLst/>
          </a:prstGeom>
          <a:blipFill>
            <a:blip r:embed="rId6" cstate="print"/>
            <a:stretch>
              <a:fillRect/>
            </a:stretch>
          </a:blipFill>
        </p:spPr>
        <p:txBody>
          <a:bodyPr wrap="square" lIns="0" tIns="0" rIns="0" bIns="0" rtlCol="0">
            <a:noAutofit/>
          </a:bodyPr>
          <a:lstStyle/>
          <a:p>
            <a:endParaRPr sz="1631"/>
          </a:p>
        </p:txBody>
      </p:sp>
      <p:sp>
        <p:nvSpPr>
          <p:cNvPr id="29" name="object 29"/>
          <p:cNvSpPr/>
          <p:nvPr/>
        </p:nvSpPr>
        <p:spPr>
          <a:xfrm>
            <a:off x="2305194" y="5895981"/>
            <a:ext cx="461200" cy="178296"/>
          </a:xfrm>
          <a:custGeom>
            <a:avLst/>
            <a:gdLst/>
            <a:ahLst/>
            <a:cxnLst/>
            <a:rect l="l" t="t" r="r" b="b"/>
            <a:pathLst>
              <a:path w="509028" h="196786">
                <a:moveTo>
                  <a:pt x="0" y="196786"/>
                </a:moveTo>
                <a:lnTo>
                  <a:pt x="509028" y="196786"/>
                </a:lnTo>
                <a:lnTo>
                  <a:pt x="509028" y="0"/>
                </a:lnTo>
                <a:lnTo>
                  <a:pt x="0" y="0"/>
                </a:lnTo>
                <a:lnTo>
                  <a:pt x="0" y="196786"/>
                </a:lnTo>
                <a:close/>
              </a:path>
            </a:pathLst>
          </a:custGeom>
          <a:solidFill>
            <a:srgbClr val="FFFFFF"/>
          </a:solidFill>
        </p:spPr>
        <p:txBody>
          <a:bodyPr wrap="square" lIns="0" tIns="0" rIns="0" bIns="0" rtlCol="0">
            <a:noAutofit/>
          </a:bodyPr>
          <a:lstStyle/>
          <a:p>
            <a:endParaRPr sz="1631"/>
          </a:p>
        </p:txBody>
      </p:sp>
      <p:sp>
        <p:nvSpPr>
          <p:cNvPr id="30" name="object 30"/>
          <p:cNvSpPr/>
          <p:nvPr/>
        </p:nvSpPr>
        <p:spPr>
          <a:xfrm>
            <a:off x="2183718" y="5844259"/>
            <a:ext cx="579248" cy="448070"/>
          </a:xfrm>
          <a:prstGeom prst="rect">
            <a:avLst/>
          </a:prstGeom>
          <a:blipFill>
            <a:blip r:embed="rId7" cstate="print"/>
            <a:stretch>
              <a:fillRect/>
            </a:stretch>
          </a:blipFill>
        </p:spPr>
        <p:txBody>
          <a:bodyPr wrap="square" lIns="0" tIns="0" rIns="0" bIns="0" rtlCol="0">
            <a:noAutofit/>
          </a:bodyPr>
          <a:lstStyle/>
          <a:p>
            <a:endParaRPr sz="1631"/>
          </a:p>
        </p:txBody>
      </p:sp>
      <p:sp>
        <p:nvSpPr>
          <p:cNvPr id="31" name="object 31"/>
          <p:cNvSpPr/>
          <p:nvPr/>
        </p:nvSpPr>
        <p:spPr>
          <a:xfrm>
            <a:off x="3427594" y="6312007"/>
            <a:ext cx="863349" cy="245978"/>
          </a:xfrm>
          <a:custGeom>
            <a:avLst/>
            <a:gdLst/>
            <a:ahLst/>
            <a:cxnLst/>
            <a:rect l="l" t="t" r="r" b="b"/>
            <a:pathLst>
              <a:path w="952881" h="271487">
                <a:moveTo>
                  <a:pt x="0" y="271487"/>
                </a:moveTo>
                <a:lnTo>
                  <a:pt x="952881" y="271487"/>
                </a:lnTo>
                <a:lnTo>
                  <a:pt x="952881" y="0"/>
                </a:lnTo>
                <a:lnTo>
                  <a:pt x="0" y="0"/>
                </a:lnTo>
                <a:lnTo>
                  <a:pt x="0" y="271487"/>
                </a:lnTo>
                <a:close/>
              </a:path>
            </a:pathLst>
          </a:custGeom>
          <a:solidFill>
            <a:srgbClr val="FFFFFF"/>
          </a:solidFill>
        </p:spPr>
        <p:txBody>
          <a:bodyPr wrap="square" lIns="0" tIns="0" rIns="0" bIns="0" rtlCol="0">
            <a:noAutofit/>
          </a:bodyPr>
          <a:lstStyle/>
          <a:p>
            <a:endParaRPr sz="1631"/>
          </a:p>
        </p:txBody>
      </p:sp>
      <p:sp>
        <p:nvSpPr>
          <p:cNvPr id="32" name="object 32"/>
          <p:cNvSpPr/>
          <p:nvPr/>
        </p:nvSpPr>
        <p:spPr>
          <a:xfrm>
            <a:off x="3427133" y="6322018"/>
            <a:ext cx="920997" cy="226451"/>
          </a:xfrm>
          <a:prstGeom prst="rect">
            <a:avLst/>
          </a:prstGeom>
          <a:blipFill>
            <a:blip r:embed="rId8" cstate="print"/>
            <a:stretch>
              <a:fillRect/>
            </a:stretch>
          </a:blipFill>
        </p:spPr>
        <p:txBody>
          <a:bodyPr wrap="square" lIns="0" tIns="0" rIns="0" bIns="0" rtlCol="0">
            <a:noAutofit/>
          </a:bodyPr>
          <a:lstStyle/>
          <a:p>
            <a:endParaRPr sz="1631"/>
          </a:p>
        </p:txBody>
      </p:sp>
      <p:sp>
        <p:nvSpPr>
          <p:cNvPr id="33" name="object 33"/>
          <p:cNvSpPr/>
          <p:nvPr/>
        </p:nvSpPr>
        <p:spPr>
          <a:xfrm>
            <a:off x="4290942" y="6118855"/>
            <a:ext cx="990014" cy="500760"/>
          </a:xfrm>
          <a:custGeom>
            <a:avLst/>
            <a:gdLst/>
            <a:ahLst/>
            <a:cxnLst/>
            <a:rect l="l" t="t" r="r" b="b"/>
            <a:pathLst>
              <a:path w="1092682" h="552691">
                <a:moveTo>
                  <a:pt x="0" y="552691"/>
                </a:moveTo>
                <a:lnTo>
                  <a:pt x="1092682" y="552691"/>
                </a:lnTo>
                <a:lnTo>
                  <a:pt x="1092682" y="0"/>
                </a:lnTo>
                <a:lnTo>
                  <a:pt x="0" y="0"/>
                </a:lnTo>
                <a:lnTo>
                  <a:pt x="0" y="552691"/>
                </a:lnTo>
                <a:close/>
              </a:path>
            </a:pathLst>
          </a:custGeom>
          <a:solidFill>
            <a:srgbClr val="FFFFFF"/>
          </a:solidFill>
        </p:spPr>
        <p:txBody>
          <a:bodyPr wrap="square" lIns="0" tIns="0" rIns="0" bIns="0" rtlCol="0">
            <a:noAutofit/>
          </a:bodyPr>
          <a:lstStyle/>
          <a:p>
            <a:endParaRPr sz="1631"/>
          </a:p>
        </p:txBody>
      </p:sp>
      <p:sp>
        <p:nvSpPr>
          <p:cNvPr id="34" name="object 34"/>
          <p:cNvSpPr/>
          <p:nvPr/>
        </p:nvSpPr>
        <p:spPr>
          <a:xfrm>
            <a:off x="4290827" y="6129395"/>
            <a:ext cx="990728" cy="480520"/>
          </a:xfrm>
          <a:prstGeom prst="rect">
            <a:avLst/>
          </a:prstGeom>
          <a:blipFill>
            <a:blip r:embed="rId9" cstate="print"/>
            <a:stretch>
              <a:fillRect/>
            </a:stretch>
          </a:blipFill>
        </p:spPr>
        <p:txBody>
          <a:bodyPr wrap="square" lIns="0" tIns="0" rIns="0" bIns="0" rtlCol="0">
            <a:noAutofit/>
          </a:bodyPr>
          <a:lstStyle/>
          <a:p>
            <a:endParaRPr sz="1631"/>
          </a:p>
        </p:txBody>
      </p:sp>
      <p:sp>
        <p:nvSpPr>
          <p:cNvPr id="35" name="object 35"/>
          <p:cNvSpPr/>
          <p:nvPr/>
        </p:nvSpPr>
        <p:spPr>
          <a:xfrm>
            <a:off x="4880890" y="5222447"/>
            <a:ext cx="635573" cy="308713"/>
          </a:xfrm>
          <a:custGeom>
            <a:avLst/>
            <a:gdLst/>
            <a:ahLst/>
            <a:cxnLst/>
            <a:rect l="l" t="t" r="r" b="b"/>
            <a:pathLst>
              <a:path w="701484" h="340728">
                <a:moveTo>
                  <a:pt x="0" y="340728"/>
                </a:moveTo>
                <a:lnTo>
                  <a:pt x="701484" y="340728"/>
                </a:lnTo>
                <a:lnTo>
                  <a:pt x="701484" y="0"/>
                </a:lnTo>
                <a:lnTo>
                  <a:pt x="0" y="0"/>
                </a:lnTo>
                <a:lnTo>
                  <a:pt x="0" y="340728"/>
                </a:lnTo>
                <a:close/>
              </a:path>
            </a:pathLst>
          </a:custGeom>
          <a:solidFill>
            <a:srgbClr val="FFFFFF"/>
          </a:solidFill>
        </p:spPr>
        <p:txBody>
          <a:bodyPr wrap="square" lIns="0" tIns="0" rIns="0" bIns="0" rtlCol="0">
            <a:noAutofit/>
          </a:bodyPr>
          <a:lstStyle/>
          <a:p>
            <a:endParaRPr sz="1631"/>
          </a:p>
        </p:txBody>
      </p:sp>
      <p:sp>
        <p:nvSpPr>
          <p:cNvPr id="36" name="object 36"/>
          <p:cNvSpPr/>
          <p:nvPr/>
        </p:nvSpPr>
        <p:spPr>
          <a:xfrm>
            <a:off x="4595985" y="5133144"/>
            <a:ext cx="920307" cy="289279"/>
          </a:xfrm>
          <a:prstGeom prst="rect">
            <a:avLst/>
          </a:prstGeom>
          <a:blipFill>
            <a:blip r:embed="rId10" cstate="print"/>
            <a:stretch>
              <a:fillRect/>
            </a:stretch>
          </a:blipFill>
        </p:spPr>
        <p:txBody>
          <a:bodyPr wrap="square" lIns="0" tIns="0" rIns="0" bIns="0" rtlCol="0">
            <a:noAutofit/>
          </a:bodyPr>
          <a:lstStyle/>
          <a:p>
            <a:endParaRPr sz="1631"/>
          </a:p>
        </p:txBody>
      </p:sp>
      <p:sp>
        <p:nvSpPr>
          <p:cNvPr id="37" name="object 37"/>
          <p:cNvSpPr/>
          <p:nvPr/>
        </p:nvSpPr>
        <p:spPr>
          <a:xfrm>
            <a:off x="4215459" y="3547910"/>
            <a:ext cx="1301064" cy="372541"/>
          </a:xfrm>
          <a:custGeom>
            <a:avLst/>
            <a:gdLst/>
            <a:ahLst/>
            <a:cxnLst/>
            <a:rect l="l" t="t" r="r" b="b"/>
            <a:pathLst>
              <a:path w="1435989" h="411175">
                <a:moveTo>
                  <a:pt x="0" y="411175"/>
                </a:moveTo>
                <a:lnTo>
                  <a:pt x="1435989" y="411175"/>
                </a:lnTo>
                <a:lnTo>
                  <a:pt x="1435989" y="0"/>
                </a:lnTo>
                <a:lnTo>
                  <a:pt x="0" y="0"/>
                </a:lnTo>
                <a:lnTo>
                  <a:pt x="0" y="411175"/>
                </a:lnTo>
                <a:close/>
              </a:path>
            </a:pathLst>
          </a:custGeom>
          <a:solidFill>
            <a:srgbClr val="FFFFFF"/>
          </a:solidFill>
        </p:spPr>
        <p:txBody>
          <a:bodyPr wrap="square" lIns="0" tIns="0" rIns="0" bIns="0" rtlCol="0">
            <a:noAutofit/>
          </a:bodyPr>
          <a:lstStyle/>
          <a:p>
            <a:endParaRPr sz="1631"/>
          </a:p>
        </p:txBody>
      </p:sp>
      <p:sp>
        <p:nvSpPr>
          <p:cNvPr id="38" name="object 38"/>
          <p:cNvSpPr/>
          <p:nvPr/>
        </p:nvSpPr>
        <p:spPr>
          <a:xfrm>
            <a:off x="4215573" y="3557645"/>
            <a:ext cx="1300719" cy="353486"/>
          </a:xfrm>
          <a:prstGeom prst="rect">
            <a:avLst/>
          </a:prstGeom>
          <a:blipFill>
            <a:blip r:embed="rId11" cstate="print"/>
            <a:stretch>
              <a:fillRect/>
            </a:stretch>
          </a:blipFill>
        </p:spPr>
        <p:txBody>
          <a:bodyPr wrap="square" lIns="0" tIns="0" rIns="0" bIns="0" rtlCol="0">
            <a:noAutofit/>
          </a:bodyPr>
          <a:lstStyle/>
          <a:p>
            <a:endParaRPr sz="1631"/>
          </a:p>
        </p:txBody>
      </p:sp>
      <p:sp>
        <p:nvSpPr>
          <p:cNvPr id="39" name="object 39"/>
          <p:cNvSpPr/>
          <p:nvPr/>
        </p:nvSpPr>
        <p:spPr>
          <a:xfrm>
            <a:off x="6132131" y="4215426"/>
            <a:ext cx="183624" cy="178296"/>
          </a:xfrm>
          <a:custGeom>
            <a:avLst/>
            <a:gdLst/>
            <a:ahLst/>
            <a:cxnLst/>
            <a:rect l="l" t="t" r="r" b="b"/>
            <a:pathLst>
              <a:path w="202666" h="196786">
                <a:moveTo>
                  <a:pt x="0" y="196786"/>
                </a:moveTo>
                <a:lnTo>
                  <a:pt x="202666" y="196786"/>
                </a:lnTo>
                <a:lnTo>
                  <a:pt x="202666" y="0"/>
                </a:lnTo>
                <a:lnTo>
                  <a:pt x="0" y="0"/>
                </a:lnTo>
                <a:lnTo>
                  <a:pt x="0" y="196786"/>
                </a:lnTo>
                <a:close/>
              </a:path>
            </a:pathLst>
          </a:custGeom>
          <a:solidFill>
            <a:srgbClr val="FFFFFF"/>
          </a:solidFill>
        </p:spPr>
        <p:txBody>
          <a:bodyPr wrap="square" lIns="0" tIns="0" rIns="0" bIns="0" rtlCol="0">
            <a:noAutofit/>
          </a:bodyPr>
          <a:lstStyle/>
          <a:p>
            <a:endParaRPr sz="1631"/>
          </a:p>
        </p:txBody>
      </p:sp>
      <p:sp>
        <p:nvSpPr>
          <p:cNvPr id="40" name="object 40"/>
          <p:cNvSpPr/>
          <p:nvPr/>
        </p:nvSpPr>
        <p:spPr>
          <a:xfrm>
            <a:off x="5920063" y="4232478"/>
            <a:ext cx="195015" cy="178849"/>
          </a:xfrm>
          <a:prstGeom prst="rect">
            <a:avLst/>
          </a:prstGeom>
          <a:blipFill>
            <a:blip r:embed="rId12" cstate="print"/>
            <a:stretch>
              <a:fillRect/>
            </a:stretch>
          </a:blipFill>
        </p:spPr>
        <p:txBody>
          <a:bodyPr wrap="square" lIns="0" tIns="0" rIns="0" bIns="0" rtlCol="0">
            <a:noAutofit/>
          </a:bodyPr>
          <a:lstStyle/>
          <a:p>
            <a:endParaRPr sz="1631"/>
          </a:p>
        </p:txBody>
      </p:sp>
      <p:sp>
        <p:nvSpPr>
          <p:cNvPr id="15" name="object 15"/>
          <p:cNvSpPr/>
          <p:nvPr/>
        </p:nvSpPr>
        <p:spPr>
          <a:xfrm>
            <a:off x="6721390" y="3664117"/>
            <a:ext cx="3886622" cy="2659201"/>
          </a:xfrm>
          <a:prstGeom prst="rect">
            <a:avLst/>
          </a:prstGeom>
          <a:blipFill>
            <a:blip r:embed="rId13" cstate="print"/>
            <a:stretch>
              <a:fillRect/>
            </a:stretch>
          </a:blipFill>
        </p:spPr>
        <p:txBody>
          <a:bodyPr wrap="square" lIns="0" tIns="0" rIns="0" bIns="0" rtlCol="0">
            <a:noAutofit/>
          </a:bodyPr>
          <a:lstStyle/>
          <a:p>
            <a:endParaRPr sz="1631"/>
          </a:p>
        </p:txBody>
      </p:sp>
      <p:sp>
        <p:nvSpPr>
          <p:cNvPr id="16" name="object 16"/>
          <p:cNvSpPr/>
          <p:nvPr/>
        </p:nvSpPr>
        <p:spPr>
          <a:xfrm>
            <a:off x="9887461" y="4458034"/>
            <a:ext cx="827597" cy="385025"/>
          </a:xfrm>
          <a:custGeom>
            <a:avLst/>
            <a:gdLst/>
            <a:ahLst/>
            <a:cxnLst/>
            <a:rect l="l" t="t" r="r" b="b"/>
            <a:pathLst>
              <a:path w="913422" h="424954">
                <a:moveTo>
                  <a:pt x="0" y="424954"/>
                </a:moveTo>
                <a:lnTo>
                  <a:pt x="913422" y="424954"/>
                </a:lnTo>
                <a:lnTo>
                  <a:pt x="913422" y="0"/>
                </a:lnTo>
                <a:lnTo>
                  <a:pt x="0" y="0"/>
                </a:lnTo>
                <a:lnTo>
                  <a:pt x="0" y="424954"/>
                </a:lnTo>
                <a:close/>
              </a:path>
            </a:pathLst>
          </a:custGeom>
          <a:solidFill>
            <a:srgbClr val="FFFFFF"/>
          </a:solidFill>
        </p:spPr>
        <p:txBody>
          <a:bodyPr wrap="square" lIns="0" tIns="0" rIns="0" bIns="0" rtlCol="0">
            <a:noAutofit/>
          </a:bodyPr>
          <a:lstStyle/>
          <a:p>
            <a:endParaRPr sz="1631"/>
          </a:p>
        </p:txBody>
      </p:sp>
      <p:sp>
        <p:nvSpPr>
          <p:cNvPr id="17" name="object 17"/>
          <p:cNvSpPr/>
          <p:nvPr/>
        </p:nvSpPr>
        <p:spPr>
          <a:xfrm>
            <a:off x="9890684" y="4502806"/>
            <a:ext cx="821578" cy="296183"/>
          </a:xfrm>
          <a:prstGeom prst="rect">
            <a:avLst/>
          </a:prstGeom>
          <a:blipFill>
            <a:blip r:embed="rId14" cstate="print"/>
            <a:stretch>
              <a:fillRect/>
            </a:stretch>
          </a:blipFill>
        </p:spPr>
        <p:txBody>
          <a:bodyPr wrap="square" lIns="0" tIns="0" rIns="0" bIns="0" rtlCol="0">
            <a:noAutofit/>
          </a:bodyPr>
          <a:lstStyle/>
          <a:p>
            <a:endParaRPr sz="1631"/>
          </a:p>
        </p:txBody>
      </p:sp>
      <p:sp>
        <p:nvSpPr>
          <p:cNvPr id="18" name="object 18"/>
          <p:cNvSpPr/>
          <p:nvPr/>
        </p:nvSpPr>
        <p:spPr>
          <a:xfrm>
            <a:off x="9897702" y="4884000"/>
            <a:ext cx="817448" cy="352013"/>
          </a:xfrm>
          <a:custGeom>
            <a:avLst/>
            <a:gdLst/>
            <a:ahLst/>
            <a:cxnLst/>
            <a:rect l="l" t="t" r="r" b="b"/>
            <a:pathLst>
              <a:path w="902220" h="388518">
                <a:moveTo>
                  <a:pt x="0" y="388518"/>
                </a:moveTo>
                <a:lnTo>
                  <a:pt x="902220" y="388518"/>
                </a:lnTo>
                <a:lnTo>
                  <a:pt x="902220" y="0"/>
                </a:lnTo>
                <a:lnTo>
                  <a:pt x="0" y="0"/>
                </a:lnTo>
                <a:lnTo>
                  <a:pt x="0" y="388518"/>
                </a:lnTo>
                <a:close/>
              </a:path>
            </a:pathLst>
          </a:custGeom>
          <a:solidFill>
            <a:srgbClr val="FFFFFF"/>
          </a:solidFill>
        </p:spPr>
        <p:txBody>
          <a:bodyPr wrap="square" lIns="0" tIns="0" rIns="0" bIns="0" rtlCol="0">
            <a:noAutofit/>
          </a:bodyPr>
          <a:lstStyle/>
          <a:p>
            <a:endParaRPr sz="1631"/>
          </a:p>
        </p:txBody>
      </p:sp>
      <p:sp>
        <p:nvSpPr>
          <p:cNvPr id="19" name="object 19"/>
          <p:cNvSpPr/>
          <p:nvPr/>
        </p:nvSpPr>
        <p:spPr>
          <a:xfrm>
            <a:off x="9901039" y="4928094"/>
            <a:ext cx="811223" cy="263734"/>
          </a:xfrm>
          <a:prstGeom prst="rect">
            <a:avLst/>
          </a:prstGeom>
          <a:blipFill>
            <a:blip r:embed="rId15" cstate="print"/>
            <a:stretch>
              <a:fillRect/>
            </a:stretch>
          </a:blipFill>
        </p:spPr>
        <p:txBody>
          <a:bodyPr wrap="square" lIns="0" tIns="0" rIns="0" bIns="0" rtlCol="0">
            <a:noAutofit/>
          </a:bodyPr>
          <a:lstStyle/>
          <a:p>
            <a:endParaRPr sz="1631"/>
          </a:p>
        </p:txBody>
      </p:sp>
      <p:sp>
        <p:nvSpPr>
          <p:cNvPr id="20" name="object 20"/>
          <p:cNvSpPr/>
          <p:nvPr/>
        </p:nvSpPr>
        <p:spPr>
          <a:xfrm>
            <a:off x="9877221" y="5358319"/>
            <a:ext cx="848539" cy="323695"/>
          </a:xfrm>
          <a:custGeom>
            <a:avLst/>
            <a:gdLst/>
            <a:ahLst/>
            <a:cxnLst/>
            <a:rect l="l" t="t" r="r" b="b"/>
            <a:pathLst>
              <a:path w="936536" h="357263">
                <a:moveTo>
                  <a:pt x="0" y="357263"/>
                </a:moveTo>
                <a:lnTo>
                  <a:pt x="936536" y="357263"/>
                </a:lnTo>
                <a:lnTo>
                  <a:pt x="936536" y="0"/>
                </a:lnTo>
                <a:lnTo>
                  <a:pt x="0" y="0"/>
                </a:lnTo>
                <a:lnTo>
                  <a:pt x="0" y="357263"/>
                </a:lnTo>
                <a:close/>
              </a:path>
            </a:pathLst>
          </a:custGeom>
          <a:solidFill>
            <a:srgbClr val="FFFFFF"/>
          </a:solidFill>
        </p:spPr>
        <p:txBody>
          <a:bodyPr wrap="square" lIns="0" tIns="0" rIns="0" bIns="0" rtlCol="0">
            <a:noAutofit/>
          </a:bodyPr>
          <a:lstStyle/>
          <a:p>
            <a:endParaRPr sz="1631"/>
          </a:p>
        </p:txBody>
      </p:sp>
      <p:sp>
        <p:nvSpPr>
          <p:cNvPr id="21" name="object 21"/>
          <p:cNvSpPr/>
          <p:nvPr/>
        </p:nvSpPr>
        <p:spPr>
          <a:xfrm>
            <a:off x="9880327" y="5403092"/>
            <a:ext cx="842291" cy="234736"/>
          </a:xfrm>
          <a:prstGeom prst="rect">
            <a:avLst/>
          </a:prstGeom>
          <a:blipFill>
            <a:blip r:embed="rId16" cstate="print"/>
            <a:stretch>
              <a:fillRect/>
            </a:stretch>
          </a:blipFill>
        </p:spPr>
        <p:txBody>
          <a:bodyPr wrap="square" lIns="0" tIns="0" rIns="0" bIns="0" rtlCol="0">
            <a:noAutofit/>
          </a:bodyPr>
          <a:lstStyle/>
          <a:p>
            <a:endParaRPr sz="1631"/>
          </a:p>
        </p:txBody>
      </p:sp>
      <p:sp>
        <p:nvSpPr>
          <p:cNvPr id="14" name="object 14"/>
          <p:cNvSpPr txBox="1"/>
          <p:nvPr/>
        </p:nvSpPr>
        <p:spPr>
          <a:xfrm>
            <a:off x="1647506" y="267243"/>
            <a:ext cx="8898215" cy="2374065"/>
          </a:xfrm>
          <a:prstGeom prst="rect">
            <a:avLst/>
          </a:prstGeom>
        </p:spPr>
        <p:txBody>
          <a:bodyPr wrap="square" lIns="0" tIns="0" rIns="0" bIns="0" rtlCol="0">
            <a:noAutofit/>
          </a:bodyPr>
          <a:lstStyle/>
          <a:p>
            <a:pPr marL="11506" marR="46350">
              <a:lnSpc>
                <a:spcPts val="2120"/>
              </a:lnSpc>
              <a:spcBef>
                <a:spcPts val="106"/>
              </a:spcBef>
            </a:pPr>
            <a:r>
              <a:rPr sz="2990" baseline="2482" dirty="0">
                <a:solidFill>
                  <a:srgbClr val="FF0000"/>
                </a:solidFill>
                <a:latin typeface="Calibri"/>
                <a:cs typeface="Calibri"/>
              </a:rPr>
              <a:t>ORG</a:t>
            </a:r>
            <a:r>
              <a:rPr sz="2990" spc="-8" baseline="2482" dirty="0">
                <a:solidFill>
                  <a:srgbClr val="FF0000"/>
                </a:solidFill>
                <a:latin typeface="Calibri"/>
                <a:cs typeface="Calibri"/>
              </a:rPr>
              <a:t>A</a:t>
            </a:r>
            <a:r>
              <a:rPr sz="2990" baseline="2482" dirty="0">
                <a:solidFill>
                  <a:srgbClr val="FF0000"/>
                </a:solidFill>
                <a:latin typeface="Calibri"/>
                <a:cs typeface="Calibri"/>
              </a:rPr>
              <a:t>NIZACIJA DISKA</a:t>
            </a:r>
            <a:endParaRPr sz="1993" dirty="0">
              <a:latin typeface="Calibri"/>
              <a:cs typeface="Calibri"/>
            </a:endParaRPr>
          </a:p>
          <a:p>
            <a:pPr marL="11506">
              <a:lnSpc>
                <a:spcPct val="101725"/>
              </a:lnSpc>
              <a:spcBef>
                <a:spcPts val="978"/>
              </a:spcBef>
            </a:pPr>
            <a:r>
              <a:rPr sz="1993" b="1" dirty="0">
                <a:solidFill>
                  <a:srgbClr val="0000FF"/>
                </a:solidFill>
                <a:latin typeface="Calibri"/>
                <a:cs typeface="Calibri"/>
              </a:rPr>
              <a:t>St</a:t>
            </a:r>
            <a:r>
              <a:rPr sz="1993" b="1" spc="-4" dirty="0">
                <a:solidFill>
                  <a:srgbClr val="0000FF"/>
                </a:solidFill>
                <a:latin typeface="Calibri"/>
                <a:cs typeface="Calibri"/>
              </a:rPr>
              <a:t>a</a:t>
            </a:r>
            <a:r>
              <a:rPr sz="1993" b="1" dirty="0">
                <a:solidFill>
                  <a:srgbClr val="0000FF"/>
                </a:solidFill>
                <a:latin typeface="Calibri"/>
                <a:cs typeface="Calibri"/>
              </a:rPr>
              <a:t>za </a:t>
            </a:r>
            <a:r>
              <a:rPr sz="1993" dirty="0">
                <a:latin typeface="Calibri"/>
                <a:cs typeface="Calibri"/>
              </a:rPr>
              <a:t>– kon</a:t>
            </a:r>
            <a:r>
              <a:rPr sz="1993" spc="-8" dirty="0">
                <a:latin typeface="Calibri"/>
                <a:cs typeface="Calibri"/>
              </a:rPr>
              <a:t>c</a:t>
            </a:r>
            <a:r>
              <a:rPr sz="1993" dirty="0">
                <a:latin typeface="Calibri"/>
                <a:cs typeface="Calibri"/>
              </a:rPr>
              <a:t>entri</a:t>
            </a:r>
            <a:r>
              <a:rPr sz="1993" spc="-4" dirty="0">
                <a:latin typeface="Calibri"/>
                <a:cs typeface="Calibri"/>
              </a:rPr>
              <a:t>č</a:t>
            </a:r>
            <a:r>
              <a:rPr sz="1993" dirty="0">
                <a:latin typeface="Calibri"/>
                <a:cs typeface="Calibri"/>
              </a:rPr>
              <a:t>na kr</a:t>
            </a:r>
            <a:r>
              <a:rPr sz="1993" spc="-4" dirty="0">
                <a:latin typeface="Calibri"/>
                <a:cs typeface="Calibri"/>
              </a:rPr>
              <a:t>u</a:t>
            </a:r>
            <a:r>
              <a:rPr sz="1993" dirty="0">
                <a:latin typeface="Calibri"/>
                <a:cs typeface="Calibri"/>
              </a:rPr>
              <a:t>žnica sa jedne s</a:t>
            </a:r>
            <a:r>
              <a:rPr sz="1993" spc="-4" dirty="0">
                <a:latin typeface="Calibri"/>
                <a:cs typeface="Calibri"/>
              </a:rPr>
              <a:t>t</a:t>
            </a:r>
            <a:r>
              <a:rPr sz="1993" dirty="0">
                <a:latin typeface="Calibri"/>
                <a:cs typeface="Calibri"/>
              </a:rPr>
              <a:t>rane p</a:t>
            </a:r>
            <a:r>
              <a:rPr sz="1993" spc="-8" dirty="0">
                <a:latin typeface="Calibri"/>
                <a:cs typeface="Calibri"/>
              </a:rPr>
              <a:t>l</a:t>
            </a:r>
            <a:r>
              <a:rPr sz="1993" dirty="0">
                <a:latin typeface="Calibri"/>
                <a:cs typeface="Calibri"/>
              </a:rPr>
              <a:t>oče dis</a:t>
            </a:r>
            <a:r>
              <a:rPr sz="1993" spc="-8" dirty="0">
                <a:latin typeface="Calibri"/>
                <a:cs typeface="Calibri"/>
              </a:rPr>
              <a:t>k</a:t>
            </a:r>
            <a:r>
              <a:rPr sz="1993" dirty="0">
                <a:latin typeface="Calibri"/>
                <a:cs typeface="Calibri"/>
              </a:rPr>
              <a:t>a duž koje </a:t>
            </a:r>
            <a:r>
              <a:rPr sz="1993" spc="-8" dirty="0">
                <a:latin typeface="Calibri"/>
                <a:cs typeface="Calibri"/>
              </a:rPr>
              <a:t>s</a:t>
            </a:r>
            <a:r>
              <a:rPr sz="1993" dirty="0">
                <a:latin typeface="Calibri"/>
                <a:cs typeface="Calibri"/>
              </a:rPr>
              <a:t>e skl</a:t>
            </a:r>
            <a:r>
              <a:rPr sz="1993" spc="-8" dirty="0">
                <a:latin typeface="Calibri"/>
                <a:cs typeface="Calibri"/>
              </a:rPr>
              <a:t>a</a:t>
            </a:r>
            <a:r>
              <a:rPr sz="1993" dirty="0">
                <a:latin typeface="Calibri"/>
                <a:cs typeface="Calibri"/>
              </a:rPr>
              <a:t>dište podac</a:t>
            </a:r>
            <a:r>
              <a:rPr sz="1993" spc="-8" dirty="0">
                <a:latin typeface="Calibri"/>
                <a:cs typeface="Calibri"/>
              </a:rPr>
              <a:t>i</a:t>
            </a:r>
            <a:r>
              <a:rPr sz="1993" dirty="0">
                <a:latin typeface="Calibri"/>
                <a:cs typeface="Calibri"/>
              </a:rPr>
              <a:t>.</a:t>
            </a:r>
            <a:endParaRPr sz="1993" dirty="0">
              <a:latin typeface="Calibri"/>
              <a:cs typeface="Calibri"/>
            </a:endParaRPr>
          </a:p>
          <a:p>
            <a:pPr marL="11506" marR="46350">
              <a:lnSpc>
                <a:spcPct val="101725"/>
              </a:lnSpc>
              <a:spcBef>
                <a:spcPts val="1091"/>
              </a:spcBef>
            </a:pPr>
            <a:r>
              <a:rPr sz="1993" b="1" dirty="0">
                <a:solidFill>
                  <a:srgbClr val="0000FF"/>
                </a:solidFill>
                <a:latin typeface="Calibri"/>
                <a:cs typeface="Calibri"/>
              </a:rPr>
              <a:t>Cilindar </a:t>
            </a:r>
            <a:r>
              <a:rPr sz="1993" dirty="0">
                <a:latin typeface="Calibri"/>
                <a:cs typeface="Calibri"/>
              </a:rPr>
              <a:t>– </a:t>
            </a:r>
            <a:r>
              <a:rPr sz="1993" b="1" dirty="0">
                <a:solidFill>
                  <a:srgbClr val="C45811"/>
                </a:solidFill>
                <a:latin typeface="Calibri"/>
                <a:cs typeface="Calibri"/>
              </a:rPr>
              <a:t>skup </a:t>
            </a:r>
            <a:r>
              <a:rPr sz="1993" b="1" spc="-4" dirty="0">
                <a:solidFill>
                  <a:srgbClr val="C45811"/>
                </a:solidFill>
                <a:latin typeface="Calibri"/>
                <a:cs typeface="Calibri"/>
              </a:rPr>
              <a:t>s</a:t>
            </a:r>
            <a:r>
              <a:rPr sz="1993" b="1" dirty="0">
                <a:solidFill>
                  <a:srgbClr val="C45811"/>
                </a:solidFill>
                <a:latin typeface="Calibri"/>
                <a:cs typeface="Calibri"/>
              </a:rPr>
              <a:t>taza </a:t>
            </a:r>
            <a:r>
              <a:rPr sz="1993" dirty="0">
                <a:latin typeface="Calibri"/>
                <a:cs typeface="Calibri"/>
              </a:rPr>
              <a:t>ist</a:t>
            </a:r>
            <a:r>
              <a:rPr sz="1993" spc="-4" dirty="0">
                <a:latin typeface="Calibri"/>
                <a:cs typeface="Calibri"/>
              </a:rPr>
              <a:t>o</a:t>
            </a:r>
            <a:r>
              <a:rPr sz="1993" dirty="0">
                <a:latin typeface="Calibri"/>
                <a:cs typeface="Calibri"/>
              </a:rPr>
              <a:t>g poluprečn</a:t>
            </a:r>
            <a:r>
              <a:rPr sz="1993" spc="-8" dirty="0">
                <a:latin typeface="Calibri"/>
                <a:cs typeface="Calibri"/>
              </a:rPr>
              <a:t>i</a:t>
            </a:r>
            <a:r>
              <a:rPr sz="1993" dirty="0">
                <a:latin typeface="Calibri"/>
                <a:cs typeface="Calibri"/>
              </a:rPr>
              <a:t>ka na svim</a:t>
            </a:r>
            <a:r>
              <a:rPr sz="1993" spc="-4" dirty="0">
                <a:latin typeface="Calibri"/>
                <a:cs typeface="Calibri"/>
              </a:rPr>
              <a:t> </a:t>
            </a:r>
            <a:r>
              <a:rPr sz="1993" dirty="0">
                <a:latin typeface="Calibri"/>
                <a:cs typeface="Calibri"/>
              </a:rPr>
              <a:t>dis</a:t>
            </a:r>
            <a:r>
              <a:rPr sz="1993" spc="-8" dirty="0">
                <a:latin typeface="Calibri"/>
                <a:cs typeface="Calibri"/>
              </a:rPr>
              <a:t>k</a:t>
            </a:r>
            <a:r>
              <a:rPr sz="1993" dirty="0">
                <a:latin typeface="Calibri"/>
                <a:cs typeface="Calibri"/>
              </a:rPr>
              <a:t>ovima</a:t>
            </a:r>
            <a:r>
              <a:rPr sz="1993" dirty="0">
                <a:latin typeface="Calibri"/>
                <a:cs typeface="Calibri"/>
              </a:rPr>
              <a:t>.</a:t>
            </a:r>
            <a:endParaRPr sz="1993" dirty="0">
              <a:latin typeface="Calibri"/>
              <a:cs typeface="Calibri"/>
            </a:endParaRPr>
          </a:p>
          <a:p>
            <a:pPr marL="11506" marR="46350">
              <a:lnSpc>
                <a:spcPct val="101725"/>
              </a:lnSpc>
              <a:spcBef>
                <a:spcPts val="1089"/>
              </a:spcBef>
            </a:pPr>
            <a:r>
              <a:rPr sz="1993" b="1" dirty="0">
                <a:solidFill>
                  <a:srgbClr val="0000FF"/>
                </a:solidFill>
                <a:latin typeface="Calibri"/>
                <a:cs typeface="Calibri"/>
              </a:rPr>
              <a:t>Sekt</a:t>
            </a:r>
            <a:r>
              <a:rPr sz="1993" b="1" spc="-4" dirty="0">
                <a:solidFill>
                  <a:srgbClr val="0000FF"/>
                </a:solidFill>
                <a:latin typeface="Calibri"/>
                <a:cs typeface="Calibri"/>
              </a:rPr>
              <a:t>o</a:t>
            </a:r>
            <a:r>
              <a:rPr sz="1993" b="1" dirty="0">
                <a:solidFill>
                  <a:srgbClr val="0000FF"/>
                </a:solidFill>
                <a:latin typeface="Calibri"/>
                <a:cs typeface="Calibri"/>
              </a:rPr>
              <a:t>r </a:t>
            </a:r>
            <a:r>
              <a:rPr sz="1993" dirty="0">
                <a:latin typeface="Calibri"/>
                <a:cs typeface="Calibri"/>
              </a:rPr>
              <a:t>- najmanji blok</a:t>
            </a:r>
            <a:r>
              <a:rPr sz="1993" spc="-4" dirty="0">
                <a:latin typeface="Calibri"/>
                <a:cs typeface="Calibri"/>
              </a:rPr>
              <a:t> </a:t>
            </a:r>
            <a:r>
              <a:rPr sz="1993" dirty="0">
                <a:latin typeface="Calibri"/>
                <a:cs typeface="Calibri"/>
              </a:rPr>
              <a:t>na hard</a:t>
            </a:r>
            <a:r>
              <a:rPr sz="1993" spc="-8" dirty="0">
                <a:latin typeface="Calibri"/>
                <a:cs typeface="Calibri"/>
              </a:rPr>
              <a:t> </a:t>
            </a:r>
            <a:r>
              <a:rPr sz="1993" dirty="0">
                <a:latin typeface="Calibri"/>
                <a:cs typeface="Calibri"/>
              </a:rPr>
              <a:t>disku</a:t>
            </a:r>
            <a:r>
              <a:rPr sz="1993" spc="-4" dirty="0">
                <a:latin typeface="Calibri"/>
                <a:cs typeface="Calibri"/>
              </a:rPr>
              <a:t> </a:t>
            </a:r>
            <a:r>
              <a:rPr sz="1993" dirty="0">
                <a:latin typeface="Calibri"/>
                <a:cs typeface="Calibri"/>
              </a:rPr>
              <a:t>k</a:t>
            </a:r>
            <a:r>
              <a:rPr sz="1993" spc="4" dirty="0">
                <a:latin typeface="Calibri"/>
                <a:cs typeface="Calibri"/>
              </a:rPr>
              <a:t>o</a:t>
            </a:r>
            <a:r>
              <a:rPr sz="1993" dirty="0">
                <a:latin typeface="Calibri"/>
                <a:cs typeface="Calibri"/>
              </a:rPr>
              <a:t>ji </a:t>
            </a:r>
            <a:r>
              <a:rPr sz="1993" spc="-4" dirty="0">
                <a:latin typeface="Calibri"/>
                <a:cs typeface="Calibri"/>
              </a:rPr>
              <a:t>m</a:t>
            </a:r>
            <a:r>
              <a:rPr sz="1993" dirty="0">
                <a:latin typeface="Calibri"/>
                <a:cs typeface="Calibri"/>
              </a:rPr>
              <a:t>ože </a:t>
            </a:r>
            <a:r>
              <a:rPr sz="1993" dirty="0">
                <a:solidFill>
                  <a:srgbClr val="E26C09"/>
                </a:solidFill>
                <a:latin typeface="Calibri"/>
                <a:cs typeface="Calibri"/>
              </a:rPr>
              <a:t>fi</a:t>
            </a:r>
            <a:r>
              <a:rPr sz="1993" spc="-8" dirty="0">
                <a:solidFill>
                  <a:srgbClr val="E26C09"/>
                </a:solidFill>
                <a:latin typeface="Calibri"/>
                <a:cs typeface="Calibri"/>
              </a:rPr>
              <a:t>z</a:t>
            </a:r>
            <a:r>
              <a:rPr sz="1993" dirty="0">
                <a:solidFill>
                  <a:srgbClr val="E26C09"/>
                </a:solidFill>
                <a:latin typeface="Calibri"/>
                <a:cs typeface="Calibri"/>
              </a:rPr>
              <a:t>ički </a:t>
            </a:r>
            <a:r>
              <a:rPr sz="1993" dirty="0">
                <a:latin typeface="Calibri"/>
                <a:cs typeface="Calibri"/>
              </a:rPr>
              <a:t>da se adresi</a:t>
            </a:r>
            <a:r>
              <a:rPr sz="1993" spc="-4" dirty="0">
                <a:latin typeface="Calibri"/>
                <a:cs typeface="Calibri"/>
              </a:rPr>
              <a:t>r</a:t>
            </a:r>
            <a:r>
              <a:rPr sz="1993" dirty="0">
                <a:latin typeface="Calibri"/>
                <a:cs typeface="Calibri"/>
              </a:rPr>
              <a:t>a</a:t>
            </a:r>
            <a:r>
              <a:rPr sz="1993" dirty="0">
                <a:latin typeface="Calibri"/>
                <a:cs typeface="Calibri"/>
              </a:rPr>
              <a:t> (512 B</a:t>
            </a:r>
            <a:r>
              <a:rPr sz="1993" spc="-4" dirty="0">
                <a:latin typeface="Calibri"/>
                <a:cs typeface="Calibri"/>
              </a:rPr>
              <a:t>y</a:t>
            </a:r>
            <a:r>
              <a:rPr sz="1993" dirty="0">
                <a:latin typeface="Calibri"/>
                <a:cs typeface="Calibri"/>
              </a:rPr>
              <a:t>te</a:t>
            </a:r>
            <a:r>
              <a:rPr sz="1993" spc="4" dirty="0">
                <a:latin typeface="Calibri"/>
                <a:cs typeface="Calibri"/>
              </a:rPr>
              <a:t>s</a:t>
            </a:r>
            <a:r>
              <a:rPr sz="1993" spc="-8" dirty="0">
                <a:latin typeface="Calibri"/>
                <a:cs typeface="Calibri"/>
              </a:rPr>
              <a:t>)</a:t>
            </a:r>
            <a:r>
              <a:rPr sz="1993" dirty="0">
                <a:latin typeface="Calibri"/>
                <a:cs typeface="Calibri"/>
              </a:rPr>
              <a:t>.</a:t>
            </a:r>
            <a:endParaRPr sz="1993" dirty="0">
              <a:latin typeface="Calibri"/>
              <a:cs typeface="Calibri"/>
            </a:endParaRPr>
          </a:p>
          <a:p>
            <a:pPr marL="927630" marR="1200341" indent="-916124">
              <a:lnSpc>
                <a:spcPct val="101826"/>
              </a:lnSpc>
              <a:spcBef>
                <a:spcPts val="1084"/>
              </a:spcBef>
            </a:pPr>
            <a:r>
              <a:rPr sz="1993" b="1" dirty="0">
                <a:solidFill>
                  <a:srgbClr val="0000FF"/>
                </a:solidFill>
                <a:latin typeface="Calibri"/>
                <a:cs typeface="Calibri"/>
              </a:rPr>
              <a:t>Klas</a:t>
            </a:r>
            <a:r>
              <a:rPr sz="1993" b="1" spc="-4" dirty="0">
                <a:solidFill>
                  <a:srgbClr val="0000FF"/>
                </a:solidFill>
                <a:latin typeface="Calibri"/>
                <a:cs typeface="Calibri"/>
              </a:rPr>
              <a:t>t</a:t>
            </a:r>
            <a:r>
              <a:rPr sz="1993" b="1" dirty="0">
                <a:solidFill>
                  <a:srgbClr val="0000FF"/>
                </a:solidFill>
                <a:latin typeface="Calibri"/>
                <a:cs typeface="Calibri"/>
              </a:rPr>
              <a:t>er </a:t>
            </a:r>
            <a:r>
              <a:rPr sz="1993" dirty="0">
                <a:latin typeface="Calibri"/>
                <a:cs typeface="Calibri"/>
              </a:rPr>
              <a:t>- </a:t>
            </a:r>
            <a:r>
              <a:rPr sz="1993" b="1" dirty="0">
                <a:solidFill>
                  <a:srgbClr val="C45811"/>
                </a:solidFill>
                <a:latin typeface="Calibri"/>
                <a:cs typeface="Calibri"/>
              </a:rPr>
              <a:t>skup sekt</a:t>
            </a:r>
            <a:r>
              <a:rPr sz="1993" b="1" spc="-4" dirty="0">
                <a:solidFill>
                  <a:srgbClr val="C45811"/>
                </a:solidFill>
                <a:latin typeface="Calibri"/>
                <a:cs typeface="Calibri"/>
              </a:rPr>
              <a:t>o</a:t>
            </a:r>
            <a:r>
              <a:rPr sz="1993" b="1" dirty="0">
                <a:solidFill>
                  <a:srgbClr val="C45811"/>
                </a:solidFill>
                <a:latin typeface="Calibri"/>
                <a:cs typeface="Calibri"/>
              </a:rPr>
              <a:t>ra </a:t>
            </a:r>
            <a:r>
              <a:rPr sz="1993" dirty="0">
                <a:latin typeface="Calibri"/>
                <a:cs typeface="Calibri"/>
              </a:rPr>
              <a:t>koji </a:t>
            </a:r>
            <a:r>
              <a:rPr sz="1993" dirty="0">
                <a:solidFill>
                  <a:srgbClr val="E26C09"/>
                </a:solidFill>
                <a:latin typeface="Calibri"/>
                <a:cs typeface="Calibri"/>
              </a:rPr>
              <a:t>operativni</a:t>
            </a:r>
            <a:r>
              <a:rPr sz="1993" spc="-8" dirty="0">
                <a:solidFill>
                  <a:srgbClr val="E26C09"/>
                </a:solidFill>
                <a:latin typeface="Calibri"/>
                <a:cs typeface="Calibri"/>
              </a:rPr>
              <a:t> </a:t>
            </a:r>
            <a:r>
              <a:rPr sz="1993" dirty="0">
                <a:solidFill>
                  <a:srgbClr val="E26C09"/>
                </a:solidFill>
                <a:latin typeface="Calibri"/>
                <a:cs typeface="Calibri"/>
              </a:rPr>
              <a:t>sistem</a:t>
            </a:r>
            <a:r>
              <a:rPr sz="1993" spc="-4" dirty="0">
                <a:solidFill>
                  <a:srgbClr val="E26C09"/>
                </a:solidFill>
                <a:latin typeface="Calibri"/>
                <a:cs typeface="Calibri"/>
              </a:rPr>
              <a:t> </a:t>
            </a:r>
            <a:r>
              <a:rPr sz="1993" dirty="0">
                <a:latin typeface="Calibri"/>
                <a:cs typeface="Calibri"/>
              </a:rPr>
              <a:t>računara </a:t>
            </a:r>
            <a:r>
              <a:rPr sz="1993" spc="-4" dirty="0">
                <a:latin typeface="Calibri"/>
                <a:cs typeface="Calibri"/>
              </a:rPr>
              <a:t>m</a:t>
            </a:r>
            <a:r>
              <a:rPr sz="1993" dirty="0">
                <a:latin typeface="Calibri"/>
                <a:cs typeface="Calibri"/>
              </a:rPr>
              <a:t>ože da adres</a:t>
            </a:r>
            <a:r>
              <a:rPr sz="1993" spc="-4" dirty="0">
                <a:latin typeface="Calibri"/>
                <a:cs typeface="Calibri"/>
              </a:rPr>
              <a:t>i</a:t>
            </a:r>
            <a:r>
              <a:rPr sz="1993" dirty="0">
                <a:latin typeface="Calibri"/>
                <a:cs typeface="Calibri"/>
              </a:rPr>
              <a:t>ra. (zavisi </a:t>
            </a:r>
            <a:r>
              <a:rPr sz="1993" spc="-8" dirty="0">
                <a:latin typeface="Calibri"/>
                <a:cs typeface="Calibri"/>
              </a:rPr>
              <a:t>o</a:t>
            </a:r>
            <a:r>
              <a:rPr sz="1993" dirty="0">
                <a:latin typeface="Calibri"/>
                <a:cs typeface="Calibri"/>
              </a:rPr>
              <a:t>d fajl s</a:t>
            </a:r>
            <a:r>
              <a:rPr sz="1993" spc="-8" dirty="0">
                <a:latin typeface="Calibri"/>
                <a:cs typeface="Calibri"/>
              </a:rPr>
              <a:t>i</a:t>
            </a:r>
            <a:r>
              <a:rPr sz="1993" dirty="0">
                <a:latin typeface="Calibri"/>
                <a:cs typeface="Calibri"/>
              </a:rPr>
              <a:t>stema i</a:t>
            </a:r>
            <a:r>
              <a:rPr sz="1993" spc="-8" dirty="0">
                <a:latin typeface="Calibri"/>
                <a:cs typeface="Calibri"/>
              </a:rPr>
              <a:t> </a:t>
            </a:r>
            <a:r>
              <a:rPr sz="1993" dirty="0">
                <a:latin typeface="Calibri"/>
                <a:cs typeface="Calibri"/>
              </a:rPr>
              <a:t>velič</a:t>
            </a:r>
            <a:r>
              <a:rPr sz="1993" spc="-4" dirty="0">
                <a:latin typeface="Calibri"/>
                <a:cs typeface="Calibri"/>
              </a:rPr>
              <a:t>i</a:t>
            </a:r>
            <a:r>
              <a:rPr sz="1993" dirty="0">
                <a:latin typeface="Calibri"/>
                <a:cs typeface="Calibri"/>
              </a:rPr>
              <a:t>ne dis</a:t>
            </a:r>
            <a:r>
              <a:rPr sz="1993" spc="-8" dirty="0">
                <a:latin typeface="Calibri"/>
                <a:cs typeface="Calibri"/>
              </a:rPr>
              <a:t>k</a:t>
            </a:r>
            <a:r>
              <a:rPr sz="1993" spc="4" dirty="0">
                <a:latin typeface="Calibri"/>
                <a:cs typeface="Calibri"/>
              </a:rPr>
              <a:t>a</a:t>
            </a:r>
            <a:r>
              <a:rPr sz="1993" dirty="0">
                <a:latin typeface="Calibri"/>
                <a:cs typeface="Calibri"/>
              </a:rPr>
              <a:t>, kre</a:t>
            </a:r>
            <a:r>
              <a:rPr sz="1993" spc="-13" dirty="0">
                <a:latin typeface="Calibri"/>
                <a:cs typeface="Calibri"/>
              </a:rPr>
              <a:t>ć</a:t>
            </a:r>
            <a:r>
              <a:rPr sz="1993" dirty="0">
                <a:latin typeface="Calibri"/>
                <a:cs typeface="Calibri"/>
              </a:rPr>
              <a:t>e se od 1 do </a:t>
            </a:r>
            <a:r>
              <a:rPr sz="1993" spc="-4" dirty="0">
                <a:latin typeface="Calibri"/>
                <a:cs typeface="Calibri"/>
              </a:rPr>
              <a:t>6</a:t>
            </a:r>
            <a:r>
              <a:rPr sz="1993" dirty="0">
                <a:latin typeface="Calibri"/>
                <a:cs typeface="Calibri"/>
              </a:rPr>
              <a:t>4 se</a:t>
            </a:r>
            <a:r>
              <a:rPr sz="1993" spc="-4" dirty="0">
                <a:latin typeface="Calibri"/>
                <a:cs typeface="Calibri"/>
              </a:rPr>
              <a:t>k</a:t>
            </a:r>
            <a:r>
              <a:rPr sz="1993" dirty="0">
                <a:latin typeface="Calibri"/>
                <a:cs typeface="Calibri"/>
              </a:rPr>
              <a:t>tor</a:t>
            </a:r>
            <a:r>
              <a:rPr sz="1993" spc="4" dirty="0">
                <a:latin typeface="Calibri"/>
                <a:cs typeface="Calibri"/>
              </a:rPr>
              <a:t>a</a:t>
            </a:r>
            <a:r>
              <a:rPr sz="1993" dirty="0">
                <a:latin typeface="Calibri"/>
                <a:cs typeface="Calibri"/>
              </a:rPr>
              <a:t>)</a:t>
            </a:r>
            <a:endParaRPr sz="1993" dirty="0">
              <a:latin typeface="Calibri"/>
              <a:cs typeface="Calibri"/>
            </a:endParaRPr>
          </a:p>
        </p:txBody>
      </p:sp>
      <p:sp>
        <p:nvSpPr>
          <p:cNvPr id="13" name="object 13"/>
          <p:cNvSpPr txBox="1"/>
          <p:nvPr/>
        </p:nvSpPr>
        <p:spPr>
          <a:xfrm>
            <a:off x="1647505" y="2811608"/>
            <a:ext cx="3814591" cy="276390"/>
          </a:xfrm>
          <a:prstGeom prst="rect">
            <a:avLst/>
          </a:prstGeom>
        </p:spPr>
        <p:txBody>
          <a:bodyPr wrap="square" lIns="0" tIns="0" rIns="0" bIns="0" rtlCol="0">
            <a:noAutofit/>
          </a:bodyPr>
          <a:lstStyle/>
          <a:p>
            <a:pPr marL="11506">
              <a:lnSpc>
                <a:spcPts val="2120"/>
              </a:lnSpc>
              <a:spcBef>
                <a:spcPts val="106"/>
              </a:spcBef>
            </a:pPr>
            <a:r>
              <a:rPr sz="2990" b="1" spc="-4" baseline="2482" dirty="0">
                <a:solidFill>
                  <a:srgbClr val="C45811"/>
                </a:solidFill>
                <a:latin typeface="Calibri"/>
                <a:cs typeface="Calibri"/>
              </a:rPr>
              <a:t>F</a:t>
            </a:r>
            <a:r>
              <a:rPr sz="2990" b="1" baseline="2482" dirty="0">
                <a:solidFill>
                  <a:srgbClr val="C45811"/>
                </a:solidFill>
                <a:latin typeface="Calibri"/>
                <a:cs typeface="Calibri"/>
              </a:rPr>
              <a:t>ormati</a:t>
            </a:r>
            <a:r>
              <a:rPr sz="2990" b="1" spc="-8" baseline="2482" dirty="0">
                <a:solidFill>
                  <a:srgbClr val="C45811"/>
                </a:solidFill>
                <a:latin typeface="Calibri"/>
                <a:cs typeface="Calibri"/>
              </a:rPr>
              <a:t>r</a:t>
            </a:r>
            <a:r>
              <a:rPr sz="2990" b="1" baseline="2482" dirty="0">
                <a:solidFill>
                  <a:srgbClr val="C45811"/>
                </a:solidFill>
                <a:latin typeface="Calibri"/>
                <a:cs typeface="Calibri"/>
              </a:rPr>
              <a:t>anje di</a:t>
            </a:r>
            <a:r>
              <a:rPr sz="2990" b="1" spc="-4" baseline="2482" dirty="0">
                <a:solidFill>
                  <a:srgbClr val="C45811"/>
                </a:solidFill>
                <a:latin typeface="Calibri"/>
                <a:cs typeface="Calibri"/>
              </a:rPr>
              <a:t>s</a:t>
            </a:r>
            <a:r>
              <a:rPr sz="2990" b="1" baseline="2482" dirty="0">
                <a:solidFill>
                  <a:srgbClr val="C45811"/>
                </a:solidFill>
                <a:latin typeface="Calibri"/>
                <a:cs typeface="Calibri"/>
              </a:rPr>
              <a:t>ka na ni</a:t>
            </a:r>
            <a:r>
              <a:rPr sz="2990" b="1" spc="-4" baseline="2482" dirty="0">
                <a:solidFill>
                  <a:srgbClr val="C45811"/>
                </a:solidFill>
                <a:latin typeface="Calibri"/>
                <a:cs typeface="Calibri"/>
              </a:rPr>
              <a:t>s</a:t>
            </a:r>
            <a:r>
              <a:rPr sz="2990" b="1" baseline="2482" dirty="0">
                <a:solidFill>
                  <a:srgbClr val="C45811"/>
                </a:solidFill>
                <a:latin typeface="Calibri"/>
                <a:cs typeface="Calibri"/>
              </a:rPr>
              <a:t>kom n</a:t>
            </a:r>
            <a:r>
              <a:rPr sz="2990" b="1" spc="-4" baseline="2482" dirty="0">
                <a:solidFill>
                  <a:srgbClr val="C45811"/>
                </a:solidFill>
                <a:latin typeface="Calibri"/>
                <a:cs typeface="Calibri"/>
              </a:rPr>
              <a:t>i</a:t>
            </a:r>
            <a:r>
              <a:rPr sz="2990" b="1" baseline="2482" dirty="0">
                <a:solidFill>
                  <a:srgbClr val="C45811"/>
                </a:solidFill>
                <a:latin typeface="Calibri"/>
                <a:cs typeface="Calibri"/>
              </a:rPr>
              <a:t>vou</a:t>
            </a:r>
            <a:endParaRPr sz="1993">
              <a:latin typeface="Calibri"/>
              <a:cs typeface="Calibri"/>
            </a:endParaRPr>
          </a:p>
        </p:txBody>
      </p:sp>
      <p:sp>
        <p:nvSpPr>
          <p:cNvPr id="12" name="object 12"/>
          <p:cNvSpPr txBox="1"/>
          <p:nvPr/>
        </p:nvSpPr>
        <p:spPr>
          <a:xfrm>
            <a:off x="5516062" y="2811608"/>
            <a:ext cx="4395455" cy="276390"/>
          </a:xfrm>
          <a:prstGeom prst="rect">
            <a:avLst/>
          </a:prstGeom>
        </p:spPr>
        <p:txBody>
          <a:bodyPr wrap="square" lIns="0" tIns="0" rIns="0" bIns="0" rtlCol="0">
            <a:noAutofit/>
          </a:bodyPr>
          <a:lstStyle/>
          <a:p>
            <a:pPr marL="11506">
              <a:lnSpc>
                <a:spcPts val="2120"/>
              </a:lnSpc>
              <a:spcBef>
                <a:spcPts val="106"/>
              </a:spcBef>
            </a:pPr>
            <a:r>
              <a:rPr sz="2990" baseline="2482" dirty="0">
                <a:latin typeface="Calibri"/>
                <a:cs typeface="Calibri"/>
              </a:rPr>
              <a:t>-</a:t>
            </a:r>
            <a:r>
              <a:rPr sz="2990" spc="-4" baseline="2482" dirty="0">
                <a:latin typeface="Calibri"/>
                <a:cs typeface="Calibri"/>
              </a:rPr>
              <a:t> </a:t>
            </a:r>
            <a:r>
              <a:rPr sz="2990" baseline="2482" dirty="0">
                <a:latin typeface="Calibri"/>
                <a:cs typeface="Calibri"/>
              </a:rPr>
              <a:t>fabrič</a:t>
            </a:r>
            <a:r>
              <a:rPr sz="2990" spc="-4" baseline="2482" dirty="0">
                <a:latin typeface="Calibri"/>
                <a:cs typeface="Calibri"/>
              </a:rPr>
              <a:t>k</a:t>
            </a:r>
            <a:r>
              <a:rPr sz="2990" baseline="2482" dirty="0">
                <a:latin typeface="Calibri"/>
                <a:cs typeface="Calibri"/>
              </a:rPr>
              <a:t>o utisk</a:t>
            </a:r>
            <a:r>
              <a:rPr sz="2990" spc="-4" baseline="2482" dirty="0">
                <a:latin typeface="Calibri"/>
                <a:cs typeface="Calibri"/>
              </a:rPr>
              <a:t>i</a:t>
            </a:r>
            <a:r>
              <a:rPr sz="2990" baseline="2482" dirty="0">
                <a:latin typeface="Calibri"/>
                <a:cs typeface="Calibri"/>
              </a:rPr>
              <a:t>vanje staza i</a:t>
            </a:r>
            <a:r>
              <a:rPr sz="2990" spc="-4" baseline="2482" dirty="0">
                <a:latin typeface="Calibri"/>
                <a:cs typeface="Calibri"/>
              </a:rPr>
              <a:t> </a:t>
            </a:r>
            <a:r>
              <a:rPr sz="2990" baseline="2482" dirty="0">
                <a:latin typeface="Calibri"/>
                <a:cs typeface="Calibri"/>
              </a:rPr>
              <a:t>se</a:t>
            </a:r>
            <a:r>
              <a:rPr sz="2990" spc="-4" baseline="2482" dirty="0">
                <a:latin typeface="Calibri"/>
                <a:cs typeface="Calibri"/>
              </a:rPr>
              <a:t>k</a:t>
            </a:r>
            <a:r>
              <a:rPr sz="2990" baseline="2482" dirty="0">
                <a:latin typeface="Calibri"/>
                <a:cs typeface="Calibri"/>
              </a:rPr>
              <a:t>tora na </a:t>
            </a:r>
            <a:r>
              <a:rPr sz="2990" spc="-4" baseline="2482" dirty="0">
                <a:latin typeface="Calibri"/>
                <a:cs typeface="Calibri"/>
              </a:rPr>
              <a:t>H</a:t>
            </a:r>
            <a:r>
              <a:rPr sz="2990" baseline="2482" dirty="0">
                <a:latin typeface="Calibri"/>
                <a:cs typeface="Calibri"/>
              </a:rPr>
              <a:t>D</a:t>
            </a:r>
            <a:endParaRPr sz="1993">
              <a:latin typeface="Calibri"/>
              <a:cs typeface="Calibri"/>
            </a:endParaRPr>
          </a:p>
        </p:txBody>
      </p:sp>
      <p:sp>
        <p:nvSpPr>
          <p:cNvPr id="11" name="object 11"/>
          <p:cNvSpPr txBox="1"/>
          <p:nvPr/>
        </p:nvSpPr>
        <p:spPr>
          <a:xfrm>
            <a:off x="2449754" y="3572353"/>
            <a:ext cx="549685" cy="230363"/>
          </a:xfrm>
          <a:prstGeom prst="rect">
            <a:avLst/>
          </a:prstGeom>
        </p:spPr>
        <p:txBody>
          <a:bodyPr wrap="square" lIns="0" tIns="0" rIns="0" bIns="0" rtlCol="0">
            <a:noAutofit/>
          </a:bodyPr>
          <a:lstStyle/>
          <a:p>
            <a:pPr marL="11506">
              <a:lnSpc>
                <a:spcPts val="1757"/>
              </a:lnSpc>
              <a:spcBef>
                <a:spcPts val="88"/>
              </a:spcBef>
            </a:pPr>
            <a:r>
              <a:rPr sz="1631" dirty="0">
                <a:solidFill>
                  <a:srgbClr val="0000FF"/>
                </a:solidFill>
                <a:latin typeface="Arial"/>
                <a:cs typeface="Arial"/>
              </a:rPr>
              <a:t>staza</a:t>
            </a:r>
            <a:endParaRPr sz="1631" dirty="0">
              <a:latin typeface="Arial"/>
              <a:cs typeface="Arial"/>
            </a:endParaRPr>
          </a:p>
        </p:txBody>
      </p:sp>
      <p:sp>
        <p:nvSpPr>
          <p:cNvPr id="10" name="object 10"/>
          <p:cNvSpPr txBox="1"/>
          <p:nvPr/>
        </p:nvSpPr>
        <p:spPr>
          <a:xfrm>
            <a:off x="4220866" y="3572353"/>
            <a:ext cx="768025" cy="230363"/>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osovi</a:t>
            </a:r>
            <a:r>
              <a:rPr sz="1631" spc="-4" dirty="0">
                <a:latin typeface="Arial"/>
                <a:cs typeface="Arial"/>
              </a:rPr>
              <a:t>n</a:t>
            </a:r>
            <a:r>
              <a:rPr sz="1631" dirty="0">
                <a:latin typeface="Arial"/>
                <a:cs typeface="Arial"/>
              </a:rPr>
              <a:t>a</a:t>
            </a:r>
            <a:endParaRPr sz="1631">
              <a:latin typeface="Arial"/>
              <a:cs typeface="Arial"/>
            </a:endParaRPr>
          </a:p>
        </p:txBody>
      </p:sp>
      <p:sp>
        <p:nvSpPr>
          <p:cNvPr id="9" name="object 9"/>
          <p:cNvSpPr txBox="1"/>
          <p:nvPr/>
        </p:nvSpPr>
        <p:spPr>
          <a:xfrm>
            <a:off x="2297865" y="4397110"/>
            <a:ext cx="618071" cy="230134"/>
          </a:xfrm>
          <a:prstGeom prst="rect">
            <a:avLst/>
          </a:prstGeom>
        </p:spPr>
        <p:txBody>
          <a:bodyPr wrap="square" lIns="0" tIns="0" rIns="0" bIns="0" rtlCol="0">
            <a:noAutofit/>
          </a:bodyPr>
          <a:lstStyle/>
          <a:p>
            <a:pPr marL="11506">
              <a:lnSpc>
                <a:spcPts val="1757"/>
              </a:lnSpc>
              <a:spcBef>
                <a:spcPts val="88"/>
              </a:spcBef>
            </a:pPr>
            <a:r>
              <a:rPr sz="1631" dirty="0">
                <a:solidFill>
                  <a:srgbClr val="0000FF"/>
                </a:solidFill>
                <a:latin typeface="Arial"/>
                <a:cs typeface="Arial"/>
              </a:rPr>
              <a:t>sektor</a:t>
            </a:r>
            <a:endParaRPr sz="1631">
              <a:latin typeface="Arial"/>
              <a:cs typeface="Arial"/>
            </a:endParaRPr>
          </a:p>
        </p:txBody>
      </p:sp>
      <p:sp>
        <p:nvSpPr>
          <p:cNvPr id="8" name="object 8"/>
          <p:cNvSpPr txBox="1"/>
          <p:nvPr/>
        </p:nvSpPr>
        <p:spPr>
          <a:xfrm>
            <a:off x="9961795" y="4518620"/>
            <a:ext cx="549100"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staza</a:t>
            </a:r>
            <a:endParaRPr sz="1631">
              <a:latin typeface="Arial"/>
              <a:cs typeface="Arial"/>
            </a:endParaRPr>
          </a:p>
        </p:txBody>
      </p:sp>
      <p:sp>
        <p:nvSpPr>
          <p:cNvPr id="7" name="object 7"/>
          <p:cNvSpPr txBox="1"/>
          <p:nvPr/>
        </p:nvSpPr>
        <p:spPr>
          <a:xfrm>
            <a:off x="9972842" y="4943218"/>
            <a:ext cx="618071"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sektor</a:t>
            </a:r>
            <a:endParaRPr sz="1631">
              <a:latin typeface="Arial"/>
              <a:cs typeface="Arial"/>
            </a:endParaRPr>
          </a:p>
        </p:txBody>
      </p:sp>
      <p:sp>
        <p:nvSpPr>
          <p:cNvPr id="6" name="object 6"/>
          <p:cNvSpPr txBox="1"/>
          <p:nvPr/>
        </p:nvSpPr>
        <p:spPr>
          <a:xfrm>
            <a:off x="4797353" y="5148958"/>
            <a:ext cx="549099"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glava</a:t>
            </a:r>
            <a:endParaRPr sz="1631">
              <a:latin typeface="Arial"/>
              <a:cs typeface="Arial"/>
            </a:endParaRPr>
          </a:p>
        </p:txBody>
      </p:sp>
      <p:sp>
        <p:nvSpPr>
          <p:cNvPr id="5" name="object 5"/>
          <p:cNvSpPr txBox="1"/>
          <p:nvPr/>
        </p:nvSpPr>
        <p:spPr>
          <a:xfrm>
            <a:off x="2377952" y="5170361"/>
            <a:ext cx="710654" cy="230134"/>
          </a:xfrm>
          <a:prstGeom prst="rect">
            <a:avLst/>
          </a:prstGeom>
        </p:spPr>
        <p:txBody>
          <a:bodyPr wrap="square" lIns="0" tIns="0" rIns="0" bIns="0" rtlCol="0">
            <a:noAutofit/>
          </a:bodyPr>
          <a:lstStyle/>
          <a:p>
            <a:pPr marL="11506">
              <a:lnSpc>
                <a:spcPts val="1757"/>
              </a:lnSpc>
              <a:spcBef>
                <a:spcPts val="88"/>
              </a:spcBef>
            </a:pPr>
            <a:r>
              <a:rPr sz="1631" dirty="0">
                <a:solidFill>
                  <a:srgbClr val="C45811"/>
                </a:solidFill>
                <a:latin typeface="Arial"/>
                <a:cs typeface="Arial"/>
              </a:rPr>
              <a:t>cil</a:t>
            </a:r>
            <a:r>
              <a:rPr sz="1631" spc="4" dirty="0">
                <a:solidFill>
                  <a:srgbClr val="C45811"/>
                </a:solidFill>
                <a:latin typeface="Arial"/>
                <a:cs typeface="Arial"/>
              </a:rPr>
              <a:t>i</a:t>
            </a:r>
            <a:r>
              <a:rPr sz="1631" dirty="0">
                <a:solidFill>
                  <a:srgbClr val="C45811"/>
                </a:solidFill>
                <a:latin typeface="Arial"/>
                <a:cs typeface="Arial"/>
              </a:rPr>
              <a:t>ndar</a:t>
            </a:r>
            <a:endParaRPr sz="1631">
              <a:latin typeface="Arial"/>
              <a:cs typeface="Arial"/>
            </a:endParaRPr>
          </a:p>
        </p:txBody>
      </p:sp>
      <p:sp>
        <p:nvSpPr>
          <p:cNvPr id="4" name="object 4"/>
          <p:cNvSpPr txBox="1"/>
          <p:nvPr/>
        </p:nvSpPr>
        <p:spPr>
          <a:xfrm>
            <a:off x="9952130" y="5417525"/>
            <a:ext cx="664052"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klaster</a:t>
            </a:r>
            <a:endParaRPr sz="1631">
              <a:latin typeface="Arial"/>
              <a:cs typeface="Arial"/>
            </a:endParaRPr>
          </a:p>
        </p:txBody>
      </p:sp>
      <p:sp>
        <p:nvSpPr>
          <p:cNvPr id="3" name="object 3"/>
          <p:cNvSpPr txBox="1"/>
          <p:nvPr/>
        </p:nvSpPr>
        <p:spPr>
          <a:xfrm>
            <a:off x="2366905" y="5860073"/>
            <a:ext cx="422342" cy="230134"/>
          </a:xfrm>
          <a:prstGeom prst="rect">
            <a:avLst/>
          </a:prstGeom>
        </p:spPr>
        <p:txBody>
          <a:bodyPr wrap="square" lIns="0" tIns="0" rIns="0" bIns="0" rtlCol="0">
            <a:noAutofit/>
          </a:bodyPr>
          <a:lstStyle/>
          <a:p>
            <a:pPr marL="11506">
              <a:lnSpc>
                <a:spcPts val="1757"/>
              </a:lnSpc>
              <a:spcBef>
                <a:spcPts val="88"/>
              </a:spcBef>
            </a:pPr>
            <a:r>
              <a:rPr sz="1631" dirty="0">
                <a:latin typeface="Arial"/>
                <a:cs typeface="Arial"/>
              </a:rPr>
              <a:t>disk</a:t>
            </a:r>
            <a:endParaRPr sz="1631">
              <a:latin typeface="Arial"/>
              <a:cs typeface="Arial"/>
            </a:endParaRPr>
          </a:p>
        </p:txBody>
      </p:sp>
      <p:sp>
        <p:nvSpPr>
          <p:cNvPr id="2" name="object 2"/>
          <p:cNvSpPr txBox="1"/>
          <p:nvPr/>
        </p:nvSpPr>
        <p:spPr>
          <a:xfrm>
            <a:off x="4319595" y="6143138"/>
            <a:ext cx="948014" cy="469243"/>
          </a:xfrm>
          <a:prstGeom prst="rect">
            <a:avLst/>
          </a:prstGeom>
        </p:spPr>
        <p:txBody>
          <a:bodyPr wrap="square" lIns="0" tIns="0" rIns="0" bIns="0" rtlCol="0">
            <a:noAutofit/>
          </a:bodyPr>
          <a:lstStyle/>
          <a:p>
            <a:pPr marL="237832" marR="252952" algn="ctr">
              <a:lnSpc>
                <a:spcPts val="1757"/>
              </a:lnSpc>
              <a:spcBef>
                <a:spcPts val="88"/>
              </a:spcBef>
            </a:pPr>
            <a:r>
              <a:rPr sz="1631" dirty="0">
                <a:latin typeface="Arial"/>
                <a:cs typeface="Arial"/>
              </a:rPr>
              <a:t>ruka</a:t>
            </a:r>
            <a:endParaRPr sz="1631">
              <a:latin typeface="Arial"/>
              <a:cs typeface="Arial"/>
            </a:endParaRPr>
          </a:p>
          <a:p>
            <a:pPr algn="ctr">
              <a:lnSpc>
                <a:spcPct val="95825"/>
              </a:lnSpc>
            </a:pPr>
            <a:r>
              <a:rPr sz="1631" dirty="0">
                <a:latin typeface="Arial"/>
                <a:cs typeface="Arial"/>
              </a:rPr>
              <a:t>pokretača</a:t>
            </a:r>
            <a:endParaRPr sz="1631">
              <a:latin typeface="Arial"/>
              <a:cs typeface="Arial"/>
            </a:endParaRPr>
          </a:p>
        </p:txBody>
      </p:sp>
    </p:spTree>
    <p:extLst>
      <p:ext uri="{BB962C8B-B14F-4D97-AF65-F5344CB8AC3E}">
        <p14:creationId xmlns:p14="http://schemas.microsoft.com/office/powerpoint/2010/main" val="342780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82435" y="159327"/>
            <a:ext cx="5153891" cy="55626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80000"/>
              </a:lnSpc>
            </a:pPr>
            <a:r>
              <a:rPr lang="sr-Latn-CS" altLang="en-US" sz="2000" dirty="0" smtClean="0"/>
              <a:t>Podaci se s</a:t>
            </a:r>
            <a:r>
              <a:rPr lang="en-US" altLang="en-US" sz="2000" dirty="0" smtClean="0"/>
              <a:t>j</a:t>
            </a:r>
            <a:r>
              <a:rPr lang="sr-Latn-CS" altLang="en-US" sz="2000" dirty="0" smtClean="0"/>
              <a:t>meštaju po koncentričnim kugovima (tracks) koji su podeljeni na elementarne jedinice sektrore (sectors)</a:t>
            </a:r>
          </a:p>
          <a:p>
            <a:pPr>
              <a:lnSpc>
                <a:spcPct val="80000"/>
              </a:lnSpc>
            </a:pPr>
            <a:r>
              <a:rPr lang="sr-Latn-CS" altLang="en-US" sz="2000" dirty="0" smtClean="0"/>
              <a:t>Sektori sadrže fiksan broj bajtova npr 256, 512</a:t>
            </a:r>
          </a:p>
          <a:p>
            <a:pPr algn="just">
              <a:lnSpc>
                <a:spcPct val="80000"/>
              </a:lnSpc>
            </a:pPr>
            <a:r>
              <a:rPr lang="sr-Latn-CS" altLang="en-US" sz="2000" dirty="0" smtClean="0"/>
              <a:t>Sektori mogu biti grupisani u celine, klastere, bilo na fizičkom nivou ili logičkom nivou (u okviru operativnog sistema)</a:t>
            </a:r>
          </a:p>
          <a:p>
            <a:pPr algn="just">
              <a:lnSpc>
                <a:spcPct val="80000"/>
              </a:lnSpc>
            </a:pPr>
            <a:r>
              <a:rPr lang="sr-Latn-CS" altLang="en-US" sz="2000" dirty="0" smtClean="0"/>
              <a:t>Formatiranje diska na najnižem nivou predstavlja proces uspostavljanja trekova i sektora u okviru magnetnih ploča. Ovaj proces priprema disk za skladištenje blokova bajtova</a:t>
            </a:r>
          </a:p>
          <a:p>
            <a:pPr algn="just">
              <a:lnSpc>
                <a:spcPct val="80000"/>
              </a:lnSpc>
            </a:pPr>
            <a:r>
              <a:rPr lang="sr-Latn-CS" altLang="en-US" sz="2000" dirty="0" smtClean="0"/>
              <a:t>Formatiranje diska na višem nivou definiše strukturu fajlova koji će se skladištiti na HDD. Ovaj proces priprema HDD za skladištenje fajlova</a:t>
            </a:r>
          </a:p>
          <a:p>
            <a:pPr>
              <a:lnSpc>
                <a:spcPct val="80000"/>
              </a:lnSpc>
            </a:pPr>
            <a:endParaRPr lang="en-US" altLang="en-US" sz="2000" dirty="0" smtClean="0"/>
          </a:p>
        </p:txBody>
      </p:sp>
      <p:pic>
        <p:nvPicPr>
          <p:cNvPr id="5" name="Picture 6" descr="hardd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95655" y="886690"/>
            <a:ext cx="4343400" cy="43364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674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83326" y="471055"/>
            <a:ext cx="4966855" cy="5334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90000"/>
              </a:lnSpc>
            </a:pPr>
            <a:r>
              <a:rPr lang="sr-Latn-CS" altLang="en-US" sz="2000" smtClean="0"/>
              <a:t>Pored magnetnih diskova HDD sadrži mehaniku koja omogućava rotiranje tih diskova</a:t>
            </a:r>
          </a:p>
          <a:p>
            <a:pPr algn="just">
              <a:lnSpc>
                <a:spcPct val="90000"/>
              </a:lnSpc>
            </a:pPr>
            <a:r>
              <a:rPr lang="sr-Latn-CS" altLang="en-US" sz="2000" smtClean="0"/>
              <a:t>Glavu koja služi za upisivanje odnosno čitanje magnetnih sektora na diskovima</a:t>
            </a:r>
          </a:p>
          <a:p>
            <a:pPr algn="just">
              <a:lnSpc>
                <a:spcPct val="90000"/>
              </a:lnSpc>
            </a:pPr>
            <a:r>
              <a:rPr lang="sr-Latn-CS" altLang="en-US" sz="2000" smtClean="0"/>
              <a:t>Mehaniku koja omogućava pomeranje glave</a:t>
            </a:r>
          </a:p>
          <a:p>
            <a:pPr algn="just">
              <a:lnSpc>
                <a:spcPct val="90000"/>
              </a:lnSpc>
            </a:pPr>
            <a:r>
              <a:rPr lang="sr-Latn-CS" altLang="en-US" sz="2000" smtClean="0"/>
              <a:t>Elektroniku koja kontroliše mehaniku</a:t>
            </a:r>
          </a:p>
          <a:p>
            <a:pPr algn="just">
              <a:lnSpc>
                <a:spcPct val="90000"/>
              </a:lnSpc>
            </a:pPr>
            <a:r>
              <a:rPr lang="sr-Latn-CS" altLang="en-US" sz="2000" smtClean="0"/>
              <a:t>Elektroniku koja omogućava komunikaciju HDD sa matičnom pločom</a:t>
            </a:r>
          </a:p>
          <a:p>
            <a:pPr algn="just">
              <a:lnSpc>
                <a:spcPct val="90000"/>
              </a:lnSpc>
            </a:pPr>
            <a:r>
              <a:rPr lang="sr-Latn-CS" altLang="en-US" sz="2000" smtClean="0"/>
              <a:t>Priključke za napajanje i komunikaciju </a:t>
            </a:r>
          </a:p>
          <a:p>
            <a:pPr algn="just">
              <a:lnSpc>
                <a:spcPct val="90000"/>
              </a:lnSpc>
            </a:pPr>
            <a:r>
              <a:rPr lang="sr-Latn-CS" altLang="en-US" sz="2000" smtClean="0"/>
              <a:t>Blok džampera za podešavanje parametara HDD-a</a:t>
            </a:r>
            <a:endParaRPr lang="en-US" altLang="en-US" sz="2000" dirty="0" smtClean="0"/>
          </a:p>
        </p:txBody>
      </p:sp>
      <p:pic>
        <p:nvPicPr>
          <p:cNvPr id="3" name="Picture 6" descr="525px-Hard_driv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74873" y="1420091"/>
            <a:ext cx="4343400" cy="3101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9043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6621282" y="2020349"/>
            <a:ext cx="4001459" cy="3652229"/>
          </a:xfrm>
          <a:prstGeom prst="rect">
            <a:avLst/>
          </a:prstGeom>
          <a:blipFill>
            <a:blip r:embed="rId3" cstate="print"/>
            <a:stretch>
              <a:fillRect/>
            </a:stretch>
          </a:blipFill>
        </p:spPr>
        <p:txBody>
          <a:bodyPr wrap="square" lIns="0" tIns="0" rIns="0" bIns="0" rtlCol="0">
            <a:noAutofit/>
          </a:bodyPr>
          <a:lstStyle/>
          <a:p>
            <a:endParaRPr sz="1631"/>
          </a:p>
        </p:txBody>
      </p:sp>
      <p:sp>
        <p:nvSpPr>
          <p:cNvPr id="16" name="object 16"/>
          <p:cNvSpPr txBox="1"/>
          <p:nvPr/>
        </p:nvSpPr>
        <p:spPr>
          <a:xfrm>
            <a:off x="1892599" y="474364"/>
            <a:ext cx="3214070" cy="276390"/>
          </a:xfrm>
          <a:prstGeom prst="rect">
            <a:avLst/>
          </a:prstGeom>
        </p:spPr>
        <p:txBody>
          <a:bodyPr wrap="square" lIns="0" tIns="0" rIns="0" bIns="0" rtlCol="0">
            <a:noAutofit/>
          </a:bodyPr>
          <a:lstStyle/>
          <a:p>
            <a:pPr marL="11506">
              <a:lnSpc>
                <a:spcPts val="2120"/>
              </a:lnSpc>
              <a:spcBef>
                <a:spcPts val="106"/>
              </a:spcBef>
            </a:pPr>
            <a:r>
              <a:rPr sz="2990" b="1" baseline="2482" dirty="0">
                <a:solidFill>
                  <a:srgbClr val="FF0000"/>
                </a:solidFill>
                <a:latin typeface="Calibri"/>
                <a:cs typeface="Calibri"/>
              </a:rPr>
              <a:t>KAR</a:t>
            </a:r>
            <a:r>
              <a:rPr sz="2990" b="1" spc="-4" baseline="2482" dirty="0">
                <a:solidFill>
                  <a:srgbClr val="FF0000"/>
                </a:solidFill>
                <a:latin typeface="Calibri"/>
                <a:cs typeface="Calibri"/>
              </a:rPr>
              <a:t>A</a:t>
            </a:r>
            <a:r>
              <a:rPr sz="2990" b="1" baseline="2482" dirty="0">
                <a:solidFill>
                  <a:srgbClr val="FF0000"/>
                </a:solidFill>
                <a:latin typeface="Calibri"/>
                <a:cs typeface="Calibri"/>
              </a:rPr>
              <a:t>KTER</a:t>
            </a:r>
            <a:r>
              <a:rPr sz="2990" b="1" spc="-4" baseline="2482" dirty="0">
                <a:solidFill>
                  <a:srgbClr val="FF0000"/>
                </a:solidFill>
                <a:latin typeface="Calibri"/>
                <a:cs typeface="Calibri"/>
              </a:rPr>
              <a:t>I</a:t>
            </a:r>
            <a:r>
              <a:rPr sz="2990" b="1" baseline="2482" dirty="0">
                <a:solidFill>
                  <a:srgbClr val="FF0000"/>
                </a:solidFill>
                <a:latin typeface="Calibri"/>
                <a:cs typeface="Calibri"/>
              </a:rPr>
              <a:t>STIKE HD D</a:t>
            </a:r>
            <a:r>
              <a:rPr sz="2990" b="1" spc="-8" baseline="2482" dirty="0">
                <a:solidFill>
                  <a:srgbClr val="FF0000"/>
                </a:solidFill>
                <a:latin typeface="Calibri"/>
                <a:cs typeface="Calibri"/>
              </a:rPr>
              <a:t>I</a:t>
            </a:r>
            <a:r>
              <a:rPr sz="2990" b="1" baseline="2482" dirty="0">
                <a:solidFill>
                  <a:srgbClr val="FF0000"/>
                </a:solidFill>
                <a:latin typeface="Calibri"/>
                <a:cs typeface="Calibri"/>
              </a:rPr>
              <a:t>SKOVA</a:t>
            </a:r>
            <a:endParaRPr sz="1993">
              <a:latin typeface="Calibri"/>
              <a:cs typeface="Calibri"/>
            </a:endParaRPr>
          </a:p>
        </p:txBody>
      </p:sp>
      <p:sp>
        <p:nvSpPr>
          <p:cNvPr id="15" name="object 15"/>
          <p:cNvSpPr txBox="1"/>
          <p:nvPr/>
        </p:nvSpPr>
        <p:spPr>
          <a:xfrm>
            <a:off x="1849103" y="1124314"/>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14" name="object 14"/>
          <p:cNvSpPr txBox="1"/>
          <p:nvPr/>
        </p:nvSpPr>
        <p:spPr>
          <a:xfrm>
            <a:off x="2056224" y="1142214"/>
            <a:ext cx="1467739" cy="276390"/>
          </a:xfrm>
          <a:prstGeom prst="rect">
            <a:avLst/>
          </a:prstGeom>
        </p:spPr>
        <p:txBody>
          <a:bodyPr wrap="square" lIns="0" tIns="0" rIns="0" bIns="0" rtlCol="0">
            <a:noAutofit/>
          </a:bodyPr>
          <a:lstStyle/>
          <a:p>
            <a:pPr marL="11506">
              <a:lnSpc>
                <a:spcPts val="2120"/>
              </a:lnSpc>
              <a:spcBef>
                <a:spcPts val="106"/>
              </a:spcBef>
            </a:pPr>
            <a:r>
              <a:rPr sz="2990" baseline="2482" dirty="0">
                <a:solidFill>
                  <a:srgbClr val="0000FF"/>
                </a:solidFill>
                <a:latin typeface="Calibri"/>
                <a:cs typeface="Calibri"/>
              </a:rPr>
              <a:t>Kapacitet</a:t>
            </a:r>
            <a:r>
              <a:rPr sz="2990" spc="-4" baseline="2482" dirty="0">
                <a:solidFill>
                  <a:srgbClr val="0000FF"/>
                </a:solidFill>
                <a:latin typeface="Calibri"/>
                <a:cs typeface="Calibri"/>
              </a:rPr>
              <a:t> </a:t>
            </a:r>
            <a:r>
              <a:rPr sz="2990" baseline="2482" dirty="0">
                <a:solidFill>
                  <a:srgbClr val="0000FF"/>
                </a:solidFill>
                <a:latin typeface="Calibri"/>
                <a:cs typeface="Calibri"/>
              </a:rPr>
              <a:t>HD</a:t>
            </a:r>
            <a:r>
              <a:rPr sz="2990" baseline="2482" dirty="0">
                <a:latin typeface="Calibri"/>
                <a:cs typeface="Calibri"/>
              </a:rPr>
              <a:t>:</a:t>
            </a:r>
            <a:endParaRPr sz="1993">
              <a:latin typeface="Calibri"/>
              <a:cs typeface="Calibri"/>
            </a:endParaRPr>
          </a:p>
        </p:txBody>
      </p:sp>
      <p:sp>
        <p:nvSpPr>
          <p:cNvPr id="13" name="object 13"/>
          <p:cNvSpPr txBox="1"/>
          <p:nvPr/>
        </p:nvSpPr>
        <p:spPr>
          <a:xfrm>
            <a:off x="3634714" y="1142214"/>
            <a:ext cx="1176267" cy="276390"/>
          </a:xfrm>
          <a:prstGeom prst="rect">
            <a:avLst/>
          </a:prstGeom>
        </p:spPr>
        <p:txBody>
          <a:bodyPr wrap="square" lIns="0" tIns="0" rIns="0" bIns="0" rtlCol="0">
            <a:noAutofit/>
          </a:bodyPr>
          <a:lstStyle/>
          <a:p>
            <a:pPr marL="11506">
              <a:lnSpc>
                <a:spcPts val="2120"/>
              </a:lnSpc>
              <a:spcBef>
                <a:spcPts val="106"/>
              </a:spcBef>
            </a:pPr>
            <a:r>
              <a:rPr sz="2990" baseline="2482" dirty="0">
                <a:latin typeface="Calibri"/>
                <a:cs typeface="Calibri"/>
              </a:rPr>
              <a:t>~ 5</a:t>
            </a:r>
            <a:r>
              <a:rPr sz="2990" spc="-4" baseline="2482" dirty="0">
                <a:latin typeface="Calibri"/>
                <a:cs typeface="Calibri"/>
              </a:rPr>
              <a:t>0</a:t>
            </a:r>
            <a:r>
              <a:rPr sz="2990" baseline="2482" dirty="0">
                <a:latin typeface="Calibri"/>
                <a:cs typeface="Calibri"/>
              </a:rPr>
              <a:t>0 </a:t>
            </a:r>
            <a:r>
              <a:rPr sz="2990" spc="-4" baseline="2482" dirty="0">
                <a:latin typeface="Calibri"/>
                <a:cs typeface="Calibri"/>
              </a:rPr>
              <a:t>G</a:t>
            </a:r>
            <a:r>
              <a:rPr sz="2990" baseline="2482" dirty="0">
                <a:latin typeface="Calibri"/>
                <a:cs typeface="Calibri"/>
              </a:rPr>
              <a:t>B</a:t>
            </a:r>
            <a:r>
              <a:rPr sz="2990" spc="450" baseline="2482" dirty="0">
                <a:latin typeface="Calibri"/>
                <a:cs typeface="Calibri"/>
              </a:rPr>
              <a:t> </a:t>
            </a:r>
            <a:r>
              <a:rPr sz="2990" baseline="2482" dirty="0">
                <a:latin typeface="Calibri"/>
                <a:cs typeface="Calibri"/>
              </a:rPr>
              <a:t>-</a:t>
            </a:r>
            <a:endParaRPr sz="1993">
              <a:latin typeface="Calibri"/>
              <a:cs typeface="Calibri"/>
            </a:endParaRPr>
          </a:p>
        </p:txBody>
      </p:sp>
      <p:sp>
        <p:nvSpPr>
          <p:cNvPr id="12" name="object 12"/>
          <p:cNvSpPr txBox="1"/>
          <p:nvPr/>
        </p:nvSpPr>
        <p:spPr>
          <a:xfrm>
            <a:off x="4921625" y="1142214"/>
            <a:ext cx="576069" cy="276390"/>
          </a:xfrm>
          <a:prstGeom prst="rect">
            <a:avLst/>
          </a:prstGeom>
        </p:spPr>
        <p:txBody>
          <a:bodyPr wrap="square" lIns="0" tIns="0" rIns="0" bIns="0" rtlCol="0">
            <a:noAutofit/>
          </a:bodyPr>
          <a:lstStyle/>
          <a:p>
            <a:pPr marL="11506">
              <a:lnSpc>
                <a:spcPts val="2120"/>
              </a:lnSpc>
              <a:spcBef>
                <a:spcPts val="106"/>
              </a:spcBef>
            </a:pPr>
            <a:r>
              <a:rPr sz="2990" baseline="2482" dirty="0">
                <a:latin typeface="Calibri"/>
                <a:cs typeface="Calibri"/>
              </a:rPr>
              <a:t>~1</a:t>
            </a:r>
            <a:r>
              <a:rPr sz="2990" spc="-4" baseline="2482" dirty="0">
                <a:latin typeface="Calibri"/>
                <a:cs typeface="Calibri"/>
              </a:rPr>
              <a:t>TB</a:t>
            </a:r>
            <a:endParaRPr sz="1993">
              <a:latin typeface="Calibri"/>
              <a:cs typeface="Calibri"/>
            </a:endParaRPr>
          </a:p>
        </p:txBody>
      </p:sp>
      <p:sp>
        <p:nvSpPr>
          <p:cNvPr id="11" name="object 11"/>
          <p:cNvSpPr txBox="1"/>
          <p:nvPr/>
        </p:nvSpPr>
        <p:spPr>
          <a:xfrm>
            <a:off x="1849103" y="1654543"/>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10" name="object 10"/>
          <p:cNvSpPr txBox="1"/>
          <p:nvPr/>
        </p:nvSpPr>
        <p:spPr>
          <a:xfrm>
            <a:off x="2056224" y="1672443"/>
            <a:ext cx="3052469" cy="276390"/>
          </a:xfrm>
          <a:prstGeom prst="rect">
            <a:avLst/>
          </a:prstGeom>
        </p:spPr>
        <p:txBody>
          <a:bodyPr wrap="square" lIns="0" tIns="0" rIns="0" bIns="0" rtlCol="0">
            <a:noAutofit/>
          </a:bodyPr>
          <a:lstStyle/>
          <a:p>
            <a:pPr marL="11506">
              <a:lnSpc>
                <a:spcPts val="2120"/>
              </a:lnSpc>
              <a:spcBef>
                <a:spcPts val="106"/>
              </a:spcBef>
            </a:pPr>
            <a:r>
              <a:rPr sz="2990" baseline="2482" dirty="0">
                <a:solidFill>
                  <a:srgbClr val="0000FF"/>
                </a:solidFill>
                <a:latin typeface="Calibri"/>
                <a:cs typeface="Calibri"/>
              </a:rPr>
              <a:t>Brzina</a:t>
            </a:r>
            <a:r>
              <a:rPr sz="2990" spc="-8" baseline="2482" dirty="0">
                <a:solidFill>
                  <a:srgbClr val="0000FF"/>
                </a:solidFill>
                <a:latin typeface="Calibri"/>
                <a:cs typeface="Calibri"/>
              </a:rPr>
              <a:t> </a:t>
            </a:r>
            <a:r>
              <a:rPr sz="2990" baseline="2482" dirty="0">
                <a:solidFill>
                  <a:srgbClr val="0000FF"/>
                </a:solidFill>
                <a:latin typeface="Calibri"/>
                <a:cs typeface="Calibri"/>
              </a:rPr>
              <a:t>rotacije</a:t>
            </a:r>
            <a:r>
              <a:rPr sz="2990" baseline="2482" dirty="0">
                <a:latin typeface="Calibri"/>
                <a:cs typeface="Calibri"/>
              </a:rPr>
              <a:t>: 72</a:t>
            </a:r>
            <a:r>
              <a:rPr sz="2990" spc="-8" baseline="2482" dirty="0">
                <a:latin typeface="Calibri"/>
                <a:cs typeface="Calibri"/>
              </a:rPr>
              <a:t>0</a:t>
            </a:r>
            <a:r>
              <a:rPr sz="2990" baseline="2482" dirty="0">
                <a:latin typeface="Calibri"/>
                <a:cs typeface="Calibri"/>
              </a:rPr>
              <a:t>0 </a:t>
            </a:r>
            <a:r>
              <a:rPr sz="2990" spc="4" baseline="2482" dirty="0">
                <a:latin typeface="Calibri"/>
                <a:cs typeface="Calibri"/>
              </a:rPr>
              <a:t>o</a:t>
            </a:r>
            <a:r>
              <a:rPr sz="2990" spc="-4" baseline="2482" dirty="0">
                <a:latin typeface="Calibri"/>
                <a:cs typeface="Calibri"/>
              </a:rPr>
              <a:t>b</a:t>
            </a:r>
            <a:r>
              <a:rPr sz="2990" baseline="2482" dirty="0">
                <a:latin typeface="Calibri"/>
                <a:cs typeface="Calibri"/>
              </a:rPr>
              <a:t>/m</a:t>
            </a:r>
            <a:r>
              <a:rPr sz="2990" spc="-8" baseline="2482" dirty="0">
                <a:latin typeface="Calibri"/>
                <a:cs typeface="Calibri"/>
              </a:rPr>
              <a:t>i</a:t>
            </a:r>
            <a:r>
              <a:rPr sz="2990" baseline="2482" dirty="0">
                <a:latin typeface="Calibri"/>
                <a:cs typeface="Calibri"/>
              </a:rPr>
              <a:t>n,</a:t>
            </a:r>
            <a:endParaRPr sz="1993">
              <a:latin typeface="Calibri"/>
              <a:cs typeface="Calibri"/>
            </a:endParaRPr>
          </a:p>
        </p:txBody>
      </p:sp>
      <p:sp>
        <p:nvSpPr>
          <p:cNvPr id="9" name="object 9"/>
          <p:cNvSpPr txBox="1"/>
          <p:nvPr/>
        </p:nvSpPr>
        <p:spPr>
          <a:xfrm>
            <a:off x="1849103" y="2184082"/>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8" name="object 8"/>
          <p:cNvSpPr txBox="1"/>
          <p:nvPr/>
        </p:nvSpPr>
        <p:spPr>
          <a:xfrm>
            <a:off x="2056224" y="2201982"/>
            <a:ext cx="2645482" cy="654041"/>
          </a:xfrm>
          <a:prstGeom prst="rect">
            <a:avLst/>
          </a:prstGeom>
        </p:spPr>
        <p:txBody>
          <a:bodyPr wrap="square" lIns="0" tIns="0" rIns="0" bIns="0" rtlCol="0">
            <a:noAutofit/>
          </a:bodyPr>
          <a:lstStyle/>
          <a:p>
            <a:pPr marL="11506">
              <a:lnSpc>
                <a:spcPts val="2120"/>
              </a:lnSpc>
              <a:spcBef>
                <a:spcPts val="106"/>
              </a:spcBef>
            </a:pPr>
            <a:r>
              <a:rPr sz="2990" baseline="2482" dirty="0">
                <a:solidFill>
                  <a:srgbClr val="0000FF"/>
                </a:solidFill>
                <a:latin typeface="Calibri"/>
                <a:cs typeface="Calibri"/>
              </a:rPr>
              <a:t>Dimenz</a:t>
            </a:r>
            <a:r>
              <a:rPr sz="2990" spc="-4" baseline="2482" dirty="0">
                <a:solidFill>
                  <a:srgbClr val="0000FF"/>
                </a:solidFill>
                <a:latin typeface="Calibri"/>
                <a:cs typeface="Calibri"/>
              </a:rPr>
              <a:t>i</a:t>
            </a:r>
            <a:r>
              <a:rPr sz="2990" baseline="2482" dirty="0">
                <a:solidFill>
                  <a:srgbClr val="0000FF"/>
                </a:solidFill>
                <a:latin typeface="Calibri"/>
                <a:cs typeface="Calibri"/>
              </a:rPr>
              <a:t>j</a:t>
            </a:r>
            <a:r>
              <a:rPr sz="2990" spc="4" baseline="2482" dirty="0">
                <a:solidFill>
                  <a:srgbClr val="0000FF"/>
                </a:solidFill>
                <a:latin typeface="Calibri"/>
                <a:cs typeface="Calibri"/>
              </a:rPr>
              <a:t>e</a:t>
            </a:r>
            <a:r>
              <a:rPr sz="2990" baseline="2482" dirty="0">
                <a:latin typeface="Calibri"/>
                <a:cs typeface="Calibri"/>
              </a:rPr>
              <a:t>: 3.5" - desktop</a:t>
            </a:r>
            <a:endParaRPr sz="1993">
              <a:latin typeface="Calibri"/>
              <a:cs typeface="Calibri"/>
            </a:endParaRPr>
          </a:p>
          <a:p>
            <a:pPr marL="1152921" marR="38005">
              <a:lnSpc>
                <a:spcPct val="101725"/>
              </a:lnSpc>
              <a:spcBef>
                <a:spcPts val="434"/>
              </a:spcBef>
            </a:pPr>
            <a:r>
              <a:rPr sz="1993" dirty="0">
                <a:latin typeface="Calibri"/>
                <a:cs typeface="Calibri"/>
              </a:rPr>
              <a:t>2.5"  -</a:t>
            </a:r>
            <a:r>
              <a:rPr sz="1993" spc="-4" dirty="0">
                <a:latin typeface="Calibri"/>
                <a:cs typeface="Calibri"/>
              </a:rPr>
              <a:t> </a:t>
            </a:r>
            <a:r>
              <a:rPr sz="1993" dirty="0">
                <a:latin typeface="Calibri"/>
                <a:cs typeface="Calibri"/>
              </a:rPr>
              <a:t>laptop</a:t>
            </a:r>
            <a:endParaRPr sz="1993">
              <a:latin typeface="Calibri"/>
              <a:cs typeface="Calibri"/>
            </a:endParaRPr>
          </a:p>
        </p:txBody>
      </p:sp>
      <p:sp>
        <p:nvSpPr>
          <p:cNvPr id="7" name="object 7"/>
          <p:cNvSpPr txBox="1"/>
          <p:nvPr/>
        </p:nvSpPr>
        <p:spPr>
          <a:xfrm>
            <a:off x="1849103" y="3091271"/>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6" name="object 6"/>
          <p:cNvSpPr txBox="1"/>
          <p:nvPr/>
        </p:nvSpPr>
        <p:spPr>
          <a:xfrm>
            <a:off x="2056224" y="3109171"/>
            <a:ext cx="2224728" cy="276390"/>
          </a:xfrm>
          <a:prstGeom prst="rect">
            <a:avLst/>
          </a:prstGeom>
        </p:spPr>
        <p:txBody>
          <a:bodyPr wrap="square" lIns="0" tIns="0" rIns="0" bIns="0" rtlCol="0">
            <a:noAutofit/>
          </a:bodyPr>
          <a:lstStyle/>
          <a:p>
            <a:pPr marL="11506">
              <a:lnSpc>
                <a:spcPts val="2120"/>
              </a:lnSpc>
              <a:spcBef>
                <a:spcPts val="106"/>
              </a:spcBef>
            </a:pPr>
            <a:r>
              <a:rPr sz="2990" baseline="2482" dirty="0">
                <a:solidFill>
                  <a:srgbClr val="0000FF"/>
                </a:solidFill>
                <a:latin typeface="Calibri"/>
                <a:cs typeface="Calibri"/>
              </a:rPr>
              <a:t>Broj ploča</a:t>
            </a:r>
            <a:r>
              <a:rPr sz="2990" baseline="2482" dirty="0">
                <a:latin typeface="Calibri"/>
                <a:cs typeface="Calibri"/>
              </a:rPr>
              <a:t>: 1</a:t>
            </a:r>
            <a:r>
              <a:rPr sz="2990" spc="-8" baseline="2482" dirty="0">
                <a:latin typeface="Calibri"/>
                <a:cs typeface="Calibri"/>
              </a:rPr>
              <a:t>-</a:t>
            </a:r>
            <a:r>
              <a:rPr sz="2990" baseline="2482" dirty="0">
                <a:latin typeface="Calibri"/>
                <a:cs typeface="Calibri"/>
              </a:rPr>
              <a:t>4 plo</a:t>
            </a:r>
            <a:r>
              <a:rPr sz="2990" spc="-4" baseline="2482" dirty="0">
                <a:latin typeface="Calibri"/>
                <a:cs typeface="Calibri"/>
              </a:rPr>
              <a:t>č</a:t>
            </a:r>
            <a:r>
              <a:rPr sz="2990" baseline="2482" dirty="0">
                <a:latin typeface="Calibri"/>
                <a:cs typeface="Calibri"/>
              </a:rPr>
              <a:t>a.</a:t>
            </a:r>
            <a:endParaRPr sz="1993">
              <a:latin typeface="Calibri"/>
              <a:cs typeface="Calibri"/>
            </a:endParaRPr>
          </a:p>
        </p:txBody>
      </p:sp>
      <p:sp>
        <p:nvSpPr>
          <p:cNvPr id="5" name="object 5"/>
          <p:cNvSpPr txBox="1"/>
          <p:nvPr/>
        </p:nvSpPr>
        <p:spPr>
          <a:xfrm>
            <a:off x="1849103" y="3620810"/>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4" name="object 4"/>
          <p:cNvSpPr txBox="1"/>
          <p:nvPr/>
        </p:nvSpPr>
        <p:spPr>
          <a:xfrm>
            <a:off x="2056224" y="3638710"/>
            <a:ext cx="3562269" cy="276390"/>
          </a:xfrm>
          <a:prstGeom prst="rect">
            <a:avLst/>
          </a:prstGeom>
        </p:spPr>
        <p:txBody>
          <a:bodyPr wrap="square" lIns="0" tIns="0" rIns="0" bIns="0" rtlCol="0">
            <a:noAutofit/>
          </a:bodyPr>
          <a:lstStyle/>
          <a:p>
            <a:pPr marL="11506">
              <a:lnSpc>
                <a:spcPts val="2120"/>
              </a:lnSpc>
              <a:spcBef>
                <a:spcPts val="106"/>
              </a:spcBef>
            </a:pPr>
            <a:r>
              <a:rPr sz="2990" baseline="2482" dirty="0">
                <a:solidFill>
                  <a:srgbClr val="0000FF"/>
                </a:solidFill>
                <a:latin typeface="Calibri"/>
                <a:cs typeface="Calibri"/>
              </a:rPr>
              <a:t>Prist</a:t>
            </a:r>
            <a:r>
              <a:rPr sz="2990" spc="-4" baseline="2482" dirty="0">
                <a:solidFill>
                  <a:srgbClr val="0000FF"/>
                </a:solidFill>
                <a:latin typeface="Calibri"/>
                <a:cs typeface="Calibri"/>
              </a:rPr>
              <a:t>u</a:t>
            </a:r>
            <a:r>
              <a:rPr sz="2990" baseline="2482" dirty="0">
                <a:solidFill>
                  <a:srgbClr val="0000FF"/>
                </a:solidFill>
                <a:latin typeface="Calibri"/>
                <a:cs typeface="Calibri"/>
              </a:rPr>
              <a:t>p podacim</a:t>
            </a:r>
            <a:r>
              <a:rPr sz="2990" spc="-4" baseline="2482" dirty="0">
                <a:solidFill>
                  <a:srgbClr val="0000FF"/>
                </a:solidFill>
                <a:latin typeface="Calibri"/>
                <a:cs typeface="Calibri"/>
              </a:rPr>
              <a:t>a</a:t>
            </a:r>
            <a:r>
              <a:rPr sz="2990" baseline="2482" dirty="0">
                <a:latin typeface="Calibri"/>
                <a:cs typeface="Calibri"/>
              </a:rPr>
              <a:t>:</a:t>
            </a:r>
            <a:r>
              <a:rPr sz="2990" spc="-4" baseline="2482" dirty="0">
                <a:latin typeface="Calibri"/>
                <a:cs typeface="Calibri"/>
              </a:rPr>
              <a:t> </a:t>
            </a:r>
            <a:r>
              <a:rPr sz="2990" baseline="2482" dirty="0">
                <a:latin typeface="Calibri"/>
                <a:cs typeface="Calibri"/>
              </a:rPr>
              <a:t>direk</a:t>
            </a:r>
            <a:r>
              <a:rPr sz="2990" spc="-8" baseline="2482" dirty="0">
                <a:latin typeface="Calibri"/>
                <a:cs typeface="Calibri"/>
              </a:rPr>
              <a:t>t</a:t>
            </a:r>
            <a:r>
              <a:rPr sz="2990" baseline="2482" dirty="0">
                <a:latin typeface="Calibri"/>
                <a:cs typeface="Calibri"/>
              </a:rPr>
              <a:t>ni pristup</a:t>
            </a:r>
            <a:endParaRPr sz="1993">
              <a:latin typeface="Calibri"/>
              <a:cs typeface="Calibri"/>
            </a:endParaRPr>
          </a:p>
        </p:txBody>
      </p:sp>
      <p:sp>
        <p:nvSpPr>
          <p:cNvPr id="3" name="object 3"/>
          <p:cNvSpPr txBox="1"/>
          <p:nvPr/>
        </p:nvSpPr>
        <p:spPr>
          <a:xfrm>
            <a:off x="1849103" y="4151270"/>
            <a:ext cx="177573" cy="276390"/>
          </a:xfrm>
          <a:prstGeom prst="rect">
            <a:avLst/>
          </a:prstGeom>
        </p:spPr>
        <p:txBody>
          <a:bodyPr wrap="square" lIns="0" tIns="0" rIns="0" bIns="0" rtlCol="0">
            <a:noAutofit/>
          </a:bodyPr>
          <a:lstStyle/>
          <a:p>
            <a:pPr marL="11506">
              <a:lnSpc>
                <a:spcPts val="2165"/>
              </a:lnSpc>
              <a:spcBef>
                <a:spcPts val="108"/>
              </a:spcBef>
            </a:pPr>
            <a:r>
              <a:rPr sz="1993" dirty="0">
                <a:latin typeface="Symbol"/>
                <a:cs typeface="Symbol"/>
              </a:rPr>
              <a:t></a:t>
            </a:r>
            <a:endParaRPr sz="1993">
              <a:latin typeface="Symbol"/>
              <a:cs typeface="Symbol"/>
            </a:endParaRPr>
          </a:p>
        </p:txBody>
      </p:sp>
      <p:sp>
        <p:nvSpPr>
          <p:cNvPr id="2" name="object 2"/>
          <p:cNvSpPr txBox="1"/>
          <p:nvPr/>
        </p:nvSpPr>
        <p:spPr>
          <a:xfrm>
            <a:off x="2056224" y="4169169"/>
            <a:ext cx="3375506" cy="276391"/>
          </a:xfrm>
          <a:prstGeom prst="rect">
            <a:avLst/>
          </a:prstGeom>
        </p:spPr>
        <p:txBody>
          <a:bodyPr wrap="square" lIns="0" tIns="0" rIns="0" bIns="0" rtlCol="0">
            <a:noAutofit/>
          </a:bodyPr>
          <a:lstStyle/>
          <a:p>
            <a:pPr marL="11506">
              <a:lnSpc>
                <a:spcPts val="2120"/>
              </a:lnSpc>
              <a:spcBef>
                <a:spcPts val="106"/>
              </a:spcBef>
            </a:pPr>
            <a:r>
              <a:rPr sz="2990" baseline="2482" dirty="0">
                <a:solidFill>
                  <a:srgbClr val="0000FF"/>
                </a:solidFill>
                <a:latin typeface="Calibri"/>
                <a:cs typeface="Calibri"/>
              </a:rPr>
              <a:t>Interf</a:t>
            </a:r>
            <a:r>
              <a:rPr sz="2990" spc="-8" baseline="2482" dirty="0">
                <a:solidFill>
                  <a:srgbClr val="0000FF"/>
                </a:solidFill>
                <a:latin typeface="Calibri"/>
                <a:cs typeface="Calibri"/>
              </a:rPr>
              <a:t>e</a:t>
            </a:r>
            <a:r>
              <a:rPr sz="2990" baseline="2482" dirty="0">
                <a:solidFill>
                  <a:srgbClr val="0000FF"/>
                </a:solidFill>
                <a:latin typeface="Calibri"/>
                <a:cs typeface="Calibri"/>
              </a:rPr>
              <a:t>js</a:t>
            </a:r>
            <a:r>
              <a:rPr sz="2990" spc="4" baseline="2482" dirty="0">
                <a:solidFill>
                  <a:srgbClr val="0000FF"/>
                </a:solidFill>
                <a:latin typeface="Calibri"/>
                <a:cs typeface="Calibri"/>
              </a:rPr>
              <a:t> </a:t>
            </a:r>
            <a:r>
              <a:rPr sz="2990" baseline="2482" dirty="0">
                <a:solidFill>
                  <a:srgbClr val="0000FF"/>
                </a:solidFill>
                <a:latin typeface="Calibri"/>
                <a:cs typeface="Calibri"/>
              </a:rPr>
              <a:t>ka</a:t>
            </a:r>
            <a:r>
              <a:rPr sz="2990" spc="-8" baseline="2482" dirty="0">
                <a:solidFill>
                  <a:srgbClr val="0000FF"/>
                </a:solidFill>
                <a:latin typeface="Calibri"/>
                <a:cs typeface="Calibri"/>
              </a:rPr>
              <a:t> </a:t>
            </a:r>
            <a:r>
              <a:rPr sz="2990" baseline="2482" dirty="0">
                <a:solidFill>
                  <a:srgbClr val="0000FF"/>
                </a:solidFill>
                <a:latin typeface="Calibri"/>
                <a:cs typeface="Calibri"/>
              </a:rPr>
              <a:t>matič</a:t>
            </a:r>
            <a:r>
              <a:rPr sz="2990" spc="-8" baseline="2482" dirty="0">
                <a:solidFill>
                  <a:srgbClr val="0000FF"/>
                </a:solidFill>
                <a:latin typeface="Calibri"/>
                <a:cs typeface="Calibri"/>
              </a:rPr>
              <a:t>n</a:t>
            </a:r>
            <a:r>
              <a:rPr sz="2990" baseline="2482" dirty="0">
                <a:solidFill>
                  <a:srgbClr val="0000FF"/>
                </a:solidFill>
                <a:latin typeface="Calibri"/>
                <a:cs typeface="Calibri"/>
              </a:rPr>
              <a:t>oj </a:t>
            </a:r>
            <a:r>
              <a:rPr sz="2990" spc="4" baseline="2482" dirty="0">
                <a:solidFill>
                  <a:srgbClr val="0000FF"/>
                </a:solidFill>
                <a:latin typeface="Calibri"/>
                <a:cs typeface="Calibri"/>
              </a:rPr>
              <a:t>p</a:t>
            </a:r>
            <a:r>
              <a:rPr sz="2990" spc="-8" baseline="2482" dirty="0">
                <a:solidFill>
                  <a:srgbClr val="0000FF"/>
                </a:solidFill>
                <a:latin typeface="Calibri"/>
                <a:cs typeface="Calibri"/>
              </a:rPr>
              <a:t>l</a:t>
            </a:r>
            <a:r>
              <a:rPr sz="2990" baseline="2482" dirty="0">
                <a:solidFill>
                  <a:srgbClr val="0000FF"/>
                </a:solidFill>
                <a:latin typeface="Calibri"/>
                <a:cs typeface="Calibri"/>
              </a:rPr>
              <a:t>oči</a:t>
            </a:r>
            <a:r>
              <a:rPr sz="2990" baseline="2482" dirty="0">
                <a:latin typeface="Calibri"/>
                <a:cs typeface="Calibri"/>
              </a:rPr>
              <a:t>: SATA</a:t>
            </a:r>
            <a:endParaRPr sz="1993">
              <a:latin typeface="Calibri"/>
              <a:cs typeface="Calibri"/>
            </a:endParaRPr>
          </a:p>
        </p:txBody>
      </p:sp>
    </p:spTree>
    <p:extLst>
      <p:ext uri="{BB962C8B-B14F-4D97-AF65-F5344CB8AC3E}">
        <p14:creationId xmlns:p14="http://schemas.microsoft.com/office/powerpoint/2010/main" val="8127629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1146</TotalTime>
  <Words>1646</Words>
  <Application>Microsoft Office PowerPoint</Application>
  <PresentationFormat>Widescreen</PresentationFormat>
  <Paragraphs>208</Paragraphs>
  <Slides>20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Century Gothic</vt:lpstr>
      <vt:lpstr>Georgia</vt:lpstr>
      <vt:lpstr>Symbol</vt:lpstr>
      <vt:lpstr>Times New Roman</vt:lpstr>
      <vt:lpstr>Wingdings 3</vt:lpstr>
      <vt:lpstr>Wisp</vt:lpstr>
      <vt:lpstr>Hard disk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Hard disk-interfejsi</vt:lpstr>
      <vt:lpstr>Hard disk-interfejsi</vt:lpstr>
      <vt:lpstr>Hard disk-interfejsi</vt:lpstr>
      <vt:lpstr>PowerPoint Presentation</vt:lpstr>
      <vt:lpstr>PowerPoint Presentation</vt:lpstr>
      <vt:lpstr>PowerPoint Presentation</vt:lpstr>
      <vt:lpstr>PowerPoint Presentation</vt:lpstr>
      <vt:lpstr>PowerPoint Presentation</vt:lpstr>
      <vt:lpstr>Hard disk-RAID strukture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MEMORIJE, OSNOVNE ODLIKE I VRSTE</dc:title>
  <dc:creator>Radovan M</dc:creator>
  <cp:lastModifiedBy>Radovan M</cp:lastModifiedBy>
  <cp:revision>53</cp:revision>
  <dcterms:created xsi:type="dcterms:W3CDTF">2020-03-17T12:53:06Z</dcterms:created>
  <dcterms:modified xsi:type="dcterms:W3CDTF">2020-03-18T07:59:49Z</dcterms:modified>
</cp:coreProperties>
</file>