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D9433-644E-4693-B7EE-E7DBEE6908F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345E8CB9-47FA-4199-9FEA-70C5619A8F91}">
          <p14:sldIdLst>
            <p14:sldId id="267"/>
            <p14:sldId id="268"/>
            <p14:sldId id="269"/>
            <p14:sldId id="270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3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08779D-29FC-4F40-A666-56C249F60BBC}" type="datetimeFigureOut">
              <a:rPr lang="en-US" smtClean="0"/>
              <a:t>10.03.2021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4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„ČIČA GORIO“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6293" y="4777380"/>
            <a:ext cx="4433979" cy="861420"/>
          </a:xfrm>
        </p:spPr>
        <p:txBody>
          <a:bodyPr>
            <a:noAutofit/>
          </a:bodyPr>
          <a:lstStyle/>
          <a:p>
            <a:r>
              <a:rPr lang="sr-Latn-ME" sz="3200" b="1" dirty="0" smtClean="0"/>
              <a:t>ONORE DE BALZAK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117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Pansion</a:t>
            </a:r>
            <a:r>
              <a:rPr lang="en-US" dirty="0" smtClean="0"/>
              <a:t> </a:t>
            </a:r>
            <a:r>
              <a:rPr lang="en-US" dirty="0" err="1" smtClean="0"/>
              <a:t>gospo</a:t>
            </a:r>
            <a:r>
              <a:rPr lang="sr-Latn-ME" dirty="0" smtClean="0"/>
              <a:t>đe Voker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732" y="2482730"/>
            <a:ext cx="5521891" cy="3416300"/>
          </a:xfrm>
        </p:spPr>
        <p:txBody>
          <a:bodyPr/>
          <a:lstStyle/>
          <a:p>
            <a:r>
              <a:rPr lang="sr-Latn-ME" dirty="0" smtClean="0"/>
              <a:t>Ulica </a:t>
            </a:r>
            <a:r>
              <a:rPr lang="sr-Latn-ME" dirty="0" smtClean="0"/>
              <a:t>Sen </a:t>
            </a:r>
            <a:r>
              <a:rPr lang="sr-Latn-ME" dirty="0" smtClean="0"/>
              <a:t>Ženevjev</a:t>
            </a:r>
          </a:p>
          <a:p>
            <a:r>
              <a:rPr lang="sr-Latn-ME" dirty="0" smtClean="0"/>
              <a:t>Pansion za srednji stalež</a:t>
            </a:r>
          </a:p>
          <a:p>
            <a:r>
              <a:rPr lang="sr-Latn-ME" dirty="0" smtClean="0"/>
              <a:t>Opis pansiona Voker i predstavljanje njegovih gostiju realistički je oblikovan.</a:t>
            </a:r>
          </a:p>
          <a:p>
            <a:r>
              <a:rPr lang="sr-Latn-ME" dirty="0" smtClean="0"/>
              <a:t>Deskripcija pansiona je u funkciji rasvjetljavanja socijalnog stanja likova.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2118597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09" y="3766422"/>
            <a:ext cx="4081291" cy="3091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000"/>
            <a:ext cx="2777706" cy="37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ČIČA GORIO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Bivši fabrikant rezanaca</a:t>
            </a:r>
          </a:p>
          <a:p>
            <a:r>
              <a:rPr lang="sr-Latn-ME" dirty="0" smtClean="0"/>
              <a:t>Stekao bogatstvo za vrijeme revolucije prodajući ga deset puta skuplje nego što ga je kupovao</a:t>
            </a:r>
          </a:p>
          <a:p>
            <a:r>
              <a:rPr lang="sr-Latn-ME" dirty="0" smtClean="0"/>
              <a:t>Svu svoju ljubav i novac posvetio je kćerima</a:t>
            </a:r>
          </a:p>
          <a:p>
            <a:r>
              <a:rPr lang="sr-Latn-ME" dirty="0" smtClean="0"/>
              <a:t>Obezbijedio im je veliki miraz  i udao ih u aristokratske porodice (grofica Anastasija de Resto i baronica Delfina de Ni</a:t>
            </a:r>
            <a:r>
              <a:rPr lang="en-US" dirty="0"/>
              <a:t>s</a:t>
            </a:r>
            <a:r>
              <a:rPr lang="sr-Latn-ME" dirty="0" smtClean="0"/>
              <a:t>enžen)</a:t>
            </a:r>
          </a:p>
          <a:p>
            <a:r>
              <a:rPr lang="sr-Latn-ME" dirty="0" smtClean="0"/>
              <a:t>Sklonište nalazi u pansion</a:t>
            </a:r>
            <a:r>
              <a:rPr lang="en-US" dirty="0" smtClean="0"/>
              <a:t>u</a:t>
            </a:r>
            <a:r>
              <a:rPr lang="sr-Latn-ME" dirty="0" smtClean="0"/>
              <a:t> gospođe Voker, mijenjajući spratove onako kako je nestajalo novca.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5902" y="1624042"/>
            <a:ext cx="6439922" cy="51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Svijet će propasti ako djeca ne vole svoje roditelje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ČIČA GORIO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Nakon njegovog finansijskog propadanja kćerke ga odbacuju.</a:t>
            </a:r>
          </a:p>
          <a:p>
            <a:r>
              <a:rPr lang="sr-Latn-ME" dirty="0" smtClean="0"/>
              <a:t>Počinju da ga posjećuju tek kada su došle u tešku finansijsku situaciju zbog dugova njihovih ljubavnika.</a:t>
            </a:r>
          </a:p>
          <a:p>
            <a:r>
              <a:rPr lang="sr-Latn-ME" dirty="0" smtClean="0"/>
              <a:t>Ne odustaje od njih, prodaje sve što je imao.</a:t>
            </a:r>
          </a:p>
          <a:p>
            <a:r>
              <a:rPr lang="sr-Latn-ME" dirty="0" smtClean="0"/>
              <a:t>Umire sam i napušten od kćeri, ispratili su ga samo Ežen de Rastinjak i </a:t>
            </a:r>
            <a:r>
              <a:rPr lang="en-US" dirty="0" err="1" smtClean="0"/>
              <a:t>domar</a:t>
            </a:r>
            <a:r>
              <a:rPr lang="en-US" dirty="0" smtClean="0"/>
              <a:t> </a:t>
            </a:r>
            <a:r>
              <a:rPr lang="sr-Latn-ME" dirty="0" smtClean="0"/>
              <a:t> Kristof.</a:t>
            </a:r>
          </a:p>
          <a:p>
            <a:r>
              <a:rPr lang="sr-Latn-ME" dirty="0" smtClean="0"/>
              <a:t>Kćeri šalju prazne kočije na sahranu.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5901" y="1676400"/>
            <a:ext cx="6452559" cy="40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Ne, one neće doći! Znam ja to ima već deset godina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6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ČIČA GORIO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16" y="2594873"/>
            <a:ext cx="4272515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74" y="2251495"/>
            <a:ext cx="3413804" cy="45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Ežen de Rastinjak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solidFill>
                  <a:schemeClr val="tx1"/>
                </a:solidFill>
              </a:rPr>
              <a:t>Provincijski mladić koji dolazi na studije u Pariz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Uviđa kontrast između porodičnog siromaštva i sjaja Pariza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Pronalazi zaštitnika i ulaznicu u visoko društvo u rođaci vikontesi</a:t>
            </a:r>
            <a:r>
              <a:rPr lang="en-US" sz="2000" dirty="0" smtClean="0">
                <a:solidFill>
                  <a:schemeClr val="tx1"/>
                </a:solidFill>
              </a:rPr>
              <a:t> d</a:t>
            </a:r>
            <a:r>
              <a:rPr lang="sr-Latn-ME" sz="2000" dirty="0" smtClean="0">
                <a:solidFill>
                  <a:schemeClr val="tx1"/>
                </a:solidFill>
              </a:rPr>
              <a:t>e Bozean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Shvata da mora nešto da promijeni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Ežen de Rastinjak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000" dirty="0" smtClean="0">
                <a:solidFill>
                  <a:schemeClr val="tx1"/>
                </a:solidFill>
              </a:rPr>
              <a:t>Započinje ljubavnu vezu sa Delfinom de Nisenž</a:t>
            </a:r>
            <a:r>
              <a:rPr lang="en-US" sz="2000" dirty="0">
                <a:solidFill>
                  <a:schemeClr val="tx1"/>
                </a:solidFill>
              </a:rPr>
              <a:t>e</a:t>
            </a:r>
            <a:r>
              <a:rPr lang="sr-Latn-ME" sz="2000" dirty="0" smtClean="0">
                <a:solidFill>
                  <a:schemeClr val="tx1"/>
                </a:solidFill>
              </a:rPr>
              <a:t>n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Plaća sahranu Čiča Goria uz pomoć studenta Bjanšona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Daje napojnicu grobarima pozajmljenim novcem od sluge Kristofa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Odlučuje da osvoji Pariz svim raspoloživim sredstvima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Očajan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4800" dirty="0" smtClean="0">
                <a:solidFill>
                  <a:schemeClr val="tx1"/>
                </a:solidFill>
              </a:rPr>
              <a:t>Votren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400" dirty="0" smtClean="0">
                <a:solidFill>
                  <a:schemeClr val="tx1"/>
                </a:solidFill>
              </a:rPr>
              <a:t>Odbjegli robijaš, prevarant</a:t>
            </a:r>
          </a:p>
          <a:p>
            <a:r>
              <a:rPr lang="sr-Latn-ME" sz="2400" dirty="0" smtClean="0">
                <a:solidFill>
                  <a:schemeClr val="tx1"/>
                </a:solidFill>
              </a:rPr>
              <a:t>Dobro poznaje </a:t>
            </a:r>
            <a:r>
              <a:rPr lang="sr-Latn-ME" sz="2400" dirty="0" smtClean="0">
                <a:solidFill>
                  <a:schemeClr val="tx1"/>
                </a:solidFill>
              </a:rPr>
              <a:t>društvo </a:t>
            </a:r>
            <a:r>
              <a:rPr lang="sr-Latn-ME" sz="2400" dirty="0" smtClean="0">
                <a:solidFill>
                  <a:schemeClr val="tx1"/>
                </a:solidFill>
              </a:rPr>
              <a:t>i mehanizme preko kojih ono funkcioniše</a:t>
            </a:r>
          </a:p>
          <a:p>
            <a:r>
              <a:rPr lang="sr-Latn-ME" sz="2400" dirty="0" smtClean="0">
                <a:solidFill>
                  <a:schemeClr val="tx1"/>
                </a:solidFill>
              </a:rPr>
              <a:t>Daje savjete Eženu da se oženi Viktorinom Tajfer koja će uz njegovu pomoć naslijediti bogatstvo od oca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4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Biografija (1799-1850)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096882"/>
            <a:ext cx="7833771" cy="29229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Došao je na ideju da sve svoje romane objedini u jednu cjelinu koju je nazvao </a:t>
            </a:r>
            <a:r>
              <a:rPr lang="sr-Latn-ME" i="1" dirty="0" smtClean="0">
                <a:solidFill>
                  <a:srgbClr val="FF0000"/>
                </a:solidFill>
              </a:rPr>
              <a:t>Ljudska komedija.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i="1" dirty="0" smtClean="0">
                <a:solidFill>
                  <a:schemeClr val="tx1"/>
                </a:solidFill>
              </a:rPr>
              <a:t>Ljudska komedija </a:t>
            </a:r>
            <a:r>
              <a:rPr lang="sr-Latn-ME" dirty="0" smtClean="0">
                <a:solidFill>
                  <a:schemeClr val="tx1"/>
                </a:solidFill>
              </a:rPr>
              <a:t>broji oko 90 završenih romana i pripovjedaka.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00B0F0"/>
                </a:solidFill>
              </a:rPr>
              <a:t>Njegova </a:t>
            </a:r>
            <a:r>
              <a:rPr lang="sr-Latn-ME" i="1" dirty="0" smtClean="0">
                <a:solidFill>
                  <a:srgbClr val="00B0F0"/>
                </a:solidFill>
              </a:rPr>
              <a:t>Ljudska komedija </a:t>
            </a:r>
            <a:r>
              <a:rPr lang="sr-Latn-ME" dirty="0" smtClean="0">
                <a:solidFill>
                  <a:srgbClr val="00B0F0"/>
                </a:solidFill>
              </a:rPr>
              <a:t>predstavlja istoriju naravi francuskog društva 19. vijeka.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90" y="2348660"/>
            <a:ext cx="3483110" cy="44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Biografija (1799-1850)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514593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00B0F0"/>
                </a:solidFill>
              </a:rPr>
              <a:t>Često je bio u dugovima i u sukobu sa izdavačima.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Pisao je i po 16 sati dnevno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sr-Latn-ME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Imao je 36 godina kada je objavio </a:t>
            </a:r>
            <a:r>
              <a:rPr lang="sr-Latn-ME" i="1" dirty="0" smtClean="0"/>
              <a:t>Čiča Goria </a:t>
            </a:r>
            <a:r>
              <a:rPr lang="sr-Latn-ME" dirty="0" smtClean="0"/>
              <a:t>a već je iza sebe imao završena 24 romana.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31" y="2582574"/>
            <a:ext cx="3369669" cy="42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Biografija (1799-1850)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U Muzeju pisama i rukopisa u Parizu izložena je Balzakova bilježnica koja datira iz 1833. godine.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U njoj je u četiri reda zapisan rezime romana Čiča Gorio.</a:t>
            </a:r>
          </a:p>
          <a:p>
            <a:endParaRPr lang="sr-Latn-ME" dirty="0" smtClean="0"/>
          </a:p>
          <a:p>
            <a:pPr marL="0" indent="0">
              <a:buNone/>
            </a:pPr>
            <a:r>
              <a:rPr lang="sr-Latn-ME" i="1" dirty="0" smtClean="0"/>
              <a:t>Odvažan čovjek – buržuaski pansion – 600 franaka rente – opljačkan od svojih ćerki koje imaju po 50.000 rente, umire kao pas.</a:t>
            </a:r>
            <a:endParaRPr lang="sr-Latn-ME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5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Vrsta romana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Društveni roman</a:t>
            </a:r>
            <a:r>
              <a:rPr lang="sr-Latn-ME" dirty="0" smtClean="0"/>
              <a:t>:</a:t>
            </a:r>
          </a:p>
          <a:p>
            <a:endParaRPr lang="sr-Latn-ME" dirty="0"/>
          </a:p>
          <a:p>
            <a:r>
              <a:rPr lang="sr-Latn-ME" dirty="0" smtClean="0"/>
              <a:t>Prikazuje društvo, sredinu i društvene prilike </a:t>
            </a:r>
            <a:r>
              <a:rPr lang="en-US" dirty="0" smtClean="0"/>
              <a:t>P</a:t>
            </a:r>
            <a:r>
              <a:rPr lang="sr-Latn-ME" dirty="0" smtClean="0"/>
              <a:t>ariza u 19. vijeku.</a:t>
            </a:r>
          </a:p>
          <a:p>
            <a:r>
              <a:rPr lang="sr-Latn-ME" dirty="0" smtClean="0"/>
              <a:t>Kompletna slika društva dobija se presjekom više tačaka gledišta pojedinih likova.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Vrsta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201830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sz="2400" dirty="0" smtClean="0">
                <a:solidFill>
                  <a:srgbClr val="FF0000"/>
                </a:solidFill>
              </a:rPr>
              <a:t>Roman lika ili karaktera:</a:t>
            </a:r>
          </a:p>
          <a:p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r>
              <a:rPr lang="sr-Latn-ME" dirty="0" smtClean="0"/>
              <a:t>U središtu romaneskne priče su likovi Čiča Gorio i Ežen de Rastinjak.</a:t>
            </a:r>
          </a:p>
          <a:p>
            <a:r>
              <a:rPr lang="sr-Latn-ME" dirty="0" smtClean="0"/>
              <a:t>Prikazuje se njihova prošlost, način razmišljanja, društveno-socijalni status, odnos prema okolini itd.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784" y="1147792"/>
            <a:ext cx="2944483" cy="39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Vrsta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sz="2800" dirty="0" smtClean="0">
                <a:solidFill>
                  <a:srgbClr val="FF0000"/>
                </a:solidFill>
              </a:rPr>
              <a:t>Psihološki roman:</a:t>
            </a:r>
          </a:p>
          <a:p>
            <a:endParaRPr lang="sr-Latn-ME" dirty="0"/>
          </a:p>
          <a:p>
            <a:r>
              <a:rPr lang="sr-Latn-ME" dirty="0" smtClean="0"/>
              <a:t>Ostvarena je psihološka karakterizacija likova, tj. predstavljena psihologija očinske ljubavi (Čiča Gorio) i društveni uspjeh i uspon ambicioznog studenta, psihološki lomovi njegove ličnosti između vaspitanja i želje za uspjehom (Ežen de Rastinjak).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8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Hronotop i oblici kazivanja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Mjesto: Pariz, Francuska</a:t>
            </a:r>
          </a:p>
          <a:p>
            <a:r>
              <a:rPr lang="sr-Latn-ME" dirty="0" smtClean="0"/>
              <a:t>Vrijeme: prva polovina 19. vijeka</a:t>
            </a:r>
          </a:p>
          <a:p>
            <a:r>
              <a:rPr lang="sr-Latn-ME" dirty="0" smtClean="0"/>
              <a:t>Er-forma pripovijedanja (3.lice, sveznajući pripovjedač)</a:t>
            </a:r>
          </a:p>
          <a:p>
            <a:r>
              <a:rPr lang="sr-Latn-ME" dirty="0" smtClean="0"/>
              <a:t>Deskripcija:</a:t>
            </a:r>
          </a:p>
          <a:p>
            <a:pPr>
              <a:buFontTx/>
              <a:buChar char="-"/>
            </a:pPr>
            <a:r>
              <a:rPr lang="sr-Latn-ME" dirty="0"/>
              <a:t>p</a:t>
            </a:r>
            <a:r>
              <a:rPr lang="sr-Latn-ME" dirty="0" smtClean="0"/>
              <a:t>ortret</a:t>
            </a:r>
          </a:p>
          <a:p>
            <a:pPr>
              <a:buFontTx/>
              <a:buChar char="-"/>
            </a:pPr>
            <a:r>
              <a:rPr lang="sr-Latn-ME" dirty="0"/>
              <a:t>e</a:t>
            </a:r>
            <a:r>
              <a:rPr lang="sr-Latn-ME" dirty="0" smtClean="0"/>
              <a:t>nterijer</a:t>
            </a:r>
          </a:p>
          <a:p>
            <a:pPr>
              <a:buFontTx/>
              <a:buChar char="-"/>
            </a:pPr>
            <a:r>
              <a:rPr lang="sr-Latn-ME" dirty="0" smtClean="0"/>
              <a:t>eksterijer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9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Kompozicija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Radnja romana ne odvija se pravolinijski , već dolazi do stalnog preplitanja tri fabularna toka koja se mogu izdvojiti u romanu, tj. do preplitanja različitih sudbina likova:</a:t>
            </a:r>
          </a:p>
          <a:p>
            <a:endParaRPr lang="sr-Latn-ME" dirty="0"/>
          </a:p>
          <a:p>
            <a:pPr>
              <a:buAutoNum type="arabicPeriod"/>
            </a:pPr>
            <a:r>
              <a:rPr lang="sr-Latn-ME" dirty="0" smtClean="0"/>
              <a:t>Put ka uspjehu Ežena de Rastinjaka</a:t>
            </a:r>
          </a:p>
          <a:p>
            <a:pPr>
              <a:buAutoNum type="arabicPeriod"/>
            </a:pPr>
            <a:r>
              <a:rPr lang="sr-Latn-ME" dirty="0" smtClean="0"/>
              <a:t>Bezuslovna ljubav oca prema ćerkama Delfini i Anastasiji</a:t>
            </a:r>
          </a:p>
          <a:p>
            <a:pPr>
              <a:buAutoNum type="arabicPeriod"/>
            </a:pPr>
            <a:r>
              <a:rPr lang="sr-Latn-ME" dirty="0" smtClean="0"/>
              <a:t>Tajanstveni život odbjeglog robijaša Votrena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43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</TotalTime>
  <Words>633</Words>
  <Application>Microsoft Office PowerPoint</Application>
  <PresentationFormat>Custom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„ČIČA GORIO“</vt:lpstr>
      <vt:lpstr>Biografija (1799-1850)</vt:lpstr>
      <vt:lpstr>Biografija (1799-1850)</vt:lpstr>
      <vt:lpstr>Biografija (1799-1850)</vt:lpstr>
      <vt:lpstr>Vrsta romana</vt:lpstr>
      <vt:lpstr>Vrsta romana</vt:lpstr>
      <vt:lpstr>Vrsta romana</vt:lpstr>
      <vt:lpstr>Hronotop i oblici kazivanja</vt:lpstr>
      <vt:lpstr>Kompozicija </vt:lpstr>
      <vt:lpstr>Pansion gospođe Voker</vt:lpstr>
      <vt:lpstr>ČIČA GORIO</vt:lpstr>
      <vt:lpstr>ČIČA GORIO</vt:lpstr>
      <vt:lpstr>ČIČA GORIO</vt:lpstr>
      <vt:lpstr>Ežen de Rastinjak</vt:lpstr>
      <vt:lpstr>Ežen de Rastinjak</vt:lpstr>
      <vt:lpstr>Votren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„ČIČA GORIO“</dc:title>
  <dc:creator>Natasa</dc:creator>
  <cp:lastModifiedBy>Korisnik</cp:lastModifiedBy>
  <cp:revision>19</cp:revision>
  <dcterms:created xsi:type="dcterms:W3CDTF">2021-02-27T14:36:32Z</dcterms:created>
  <dcterms:modified xsi:type="dcterms:W3CDTF">2021-03-10T18:02:54Z</dcterms:modified>
</cp:coreProperties>
</file>