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0" r:id="rId9"/>
    <p:sldId id="261" r:id="rId10"/>
    <p:sldId id="266" r:id="rId11"/>
    <p:sldId id="265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DAB452-5F64-49D2-9983-6321D944059E}" type="datetimeFigureOut">
              <a:rPr lang="es-ES" smtClean="0"/>
              <a:pPr/>
              <a:t>22/10/2020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56B7342-78F1-495A-B282-6B575B94F3E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428860" y="2571744"/>
            <a:ext cx="4500594" cy="928694"/>
          </a:xfrm>
        </p:spPr>
        <p:txBody>
          <a:bodyPr>
            <a:noAutofit/>
          </a:bodyPr>
          <a:lstStyle/>
          <a:p>
            <a:r>
              <a:rPr lang="es-ES_tradnl" sz="4800" dirty="0" smtClean="0">
                <a:solidFill>
                  <a:schemeClr val="tx1"/>
                </a:solidFill>
              </a:rPr>
              <a:t>PASSIVE VOICE i</a:t>
            </a:r>
            <a:endParaRPr lang="es-ES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571480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C00000"/>
                </a:solidFill>
              </a:rPr>
              <a:t>WHAT HAPPENS IF THERE ARE BOTH OBJECTS IN THE SAME SENTENCE?</a:t>
            </a:r>
            <a:endParaRPr lang="es-ES" sz="3600" b="1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00034" y="1857364"/>
            <a:ext cx="82153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/>
              <a:t>If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you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find</a:t>
            </a:r>
            <a:r>
              <a:rPr lang="es-ES_tradnl" sz="2400" dirty="0" smtClean="0"/>
              <a:t> a </a:t>
            </a:r>
            <a:r>
              <a:rPr lang="es-ES_tradnl" sz="2400" dirty="0" err="1" smtClean="0"/>
              <a:t>sentence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with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both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direct</a:t>
            </a:r>
            <a:r>
              <a:rPr lang="es-ES_tradnl" sz="2400" dirty="0" smtClean="0"/>
              <a:t> and </a:t>
            </a:r>
            <a:r>
              <a:rPr lang="es-ES_tradnl" sz="2400" dirty="0" err="1" smtClean="0"/>
              <a:t>indirect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objects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then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you</a:t>
            </a:r>
            <a:r>
              <a:rPr lang="es-ES_tradnl" sz="2400" dirty="0" smtClean="0"/>
              <a:t> can do </a:t>
            </a:r>
            <a:r>
              <a:rPr lang="es-ES_tradnl" sz="2400" dirty="0" err="1" smtClean="0"/>
              <a:t>both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types</a:t>
            </a:r>
            <a:r>
              <a:rPr lang="es-ES_tradnl" sz="2400" dirty="0" smtClean="0"/>
              <a:t> of </a:t>
            </a:r>
            <a:r>
              <a:rPr lang="es-ES_tradnl" sz="2400" dirty="0" err="1" smtClean="0"/>
              <a:t>passive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voice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depending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what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you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want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empasize</a:t>
            </a:r>
            <a:r>
              <a:rPr lang="es-ES_tradnl" sz="2400" dirty="0" smtClean="0"/>
              <a:t>:</a:t>
            </a:r>
          </a:p>
          <a:p>
            <a:endParaRPr lang="es-ES_tradnl" sz="2400" dirty="0" smtClean="0"/>
          </a:p>
          <a:p>
            <a:r>
              <a:rPr lang="es-ES_tradnl" sz="2400" dirty="0" smtClean="0">
                <a:solidFill>
                  <a:srgbClr val="0070C0"/>
                </a:solidFill>
              </a:rPr>
              <a:t>My </a:t>
            </a:r>
            <a:r>
              <a:rPr lang="es-ES_tradnl" sz="2400" dirty="0" err="1" smtClean="0">
                <a:solidFill>
                  <a:srgbClr val="0070C0"/>
                </a:solidFill>
              </a:rPr>
              <a:t>brother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smtClean="0">
                <a:solidFill>
                  <a:srgbClr val="FF0000"/>
                </a:solidFill>
              </a:rPr>
              <a:t>has </a:t>
            </a:r>
            <a:r>
              <a:rPr lang="es-ES_tradnl" sz="2400" dirty="0" err="1" smtClean="0">
                <a:solidFill>
                  <a:srgbClr val="FF0000"/>
                </a:solidFill>
              </a:rPr>
              <a:t>bought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smtClean="0">
                <a:solidFill>
                  <a:srgbClr val="008000"/>
                </a:solidFill>
              </a:rPr>
              <a:t>my </a:t>
            </a:r>
            <a:r>
              <a:rPr lang="es-ES_tradnl" sz="2400" dirty="0" err="1" smtClean="0">
                <a:solidFill>
                  <a:srgbClr val="008000"/>
                </a:solidFill>
              </a:rPr>
              <a:t>sister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a new </a:t>
            </a:r>
            <a:r>
              <a:rPr lang="es-ES_tradnl" sz="2400" dirty="0" err="1" smtClean="0">
                <a:solidFill>
                  <a:schemeClr val="bg2">
                    <a:lumMod val="25000"/>
                  </a:schemeClr>
                </a:solidFill>
              </a:rPr>
              <a:t>toy</a:t>
            </a:r>
            <a:endParaRPr lang="es-ES_tradnl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s-ES_tradnl" sz="2400" dirty="0" smtClean="0"/>
              <a:t>     S                    V               CI            CD</a:t>
            </a:r>
          </a:p>
          <a:p>
            <a:endParaRPr lang="es-ES_tradnl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es-ES_tradnl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A new </a:t>
            </a:r>
            <a:r>
              <a:rPr lang="es-ES_tradnl" sz="2400" dirty="0" err="1" smtClean="0">
                <a:solidFill>
                  <a:schemeClr val="bg2">
                    <a:lumMod val="25000"/>
                  </a:schemeClr>
                </a:solidFill>
              </a:rPr>
              <a:t>toy</a:t>
            </a:r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_tradnl" sz="2400" dirty="0" smtClean="0">
                <a:solidFill>
                  <a:srgbClr val="FF0000"/>
                </a:solidFill>
              </a:rPr>
              <a:t>has </a:t>
            </a:r>
            <a:r>
              <a:rPr lang="es-ES_tradnl" sz="2400" dirty="0" err="1" smtClean="0">
                <a:solidFill>
                  <a:srgbClr val="FF0000"/>
                </a:solidFill>
              </a:rPr>
              <a:t>been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rgbClr val="FF0000"/>
                </a:solidFill>
              </a:rPr>
              <a:t>bought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for</a:t>
            </a:r>
            <a:r>
              <a:rPr lang="es-ES_tradnl" sz="2400" dirty="0" smtClean="0">
                <a:solidFill>
                  <a:srgbClr val="008000"/>
                </a:solidFill>
              </a:rPr>
              <a:t> my </a:t>
            </a:r>
            <a:r>
              <a:rPr lang="es-ES_tradnl" sz="2400" dirty="0" err="1" smtClean="0">
                <a:solidFill>
                  <a:srgbClr val="008000"/>
                </a:solidFill>
              </a:rPr>
              <a:t>sister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by</a:t>
            </a:r>
            <a:r>
              <a:rPr lang="es-ES_tradnl" sz="2400" dirty="0" smtClean="0">
                <a:solidFill>
                  <a:srgbClr val="0070C0"/>
                </a:solidFill>
              </a:rPr>
              <a:t> my </a:t>
            </a:r>
            <a:r>
              <a:rPr lang="es-ES_tradnl" sz="2400" dirty="0" err="1" smtClean="0">
                <a:solidFill>
                  <a:srgbClr val="0070C0"/>
                </a:solidFill>
              </a:rPr>
              <a:t>brother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es-ES_tradnl" sz="2400" dirty="0" smtClean="0"/>
              <a:t>      S                    V                    CI                    AGENT</a:t>
            </a:r>
          </a:p>
          <a:p>
            <a:r>
              <a:rPr lang="es-ES_tradnl" sz="2400" dirty="0" smtClean="0">
                <a:solidFill>
                  <a:srgbClr val="008000"/>
                </a:solidFill>
              </a:rPr>
              <a:t>My </a:t>
            </a:r>
            <a:r>
              <a:rPr lang="es-ES_tradnl" sz="2400" dirty="0" err="1" smtClean="0">
                <a:solidFill>
                  <a:srgbClr val="008000"/>
                </a:solidFill>
              </a:rPr>
              <a:t>sister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smtClean="0">
                <a:solidFill>
                  <a:srgbClr val="FF0000"/>
                </a:solidFill>
              </a:rPr>
              <a:t>has </a:t>
            </a:r>
            <a:r>
              <a:rPr lang="es-ES_tradnl" sz="2400" dirty="0" err="1" smtClean="0">
                <a:solidFill>
                  <a:srgbClr val="FF0000"/>
                </a:solidFill>
              </a:rPr>
              <a:t>been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rgbClr val="FF0000"/>
                </a:solidFill>
              </a:rPr>
              <a:t>bought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a new </a:t>
            </a:r>
            <a:r>
              <a:rPr lang="es-ES_tradnl" sz="2400" dirty="0" err="1" smtClean="0">
                <a:solidFill>
                  <a:schemeClr val="bg2">
                    <a:lumMod val="25000"/>
                  </a:schemeClr>
                </a:solidFill>
              </a:rPr>
              <a:t>toy</a:t>
            </a:r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by</a:t>
            </a:r>
            <a:r>
              <a:rPr lang="es-ES_tradnl" sz="2400" dirty="0" smtClean="0">
                <a:solidFill>
                  <a:srgbClr val="0070C0"/>
                </a:solidFill>
              </a:rPr>
              <a:t> my </a:t>
            </a:r>
            <a:r>
              <a:rPr lang="es-ES_tradnl" sz="2400" dirty="0" err="1" smtClean="0">
                <a:solidFill>
                  <a:srgbClr val="0070C0"/>
                </a:solidFill>
              </a:rPr>
              <a:t>brother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es-ES_tradnl" sz="2400" dirty="0" smtClean="0"/>
              <a:t>      S                    V                  CD              AGENT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rot="16200000" flipH="1">
            <a:off x="3821901" y="3964785"/>
            <a:ext cx="1143008" cy="78581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 rot="5400000">
            <a:off x="2214546" y="4429132"/>
            <a:ext cx="100013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1357290" y="3857628"/>
            <a:ext cx="5000660" cy="928694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rot="10800000" flipV="1">
            <a:off x="1285852" y="3786190"/>
            <a:ext cx="3929090" cy="107157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rot="10800000" flipV="1">
            <a:off x="1214414" y="3714752"/>
            <a:ext cx="2786082" cy="178595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rot="5400000">
            <a:off x="2107389" y="4750603"/>
            <a:ext cx="178595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rot="5400000">
            <a:off x="4143372" y="4429132"/>
            <a:ext cx="1714512" cy="571504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1285852" y="3857628"/>
            <a:ext cx="4643470" cy="1714512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571480"/>
            <a:ext cx="8215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/>
              <a:t>*NOTE:</a:t>
            </a:r>
            <a:endParaRPr lang="es-ES_tradnl" sz="2400" dirty="0"/>
          </a:p>
          <a:p>
            <a:endParaRPr lang="es-ES_tradnl" sz="2400" dirty="0"/>
          </a:p>
          <a:p>
            <a:r>
              <a:rPr lang="es-ES_tradnl" sz="2400" dirty="0"/>
              <a:t>In </a:t>
            </a:r>
            <a:r>
              <a:rPr lang="es-ES_tradnl" sz="2400" dirty="0" err="1"/>
              <a:t>any</a:t>
            </a:r>
            <a:r>
              <a:rPr lang="es-ES_tradnl" sz="2400" dirty="0"/>
              <a:t> of </a:t>
            </a:r>
            <a:r>
              <a:rPr lang="es-ES_tradnl" sz="2400" dirty="0" err="1"/>
              <a:t>these</a:t>
            </a:r>
            <a:r>
              <a:rPr lang="es-ES_tradnl" sz="2400" dirty="0"/>
              <a:t> </a:t>
            </a:r>
            <a:r>
              <a:rPr lang="es-ES_tradnl" sz="2400" dirty="0" err="1"/>
              <a:t>types</a:t>
            </a:r>
            <a:r>
              <a:rPr lang="es-ES_tradnl" sz="2400" dirty="0"/>
              <a:t> of </a:t>
            </a:r>
            <a:r>
              <a:rPr lang="es-ES_tradnl" sz="2400" dirty="0" err="1"/>
              <a:t>passive</a:t>
            </a:r>
            <a:r>
              <a:rPr lang="es-ES_tradnl" sz="2400" dirty="0"/>
              <a:t> </a:t>
            </a:r>
            <a:r>
              <a:rPr lang="es-ES_tradnl" sz="2400" dirty="0" err="1"/>
              <a:t>voice</a:t>
            </a:r>
            <a:r>
              <a:rPr lang="es-ES_tradnl" sz="2400" dirty="0"/>
              <a:t> </a:t>
            </a:r>
            <a:r>
              <a:rPr lang="es-ES_tradnl" sz="2400" dirty="0" err="1"/>
              <a:t>if</a:t>
            </a:r>
            <a:r>
              <a:rPr lang="es-ES_tradnl" sz="2400" dirty="0"/>
              <a:t>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subject</a:t>
            </a:r>
            <a:r>
              <a:rPr lang="es-ES_tradnl" sz="2400" dirty="0"/>
              <a:t> in </a:t>
            </a:r>
            <a:r>
              <a:rPr lang="es-ES_tradnl" sz="2400" dirty="0" err="1"/>
              <a:t>the</a:t>
            </a:r>
            <a:r>
              <a:rPr lang="es-ES_tradnl" sz="2400" dirty="0"/>
              <a:t> active </a:t>
            </a:r>
            <a:r>
              <a:rPr lang="es-ES_tradnl" sz="2400" dirty="0" err="1"/>
              <a:t>is</a:t>
            </a:r>
            <a:r>
              <a:rPr lang="es-ES_tradnl" sz="2400" dirty="0"/>
              <a:t>:</a:t>
            </a:r>
          </a:p>
          <a:p>
            <a:endParaRPr lang="es-ES_tradnl" sz="2400" dirty="0"/>
          </a:p>
          <a:p>
            <a:r>
              <a:rPr lang="es-ES_tradnl" sz="2400" dirty="0" smtClean="0"/>
              <a:t>“</a:t>
            </a:r>
            <a:r>
              <a:rPr lang="es-ES_tradnl" sz="2400" dirty="0" err="1" smtClean="0">
                <a:solidFill>
                  <a:srgbClr val="FF0000"/>
                </a:solidFill>
              </a:rPr>
              <a:t>people</a:t>
            </a:r>
            <a:r>
              <a:rPr lang="es-ES_tradnl" sz="2400" dirty="0" smtClean="0"/>
              <a:t>”, “</a:t>
            </a:r>
            <a:r>
              <a:rPr lang="es-ES_tradnl" sz="2400" dirty="0" err="1" smtClean="0">
                <a:solidFill>
                  <a:srgbClr val="FF0000"/>
                </a:solidFill>
              </a:rPr>
              <a:t>somebody</a:t>
            </a:r>
            <a:r>
              <a:rPr lang="es-ES_tradnl" sz="2400" dirty="0" smtClean="0"/>
              <a:t>”, </a:t>
            </a:r>
            <a:r>
              <a:rPr lang="es-ES_tradnl" sz="2400" dirty="0"/>
              <a:t>a personal </a:t>
            </a:r>
            <a:r>
              <a:rPr lang="es-ES_tradnl" sz="2400" dirty="0" err="1" smtClean="0"/>
              <a:t>pronoun</a:t>
            </a:r>
            <a:r>
              <a:rPr lang="es-ES_tradnl" sz="2400" dirty="0" smtClean="0"/>
              <a:t> (</a:t>
            </a:r>
            <a:r>
              <a:rPr lang="es-ES_tradnl" sz="2400" dirty="0" smtClean="0">
                <a:solidFill>
                  <a:srgbClr val="FF0000"/>
                </a:solidFill>
              </a:rPr>
              <a:t>he</a:t>
            </a:r>
            <a:r>
              <a:rPr lang="es-ES_tradnl" sz="2400" dirty="0" smtClean="0"/>
              <a:t>, </a:t>
            </a:r>
            <a:r>
              <a:rPr lang="es-ES_tradnl" sz="2400" dirty="0" err="1" smtClean="0">
                <a:solidFill>
                  <a:srgbClr val="FF0000"/>
                </a:solidFill>
              </a:rPr>
              <a:t>she</a:t>
            </a:r>
            <a:r>
              <a:rPr lang="es-ES_tradnl" sz="2400" dirty="0" smtClean="0"/>
              <a:t>, </a:t>
            </a:r>
            <a:r>
              <a:rPr lang="es-ES_tradnl" sz="2400" dirty="0" smtClean="0">
                <a:solidFill>
                  <a:srgbClr val="FF0000"/>
                </a:solidFill>
              </a:rPr>
              <a:t>I</a:t>
            </a:r>
            <a:r>
              <a:rPr lang="es-ES_tradnl" sz="2400" dirty="0" smtClean="0"/>
              <a:t>, </a:t>
            </a:r>
            <a:r>
              <a:rPr lang="es-ES_tradnl" sz="2400" dirty="0" err="1" smtClean="0">
                <a:solidFill>
                  <a:srgbClr val="FF0000"/>
                </a:solidFill>
              </a:rPr>
              <a:t>they</a:t>
            </a:r>
            <a:r>
              <a:rPr lang="es-ES_tradnl" sz="2400" dirty="0" smtClean="0"/>
              <a:t>, </a:t>
            </a:r>
            <a:r>
              <a:rPr lang="es-ES_tradnl" sz="2400" dirty="0" err="1" smtClean="0">
                <a:solidFill>
                  <a:srgbClr val="FF0000"/>
                </a:solidFill>
              </a:rPr>
              <a:t>etc</a:t>
            </a:r>
            <a:r>
              <a:rPr lang="es-ES_tradnl" sz="2400" dirty="0" smtClean="0"/>
              <a:t>)</a:t>
            </a:r>
            <a:endParaRPr lang="es-ES_tradnl" sz="2400" dirty="0"/>
          </a:p>
          <a:p>
            <a:endParaRPr lang="es-ES_tradnl" sz="2400" dirty="0"/>
          </a:p>
          <a:p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/>
              <a:t>tend</a:t>
            </a:r>
            <a:r>
              <a:rPr lang="es-ES_tradnl" sz="2400" dirty="0"/>
              <a:t> </a:t>
            </a:r>
            <a:r>
              <a:rPr lang="es-ES_tradnl" sz="2400" dirty="0" err="1"/>
              <a:t>to</a:t>
            </a:r>
            <a:r>
              <a:rPr lang="es-ES_tradnl" sz="2400" dirty="0"/>
              <a:t> </a:t>
            </a:r>
            <a:r>
              <a:rPr lang="es-ES_tradnl" sz="2400" dirty="0" err="1"/>
              <a:t>omit</a:t>
            </a:r>
            <a:r>
              <a:rPr lang="es-ES_tradnl" sz="2400" dirty="0"/>
              <a:t>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agent</a:t>
            </a:r>
            <a:r>
              <a:rPr lang="es-ES_tradnl" sz="2400" dirty="0"/>
              <a:t> of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sentence</a:t>
            </a:r>
            <a:r>
              <a:rPr lang="es-ES_tradnl" sz="2400" dirty="0"/>
              <a:t>, </a:t>
            </a:r>
            <a:r>
              <a:rPr lang="es-ES_tradnl" sz="2400" dirty="0" err="1"/>
              <a:t>that</a:t>
            </a:r>
            <a:r>
              <a:rPr lang="es-ES_tradnl" sz="2400" dirty="0"/>
              <a:t> </a:t>
            </a:r>
            <a:r>
              <a:rPr lang="es-ES_tradnl" sz="2400" dirty="0" err="1"/>
              <a:t>is</a:t>
            </a:r>
            <a:r>
              <a:rPr lang="es-ES_tradnl" sz="2400" dirty="0"/>
              <a:t> </a:t>
            </a:r>
            <a:r>
              <a:rPr lang="es-ES_tradnl" sz="2400" dirty="0" err="1"/>
              <a:t>the</a:t>
            </a:r>
            <a:r>
              <a:rPr lang="es-ES_tradnl" sz="2400" dirty="0"/>
              <a:t> “</a:t>
            </a:r>
            <a:r>
              <a:rPr lang="es-ES_tradnl" sz="2400" dirty="0" err="1"/>
              <a:t>doer</a:t>
            </a:r>
            <a:r>
              <a:rPr lang="es-ES_tradnl" sz="2400" dirty="0"/>
              <a:t>” of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action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571480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C00000"/>
                </a:solidFill>
              </a:rPr>
              <a:t>WHY SHOULD WE USE PASSIVE VOICE?</a:t>
            </a:r>
            <a:endParaRPr lang="es-ES" sz="3600" b="1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28596" y="1643050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/>
              <a:t> </a:t>
            </a:r>
            <a:r>
              <a:rPr lang="es-ES_tradnl" sz="2000" dirty="0" err="1" smtClean="0"/>
              <a:t>We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don’t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know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subject</a:t>
            </a:r>
            <a:r>
              <a:rPr lang="es-ES_tradnl" sz="2000" dirty="0" smtClean="0"/>
              <a:t> of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action</a:t>
            </a:r>
            <a:r>
              <a:rPr lang="es-ES_tradnl" sz="2000" dirty="0" smtClean="0"/>
              <a:t> (</a:t>
            </a:r>
            <a:r>
              <a:rPr lang="es-ES_tradnl" sz="2000" dirty="0" err="1" smtClean="0"/>
              <a:t>doer</a:t>
            </a:r>
            <a:r>
              <a:rPr lang="es-ES_tradnl" sz="2000" dirty="0" smtClean="0"/>
              <a:t>)</a:t>
            </a:r>
          </a:p>
          <a:p>
            <a:endParaRPr lang="es-ES_tradnl" sz="2000" dirty="0"/>
          </a:p>
          <a:p>
            <a:r>
              <a:rPr lang="es-ES_tradnl" sz="2000" dirty="0" err="1" smtClean="0">
                <a:solidFill>
                  <a:srgbClr val="0070C0"/>
                </a:solidFill>
              </a:rPr>
              <a:t>That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house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was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burnt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down</a:t>
            </a:r>
            <a:endParaRPr lang="es-ES" sz="2000" dirty="0">
              <a:solidFill>
                <a:srgbClr val="0070C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00034" y="2786058"/>
            <a:ext cx="8429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/>
              <a:t> </a:t>
            </a:r>
            <a:r>
              <a:rPr lang="es-ES_tradnl" sz="2000" dirty="0" err="1" smtClean="0"/>
              <a:t>We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know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subject</a:t>
            </a:r>
            <a:r>
              <a:rPr lang="es-ES_tradnl" sz="2000" dirty="0" smtClean="0"/>
              <a:t> of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action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but</a:t>
            </a:r>
            <a:r>
              <a:rPr lang="es-ES_tradnl" sz="2000" dirty="0" smtClean="0"/>
              <a:t> do </a:t>
            </a:r>
            <a:r>
              <a:rPr lang="es-ES_tradnl" sz="2000" dirty="0" err="1" smtClean="0"/>
              <a:t>not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want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to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mention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it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for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whatever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reason</a:t>
            </a:r>
            <a:endParaRPr lang="es-ES_tradnl" sz="2000" dirty="0" smtClean="0"/>
          </a:p>
          <a:p>
            <a:endParaRPr lang="es-ES_tradnl" sz="2000" dirty="0"/>
          </a:p>
          <a:p>
            <a:r>
              <a:rPr lang="es-ES_tradnl" sz="2000" dirty="0" err="1" smtClean="0">
                <a:solidFill>
                  <a:srgbClr val="0070C0"/>
                </a:solidFill>
              </a:rPr>
              <a:t>The</a:t>
            </a:r>
            <a:r>
              <a:rPr lang="es-ES_tradnl" sz="2000" dirty="0" smtClean="0">
                <a:solidFill>
                  <a:srgbClr val="0070C0"/>
                </a:solidFill>
              </a:rPr>
              <a:t> Ming </a:t>
            </a:r>
            <a:r>
              <a:rPr lang="es-ES_tradnl" sz="2000" dirty="0" err="1" smtClean="0">
                <a:solidFill>
                  <a:srgbClr val="0070C0"/>
                </a:solidFill>
              </a:rPr>
              <a:t>vase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was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badly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broken</a:t>
            </a:r>
            <a:r>
              <a:rPr lang="es-ES_tradnl" sz="2000" dirty="0" smtClean="0">
                <a:solidFill>
                  <a:srgbClr val="0070C0"/>
                </a:solidFill>
              </a:rPr>
              <a:t>, </a:t>
            </a:r>
            <a:r>
              <a:rPr lang="es-ES_tradnl" sz="2000" dirty="0" err="1" smtClean="0">
                <a:solidFill>
                  <a:srgbClr val="0070C0"/>
                </a:solidFill>
              </a:rPr>
              <a:t>I’m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sorry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mum</a:t>
            </a:r>
            <a:r>
              <a:rPr lang="es-ES_tradnl" sz="2000" dirty="0" smtClean="0">
                <a:solidFill>
                  <a:srgbClr val="0070C0"/>
                </a:solidFill>
              </a:rPr>
              <a:t>.</a:t>
            </a:r>
            <a:endParaRPr lang="es-ES" sz="2000" dirty="0">
              <a:solidFill>
                <a:srgbClr val="0070C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00034" y="4429132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/>
              <a:t> </a:t>
            </a:r>
            <a:r>
              <a:rPr lang="es-ES_tradnl" sz="2000" dirty="0" err="1" smtClean="0"/>
              <a:t>We</a:t>
            </a:r>
            <a:r>
              <a:rPr lang="es-ES_tradnl" sz="2000" dirty="0" smtClean="0"/>
              <a:t> are more </a:t>
            </a:r>
            <a:r>
              <a:rPr lang="es-ES_tradnl" sz="2000" dirty="0" err="1" smtClean="0"/>
              <a:t>interested</a:t>
            </a:r>
            <a:r>
              <a:rPr lang="es-ES_tradnl" sz="2000" dirty="0" smtClean="0"/>
              <a:t> in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action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itself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than</a:t>
            </a:r>
            <a:r>
              <a:rPr lang="es-ES_tradnl" sz="2000" dirty="0" smtClean="0"/>
              <a:t> in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doer</a:t>
            </a:r>
            <a:r>
              <a:rPr lang="es-ES_tradnl" sz="2000" dirty="0" smtClean="0"/>
              <a:t>.</a:t>
            </a:r>
          </a:p>
          <a:p>
            <a:endParaRPr lang="es-ES_tradnl" sz="2000" dirty="0"/>
          </a:p>
          <a:p>
            <a:r>
              <a:rPr lang="es-ES_tradnl" sz="2000" dirty="0" err="1" smtClean="0">
                <a:solidFill>
                  <a:srgbClr val="0070C0"/>
                </a:solidFill>
              </a:rPr>
              <a:t>Penicillin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was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discovered</a:t>
            </a:r>
            <a:r>
              <a:rPr lang="es-ES_tradnl" sz="2000" dirty="0" smtClean="0">
                <a:solidFill>
                  <a:srgbClr val="0070C0"/>
                </a:solidFill>
              </a:rPr>
              <a:t> </a:t>
            </a:r>
            <a:r>
              <a:rPr lang="es-ES_tradnl" sz="2000" dirty="0" err="1" smtClean="0">
                <a:solidFill>
                  <a:srgbClr val="0070C0"/>
                </a:solidFill>
              </a:rPr>
              <a:t>by</a:t>
            </a:r>
            <a:r>
              <a:rPr lang="es-ES_tradnl" sz="2000" dirty="0" smtClean="0">
                <a:solidFill>
                  <a:srgbClr val="0070C0"/>
                </a:solidFill>
              </a:rPr>
              <a:t> Alexander Fleming </a:t>
            </a:r>
            <a:endParaRPr lang="es-E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571480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571472" y="571480"/>
            <a:ext cx="8143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C00000"/>
                </a:solidFill>
              </a:rPr>
              <a:t>HOW DO WE NORMALLY CHANGE VERBS FROM  ACTIVE TO PASSIVE VOICE?</a:t>
            </a:r>
            <a:endParaRPr lang="es-ES" sz="3600" b="1" dirty="0">
              <a:solidFill>
                <a:srgbClr val="C0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42910" y="2333685"/>
            <a:ext cx="7929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normally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need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auxiliary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verb</a:t>
            </a:r>
            <a:r>
              <a:rPr lang="es-ES_tradnl" sz="2400" dirty="0" smtClean="0"/>
              <a:t> </a:t>
            </a:r>
            <a:r>
              <a:rPr lang="es-ES_tradnl" sz="2400" u="sng" dirty="0" smtClean="0"/>
              <a:t>“</a:t>
            </a:r>
            <a:r>
              <a:rPr lang="es-ES_tradnl" sz="2400" u="sng" dirty="0" err="1" smtClean="0"/>
              <a:t>to</a:t>
            </a:r>
            <a:r>
              <a:rPr lang="es-ES_tradnl" sz="2400" u="sng" dirty="0" smtClean="0"/>
              <a:t> </a:t>
            </a:r>
            <a:r>
              <a:rPr lang="es-ES_tradnl" sz="2400" u="sng" dirty="0" err="1" smtClean="0"/>
              <a:t>be</a:t>
            </a:r>
            <a:r>
              <a:rPr lang="es-ES_tradnl" sz="2400" u="sng" dirty="0" smtClean="0"/>
              <a:t>”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which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conjugate</a:t>
            </a:r>
            <a:r>
              <a:rPr lang="es-ES_tradnl" sz="2400" dirty="0" smtClean="0"/>
              <a:t> in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same</a:t>
            </a:r>
            <a:r>
              <a:rPr lang="es-ES_tradnl" sz="2400" dirty="0" smtClean="0"/>
              <a:t> tense as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main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verb</a:t>
            </a:r>
            <a:r>
              <a:rPr lang="es-ES_tradnl" sz="2400" dirty="0" smtClean="0"/>
              <a:t> in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active </a:t>
            </a:r>
            <a:r>
              <a:rPr lang="es-ES_tradnl" sz="2400" dirty="0" err="1" smtClean="0"/>
              <a:t>verb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followed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by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main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verb</a:t>
            </a:r>
            <a:r>
              <a:rPr lang="es-ES_tradnl" sz="2400" dirty="0" smtClean="0"/>
              <a:t> in </a:t>
            </a:r>
            <a:r>
              <a:rPr lang="es-ES_tradnl" sz="2400" dirty="0" err="1" smtClean="0"/>
              <a:t>past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participle</a:t>
            </a:r>
            <a:r>
              <a:rPr lang="es-ES_tradnl" sz="2400" dirty="0" smtClean="0"/>
              <a:t>.</a:t>
            </a:r>
          </a:p>
          <a:p>
            <a:endParaRPr lang="es-ES_tradnl" sz="2400" dirty="0"/>
          </a:p>
          <a:p>
            <a:r>
              <a:rPr lang="es-ES_tradnl" sz="2400" dirty="0" err="1" smtClean="0"/>
              <a:t>Eg</a:t>
            </a:r>
            <a:r>
              <a:rPr lang="es-ES_tradnl" sz="2400" dirty="0" smtClean="0"/>
              <a:t>:</a:t>
            </a:r>
          </a:p>
          <a:p>
            <a:r>
              <a:rPr lang="es-ES_tradnl" sz="2400" dirty="0" smtClean="0">
                <a:solidFill>
                  <a:srgbClr val="0070C0"/>
                </a:solidFill>
              </a:rPr>
              <a:t>		</a:t>
            </a:r>
            <a:r>
              <a:rPr lang="es-ES_tradnl" sz="2400" u="sng" dirty="0" err="1" smtClean="0">
                <a:solidFill>
                  <a:srgbClr val="0070C0"/>
                </a:solidFill>
              </a:rPr>
              <a:t>The</a:t>
            </a:r>
            <a:r>
              <a:rPr lang="es-ES_tradnl" sz="2400" u="sng" dirty="0" smtClean="0">
                <a:solidFill>
                  <a:srgbClr val="0070C0"/>
                </a:solidFill>
              </a:rPr>
              <a:t> </a:t>
            </a:r>
            <a:r>
              <a:rPr lang="es-ES_tradnl" sz="2400" u="sng" dirty="0" err="1" smtClean="0">
                <a:solidFill>
                  <a:srgbClr val="0070C0"/>
                </a:solidFill>
              </a:rPr>
              <a:t>woman</a:t>
            </a:r>
            <a:r>
              <a:rPr lang="es-ES_tradnl" sz="2400" u="sng" dirty="0" smtClean="0">
                <a:solidFill>
                  <a:srgbClr val="0070C0"/>
                </a:solidFill>
              </a:rPr>
              <a:t> </a:t>
            </a:r>
            <a:r>
              <a:rPr lang="es-ES_tradnl" sz="2400" u="sng" dirty="0" err="1" smtClean="0">
                <a:solidFill>
                  <a:srgbClr val="FF0000"/>
                </a:solidFill>
              </a:rPr>
              <a:t>bought</a:t>
            </a:r>
            <a:r>
              <a:rPr lang="es-ES_tradnl" sz="2400" dirty="0" smtClean="0"/>
              <a:t> </a:t>
            </a:r>
            <a:r>
              <a:rPr lang="es-ES_tradnl" sz="2400" u="sng" dirty="0" smtClean="0">
                <a:solidFill>
                  <a:srgbClr val="002060"/>
                </a:solidFill>
              </a:rPr>
              <a:t>a new car</a:t>
            </a:r>
            <a:r>
              <a:rPr lang="es-ES_tradnl" sz="2400" dirty="0" smtClean="0"/>
              <a:t>.</a:t>
            </a:r>
          </a:p>
          <a:p>
            <a:r>
              <a:rPr lang="es-ES_tradnl" sz="2400" dirty="0"/>
              <a:t> </a:t>
            </a:r>
            <a:r>
              <a:rPr lang="es-ES_tradnl" sz="2400" dirty="0" smtClean="0"/>
              <a:t>       		       S               V             CD</a:t>
            </a:r>
          </a:p>
          <a:p>
            <a:endParaRPr lang="es-ES_tradnl" sz="2400" dirty="0" smtClean="0"/>
          </a:p>
          <a:p>
            <a:endParaRPr lang="es-ES_tradnl" sz="2400" dirty="0"/>
          </a:p>
          <a:p>
            <a:r>
              <a:rPr lang="es-ES_tradnl" sz="2400" dirty="0" smtClean="0"/>
              <a:t>			WAS/WERE BOUGHT</a:t>
            </a:r>
          </a:p>
          <a:p>
            <a:endParaRPr lang="es-ES_tradnl" sz="2400" dirty="0"/>
          </a:p>
          <a:p>
            <a:endParaRPr lang="es-ES" sz="2400" dirty="0"/>
          </a:p>
        </p:txBody>
      </p:sp>
      <p:cxnSp>
        <p:nvCxnSpPr>
          <p:cNvPr id="6" name="5 Conector recto de flecha"/>
          <p:cNvCxnSpPr/>
          <p:nvPr/>
        </p:nvCxnSpPr>
        <p:spPr>
          <a:xfrm rot="5400000">
            <a:off x="4144166" y="5071280"/>
            <a:ext cx="100013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642910" y="781537"/>
          <a:ext cx="8072494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37956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ACTIVE</a:t>
                      </a:r>
                      <a:r>
                        <a:rPr lang="es-ES_tradnl" baseline="0" dirty="0" smtClean="0">
                          <a:solidFill>
                            <a:schemeClr val="tx1"/>
                          </a:solidFill>
                        </a:rPr>
                        <a:t> VOICE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PASSIVE</a:t>
                      </a:r>
                      <a:r>
                        <a:rPr lang="es-ES_tradnl" baseline="0" dirty="0" smtClean="0">
                          <a:solidFill>
                            <a:schemeClr val="tx1"/>
                          </a:solidFill>
                        </a:rPr>
                        <a:t> VOICE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IS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/>
                        <a:t>I DID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WAS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WILL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WILL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WOULD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WOULD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HAVE DONE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HAS BEEN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HAD DONE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HAD BEEN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WILL HAVE DONE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WILL HAVE BEEN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WOULD HAVE DONE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WOULD HAVE BEEN DONE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714348" y="4714884"/>
            <a:ext cx="7929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/>
              <a:t>Notice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</a:t>
            </a:r>
            <a:r>
              <a:rPr lang="es-ES_tradnl" dirty="0" err="1" smtClean="0"/>
              <a:t>if</a:t>
            </a:r>
            <a:r>
              <a:rPr lang="es-ES_tradnl" dirty="0" smtClean="0"/>
              <a:t> </a:t>
            </a:r>
            <a:r>
              <a:rPr lang="es-ES_tradnl" dirty="0" err="1" smtClean="0"/>
              <a:t>we</a:t>
            </a:r>
            <a:r>
              <a:rPr lang="es-ES_tradnl" dirty="0" smtClean="0"/>
              <a:t> </a:t>
            </a:r>
            <a:r>
              <a:rPr lang="es-ES_tradnl" dirty="0" err="1" smtClean="0"/>
              <a:t>count</a:t>
            </a:r>
            <a:r>
              <a:rPr lang="es-ES_tradnl" dirty="0" smtClean="0"/>
              <a:t> </a:t>
            </a:r>
            <a:r>
              <a:rPr lang="es-ES_tradnl" dirty="0" err="1" smtClean="0"/>
              <a:t>verbs</a:t>
            </a:r>
            <a:r>
              <a:rPr lang="es-ES_tradnl" dirty="0" smtClean="0"/>
              <a:t>, in </a:t>
            </a:r>
            <a:r>
              <a:rPr lang="es-ES_tradnl" dirty="0" err="1" smtClean="0"/>
              <a:t>passive</a:t>
            </a:r>
            <a:r>
              <a:rPr lang="es-ES_tradnl" dirty="0" smtClean="0"/>
              <a:t> </a:t>
            </a:r>
            <a:r>
              <a:rPr lang="es-ES_tradnl" dirty="0" err="1" smtClean="0"/>
              <a:t>voice</a:t>
            </a:r>
            <a:r>
              <a:rPr lang="es-ES_tradnl" dirty="0" smtClean="0"/>
              <a:t> </a:t>
            </a:r>
            <a:r>
              <a:rPr lang="es-ES_tradnl" dirty="0" err="1" smtClean="0"/>
              <a:t>there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always</a:t>
            </a:r>
            <a:r>
              <a:rPr lang="es-ES_tradnl" dirty="0" smtClean="0"/>
              <a:t> </a:t>
            </a:r>
            <a:r>
              <a:rPr lang="es-ES_tradnl" dirty="0" err="1" smtClean="0"/>
              <a:t>one</a:t>
            </a:r>
            <a:r>
              <a:rPr lang="es-ES_tradnl" dirty="0" smtClean="0"/>
              <a:t> more </a:t>
            </a:r>
            <a:r>
              <a:rPr lang="es-ES_tradnl" dirty="0" err="1" smtClean="0"/>
              <a:t>verb</a:t>
            </a:r>
            <a:r>
              <a:rPr lang="es-ES_tradnl" dirty="0" smtClean="0"/>
              <a:t> </a:t>
            </a:r>
            <a:r>
              <a:rPr lang="es-ES_tradnl" dirty="0" err="1" smtClean="0"/>
              <a:t>than</a:t>
            </a:r>
            <a:r>
              <a:rPr lang="es-ES_tradnl" dirty="0" smtClean="0"/>
              <a:t> in active </a:t>
            </a:r>
            <a:r>
              <a:rPr lang="es-ES_tradnl" dirty="0" err="1" smtClean="0"/>
              <a:t>voice</a:t>
            </a:r>
            <a:r>
              <a:rPr lang="es-ES_tradnl" dirty="0" smtClean="0"/>
              <a:t> (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auxiliary</a:t>
            </a:r>
            <a:r>
              <a:rPr lang="es-ES_tradnl" dirty="0" smtClean="0"/>
              <a:t> “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be</a:t>
            </a:r>
            <a:r>
              <a:rPr lang="es-ES_tradnl" dirty="0" smtClean="0"/>
              <a:t>”), </a:t>
            </a:r>
            <a:r>
              <a:rPr lang="es-ES_tradnl" dirty="0" err="1" smtClean="0"/>
              <a:t>that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a </a:t>
            </a:r>
            <a:r>
              <a:rPr lang="es-ES_tradnl" dirty="0" err="1" smtClean="0"/>
              <a:t>wonderful</a:t>
            </a:r>
            <a:r>
              <a:rPr lang="es-ES_tradnl" dirty="0" smtClean="0"/>
              <a:t> </a:t>
            </a:r>
            <a:r>
              <a:rPr lang="es-ES_tradnl" dirty="0" err="1" smtClean="0"/>
              <a:t>trick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know</a:t>
            </a:r>
            <a:r>
              <a:rPr lang="es-ES_tradnl" dirty="0" smtClean="0"/>
              <a:t> </a:t>
            </a:r>
            <a:r>
              <a:rPr lang="es-ES_tradnl" dirty="0" err="1" smtClean="0"/>
              <a:t>if</a:t>
            </a:r>
            <a:r>
              <a:rPr lang="es-ES_tradnl" dirty="0" smtClean="0"/>
              <a:t> </a:t>
            </a:r>
            <a:r>
              <a:rPr lang="es-ES_tradnl" dirty="0" err="1" smtClean="0"/>
              <a:t>we</a:t>
            </a:r>
            <a:r>
              <a:rPr lang="es-ES_tradnl" dirty="0" smtClean="0"/>
              <a:t> are </a:t>
            </a:r>
            <a:r>
              <a:rPr lang="es-ES_tradnl" dirty="0" err="1" smtClean="0"/>
              <a:t>conjugating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verb</a:t>
            </a:r>
            <a:r>
              <a:rPr lang="es-ES_tradnl" dirty="0" smtClean="0"/>
              <a:t> </a:t>
            </a:r>
            <a:r>
              <a:rPr lang="es-ES_tradnl" dirty="0" err="1" smtClean="0"/>
              <a:t>correctly</a:t>
            </a:r>
            <a:r>
              <a:rPr lang="es-ES_tradnl" dirty="0" smtClean="0"/>
              <a:t>,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counting</a:t>
            </a:r>
            <a:r>
              <a:rPr lang="es-ES_tradnl" dirty="0" smtClean="0"/>
              <a:t> </a:t>
            </a:r>
            <a:r>
              <a:rPr lang="es-ES_tradnl" dirty="0" err="1" smtClean="0"/>
              <a:t>verbs</a:t>
            </a:r>
            <a:r>
              <a:rPr lang="es-ES_tradnl" dirty="0" smtClean="0"/>
              <a:t> </a:t>
            </a:r>
            <a:r>
              <a:rPr lang="es-ES_tradnl" sz="2400" b="1" dirty="0" smtClean="0">
                <a:solidFill>
                  <a:srgbClr val="008000"/>
                </a:solidFill>
              </a:rPr>
              <a:t>☺</a:t>
            </a:r>
            <a:endParaRPr lang="es-ES" sz="24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571472" y="1643050"/>
          <a:ext cx="8072494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37956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ACTIVE</a:t>
                      </a:r>
                      <a:r>
                        <a:rPr lang="es-ES_tradnl" baseline="0" dirty="0" smtClean="0">
                          <a:solidFill>
                            <a:schemeClr val="tx1"/>
                          </a:solidFill>
                        </a:rPr>
                        <a:t> VOICE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PASSIVE</a:t>
                      </a:r>
                      <a:r>
                        <a:rPr lang="es-ES_tradnl" baseline="0" dirty="0" smtClean="0">
                          <a:solidFill>
                            <a:schemeClr val="tx1"/>
                          </a:solidFill>
                        </a:rPr>
                        <a:t> VOICE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AM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IS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/>
                        <a:t>I WAS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WAS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WILL BE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WILL BE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WOULD BE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WOULD BE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HAVE BEEN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HAS BEEN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HAD BEEN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HAD BEEN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WILL HAVE BEEN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WILL HAVE BEEN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WOULD HAVE BEEN DOING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WOULD HAVE BEEN BEING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*I AM GOING TO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IS GOING TO BE DONE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571472" y="571480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smtClean="0">
                <a:solidFill>
                  <a:srgbClr val="C00000"/>
                </a:solidFill>
              </a:rPr>
              <a:t>CONTINUOUS TENSES:</a:t>
            </a:r>
            <a:endParaRPr lang="es-ES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571480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smtClean="0">
                <a:solidFill>
                  <a:srgbClr val="C00000"/>
                </a:solidFill>
              </a:rPr>
              <a:t>WITH MODAL VERBS:</a:t>
            </a:r>
            <a:endParaRPr lang="es-ES" sz="44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571472" y="1643050"/>
          <a:ext cx="8072494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37956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ACTIVE</a:t>
                      </a:r>
                      <a:r>
                        <a:rPr lang="es-ES_tradnl" baseline="0" dirty="0" smtClean="0">
                          <a:solidFill>
                            <a:schemeClr val="tx1"/>
                          </a:solidFill>
                        </a:rPr>
                        <a:t> VOICE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PASSIVE</a:t>
                      </a:r>
                      <a:r>
                        <a:rPr lang="es-ES_tradnl" baseline="0" dirty="0" smtClean="0">
                          <a:solidFill>
                            <a:schemeClr val="tx1"/>
                          </a:solidFill>
                        </a:rPr>
                        <a:t> VOICE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CAN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CAN</a:t>
                      </a:r>
                      <a:r>
                        <a:rPr lang="es-ES_tradnl" baseline="0" dirty="0" smtClean="0"/>
                        <a:t>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COULD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COULD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/>
                        <a:t>I MUST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MUST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MAY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MAY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MIGHT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MIGHT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HAVE TO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HAS TO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SHALL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SHALL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SHOULD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SHOULD BE DONE</a:t>
                      </a:r>
                      <a:endParaRPr lang="es-ES" dirty="0"/>
                    </a:p>
                  </a:txBody>
                  <a:tcPr/>
                </a:tc>
              </a:tr>
              <a:tr h="337956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 OUGHT TO DO IT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IT OUGHT TO BE DONE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71472" y="571480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smtClean="0">
                <a:solidFill>
                  <a:srgbClr val="C00000"/>
                </a:solidFill>
              </a:rPr>
              <a:t>TYPES OF PASSIVE VOICE:</a:t>
            </a:r>
            <a:endParaRPr lang="es-ES" sz="4400" b="1" dirty="0">
              <a:solidFill>
                <a:srgbClr val="C0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14348" y="1785926"/>
            <a:ext cx="785818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sz="3200" dirty="0" smtClean="0"/>
              <a:t>DIRECT OBJECT</a:t>
            </a:r>
          </a:p>
          <a:p>
            <a:pPr>
              <a:buFont typeface="Arial" pitchFamily="34" charset="0"/>
              <a:buChar char="•"/>
            </a:pPr>
            <a:r>
              <a:rPr lang="es-ES_tradnl" sz="3200" dirty="0" smtClean="0"/>
              <a:t>INDIRECT OBJECT</a:t>
            </a:r>
          </a:p>
          <a:p>
            <a:pPr>
              <a:buFont typeface="Arial" pitchFamily="34" charset="0"/>
              <a:buChar char="•"/>
            </a:pPr>
            <a:r>
              <a:rPr lang="es-ES_tradnl" sz="3200" dirty="0" smtClean="0"/>
              <a:t>CAUSATIVE HAVE/GET</a:t>
            </a:r>
          </a:p>
          <a:p>
            <a:pPr>
              <a:buFont typeface="Arial" pitchFamily="34" charset="0"/>
              <a:buChar char="•"/>
            </a:pPr>
            <a:r>
              <a:rPr lang="es-ES_tradnl" sz="3200" dirty="0" smtClean="0"/>
              <a:t>IMPERSONAL</a:t>
            </a:r>
          </a:p>
          <a:p>
            <a:pPr>
              <a:buFont typeface="Arial" pitchFamily="34" charset="0"/>
              <a:buChar char="•"/>
            </a:pPr>
            <a:r>
              <a:rPr lang="es-ES_tradnl" sz="3200" dirty="0" smtClean="0"/>
              <a:t>PERSONAL</a:t>
            </a:r>
          </a:p>
          <a:p>
            <a:pPr>
              <a:buFont typeface="Arial" pitchFamily="34" charset="0"/>
              <a:buChar char="•"/>
            </a:pPr>
            <a:r>
              <a:rPr lang="es-ES_tradnl" sz="3200" dirty="0" smtClean="0"/>
              <a:t>HAVE SOMEONE DO</a:t>
            </a:r>
          </a:p>
          <a:p>
            <a:pPr>
              <a:buFont typeface="Arial" pitchFamily="34" charset="0"/>
              <a:buChar char="•"/>
            </a:pPr>
            <a:r>
              <a:rPr lang="es-ES_tradnl" sz="3200" dirty="0" smtClean="0"/>
              <a:t>GET SOMEONE TO DO</a:t>
            </a:r>
          </a:p>
          <a:p>
            <a:endParaRPr lang="es-ES_tradnl" sz="2400" smtClean="0">
              <a:solidFill>
                <a:srgbClr val="0070C0"/>
              </a:solidFill>
            </a:endParaRPr>
          </a:p>
          <a:p>
            <a:r>
              <a:rPr lang="es-ES_tradnl" sz="2400" smtClean="0">
                <a:solidFill>
                  <a:srgbClr val="0070C0"/>
                </a:solidFill>
              </a:rPr>
              <a:t>In </a:t>
            </a:r>
            <a:r>
              <a:rPr lang="es-ES_tradnl" sz="2400" dirty="0" err="1" smtClean="0">
                <a:solidFill>
                  <a:srgbClr val="0070C0"/>
                </a:solidFill>
              </a:rPr>
              <a:t>this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presentation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we</a:t>
            </a:r>
            <a:r>
              <a:rPr lang="es-ES_tradnl" sz="2400" dirty="0" smtClean="0">
                <a:solidFill>
                  <a:srgbClr val="0070C0"/>
                </a:solidFill>
              </a:rPr>
              <a:t> are </a:t>
            </a:r>
            <a:r>
              <a:rPr lang="es-ES_tradnl" sz="2400" dirty="0" err="1" smtClean="0">
                <a:solidFill>
                  <a:srgbClr val="0070C0"/>
                </a:solidFill>
              </a:rPr>
              <a:t>only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going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to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see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the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first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two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types</a:t>
            </a:r>
            <a:r>
              <a:rPr lang="es-ES_tradnl" sz="2400" dirty="0" smtClean="0">
                <a:solidFill>
                  <a:srgbClr val="0070C0"/>
                </a:solidFill>
              </a:rPr>
              <a:t>.</a:t>
            </a:r>
            <a:endParaRPr lang="es-E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71472" y="571480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smtClean="0">
                <a:solidFill>
                  <a:srgbClr val="C00000"/>
                </a:solidFill>
              </a:rPr>
              <a:t>DIRECT OBJECT</a:t>
            </a:r>
            <a:endParaRPr lang="es-ES" sz="4400" b="1" dirty="0">
              <a:solidFill>
                <a:srgbClr val="C0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14348" y="1428736"/>
            <a:ext cx="82868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/>
              <a:t>For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this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passive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voice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need</a:t>
            </a:r>
            <a:r>
              <a:rPr lang="es-ES_tradnl" sz="2400" dirty="0" smtClean="0"/>
              <a:t> a </a:t>
            </a:r>
            <a:r>
              <a:rPr lang="es-ES_tradnl" sz="2400" dirty="0" err="1" smtClean="0"/>
              <a:t>transitive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verb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therefore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we’ll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also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need</a:t>
            </a:r>
            <a:r>
              <a:rPr lang="es-ES_tradnl" sz="2400" dirty="0" smtClean="0"/>
              <a:t> a </a:t>
            </a:r>
            <a:r>
              <a:rPr lang="es-ES_tradnl" sz="2400" dirty="0" err="1" smtClean="0"/>
              <a:t>direct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object</a:t>
            </a:r>
            <a:r>
              <a:rPr lang="es-ES_tradnl" sz="2400" dirty="0" smtClean="0"/>
              <a:t>.</a:t>
            </a:r>
          </a:p>
          <a:p>
            <a:endParaRPr lang="es-ES_tradnl" sz="2400" dirty="0" smtClean="0">
              <a:solidFill>
                <a:srgbClr val="0070C0"/>
              </a:solidFill>
            </a:endParaRPr>
          </a:p>
          <a:p>
            <a:r>
              <a:rPr lang="es-ES_tradnl" sz="2400" dirty="0" smtClean="0">
                <a:solidFill>
                  <a:srgbClr val="0070C0"/>
                </a:solidFill>
              </a:rPr>
              <a:t>My </a:t>
            </a:r>
            <a:r>
              <a:rPr lang="es-ES_tradnl" sz="2400" dirty="0" err="1" smtClean="0">
                <a:solidFill>
                  <a:srgbClr val="0070C0"/>
                </a:solidFill>
              </a:rPr>
              <a:t>mother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err="1" smtClean="0">
                <a:solidFill>
                  <a:srgbClr val="FF0000"/>
                </a:solidFill>
              </a:rPr>
              <a:t>buys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all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the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weekly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supplies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endParaRPr lang="es-ES_tradnl" sz="2400" dirty="0" smtClean="0"/>
          </a:p>
          <a:p>
            <a:r>
              <a:rPr lang="es-ES_tradnl" sz="2400" dirty="0"/>
              <a:t> </a:t>
            </a:r>
            <a:r>
              <a:rPr lang="es-ES_tradnl" sz="2400" dirty="0" smtClean="0"/>
              <a:t>       S            V                           </a:t>
            </a:r>
            <a:r>
              <a:rPr lang="es-ES_tradnl" sz="2400" dirty="0"/>
              <a:t>C</a:t>
            </a:r>
            <a:r>
              <a:rPr lang="es-ES_tradnl" sz="2400" dirty="0" smtClean="0"/>
              <a:t>D                </a:t>
            </a:r>
          </a:p>
          <a:p>
            <a:endParaRPr lang="es-ES_tradnl" sz="2400" dirty="0"/>
          </a:p>
          <a:p>
            <a:endParaRPr lang="es-ES_tradnl" sz="2400" dirty="0" smtClean="0"/>
          </a:p>
          <a:p>
            <a:endParaRPr lang="es-ES_tradnl" sz="2400" dirty="0" smtClean="0"/>
          </a:p>
          <a:p>
            <a:r>
              <a:rPr lang="es-ES_tradnl" sz="2400" dirty="0" err="1" smtClean="0">
                <a:solidFill>
                  <a:srgbClr val="008000"/>
                </a:solidFill>
              </a:rPr>
              <a:t>All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the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weekly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supplies</a:t>
            </a:r>
            <a:r>
              <a:rPr lang="es-ES_tradnl" sz="2400" dirty="0" smtClean="0"/>
              <a:t> </a:t>
            </a:r>
            <a:r>
              <a:rPr lang="es-ES_tradnl" sz="2400" dirty="0" smtClean="0">
                <a:solidFill>
                  <a:srgbClr val="FF0000"/>
                </a:solidFill>
              </a:rPr>
              <a:t>are </a:t>
            </a:r>
            <a:r>
              <a:rPr lang="es-ES_tradnl" sz="2400" dirty="0" err="1" smtClean="0">
                <a:solidFill>
                  <a:srgbClr val="FF0000"/>
                </a:solidFill>
              </a:rPr>
              <a:t>bought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by</a:t>
            </a:r>
            <a:r>
              <a:rPr lang="es-ES_tradnl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_tradnl" sz="2400" dirty="0" smtClean="0">
                <a:solidFill>
                  <a:srgbClr val="0070C0"/>
                </a:solidFill>
              </a:rPr>
              <a:t>my </a:t>
            </a:r>
            <a:r>
              <a:rPr lang="es-ES_tradnl" sz="2400" dirty="0" err="1" smtClean="0">
                <a:solidFill>
                  <a:srgbClr val="0070C0"/>
                </a:solidFill>
              </a:rPr>
              <a:t>mother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endParaRPr lang="es-ES_tradnl" sz="2400" dirty="0" smtClean="0">
              <a:solidFill>
                <a:srgbClr val="FF0000"/>
              </a:solidFill>
            </a:endParaRPr>
          </a:p>
          <a:p>
            <a:r>
              <a:rPr lang="es-ES_tradnl" sz="2400" dirty="0" smtClean="0"/>
              <a:t>	      S			V	 AGENT</a:t>
            </a:r>
            <a:endParaRPr lang="es-ES_tradnl" sz="2400" dirty="0"/>
          </a:p>
          <a:p>
            <a:endParaRPr lang="es-ES" sz="2400" dirty="0"/>
          </a:p>
        </p:txBody>
      </p:sp>
      <p:cxnSp>
        <p:nvCxnSpPr>
          <p:cNvPr id="6" name="5 Conector recto de flecha"/>
          <p:cNvCxnSpPr/>
          <p:nvPr/>
        </p:nvCxnSpPr>
        <p:spPr>
          <a:xfrm rot="10800000" flipV="1">
            <a:off x="1857356" y="3071810"/>
            <a:ext cx="2786082" cy="135732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2714612" y="3000372"/>
            <a:ext cx="1785950" cy="14287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1857356" y="3143248"/>
            <a:ext cx="4071966" cy="1214446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571480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smtClean="0">
                <a:solidFill>
                  <a:srgbClr val="C00000"/>
                </a:solidFill>
              </a:rPr>
              <a:t>INDIRECT OBJECT</a:t>
            </a:r>
            <a:endParaRPr lang="es-ES" sz="4400" b="1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14348" y="1428736"/>
            <a:ext cx="8286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/>
              <a:t>For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this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passive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voice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only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need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intransitive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verb</a:t>
            </a:r>
            <a:r>
              <a:rPr lang="es-ES_tradnl" sz="2400" dirty="0" smtClean="0"/>
              <a:t> and </a:t>
            </a:r>
            <a:r>
              <a:rPr lang="es-ES_tradnl" sz="2400" dirty="0" err="1" smtClean="0"/>
              <a:t>an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indirect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object</a:t>
            </a:r>
            <a:r>
              <a:rPr lang="es-ES_tradnl" sz="2400" dirty="0" smtClean="0"/>
              <a:t>.</a:t>
            </a:r>
          </a:p>
          <a:p>
            <a:endParaRPr lang="es-ES_tradnl" sz="2400" dirty="0" smtClean="0">
              <a:solidFill>
                <a:srgbClr val="0070C0"/>
              </a:solidFill>
            </a:endParaRPr>
          </a:p>
          <a:p>
            <a:r>
              <a:rPr lang="es-ES_tradnl" sz="2400" dirty="0" smtClean="0">
                <a:solidFill>
                  <a:srgbClr val="0070C0"/>
                </a:solidFill>
              </a:rPr>
              <a:t>My </a:t>
            </a:r>
            <a:r>
              <a:rPr lang="es-ES_tradnl" sz="2400" dirty="0" err="1" smtClean="0">
                <a:solidFill>
                  <a:srgbClr val="0070C0"/>
                </a:solidFill>
              </a:rPr>
              <a:t>brother</a:t>
            </a:r>
            <a:r>
              <a:rPr lang="es-ES_tradnl" sz="2400" dirty="0" smtClean="0">
                <a:solidFill>
                  <a:srgbClr val="0070C0"/>
                </a:solidFill>
              </a:rPr>
              <a:t> </a:t>
            </a:r>
            <a:r>
              <a:rPr lang="es-ES_tradnl" sz="2400" dirty="0" smtClean="0">
                <a:solidFill>
                  <a:srgbClr val="FF0000"/>
                </a:solidFill>
              </a:rPr>
              <a:t>has </a:t>
            </a:r>
            <a:r>
              <a:rPr lang="es-ES_tradnl" sz="2400" dirty="0" err="1" smtClean="0">
                <a:solidFill>
                  <a:srgbClr val="FF0000"/>
                </a:solidFill>
              </a:rPr>
              <a:t>talked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rgbClr val="008000"/>
                </a:solidFill>
              </a:rPr>
              <a:t>to</a:t>
            </a:r>
            <a:r>
              <a:rPr lang="es-ES_tradnl" sz="2400" dirty="0" smtClean="0">
                <a:solidFill>
                  <a:srgbClr val="008000"/>
                </a:solidFill>
              </a:rPr>
              <a:t> my </a:t>
            </a:r>
            <a:r>
              <a:rPr lang="es-ES_tradnl" sz="2400" dirty="0" err="1" smtClean="0">
                <a:solidFill>
                  <a:srgbClr val="008000"/>
                </a:solidFill>
              </a:rPr>
              <a:t>sister</a:t>
            </a:r>
            <a:r>
              <a:rPr lang="es-ES_tradnl" sz="2400" dirty="0" smtClean="0">
                <a:solidFill>
                  <a:srgbClr val="008000"/>
                </a:solidFill>
              </a:rPr>
              <a:t> </a:t>
            </a:r>
            <a:r>
              <a:rPr lang="es-ES_tradnl" sz="2400" dirty="0" err="1" smtClean="0">
                <a:solidFill>
                  <a:schemeClr val="bg2">
                    <a:lumMod val="25000"/>
                  </a:schemeClr>
                </a:solidFill>
              </a:rPr>
              <a:t>for</a:t>
            </a:r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chemeClr val="bg2">
                    <a:lumMod val="25000"/>
                  </a:schemeClr>
                </a:solidFill>
              </a:rPr>
              <a:t>hours</a:t>
            </a:r>
            <a:endParaRPr lang="es-ES_tradnl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s-ES_tradnl" sz="2400" dirty="0"/>
              <a:t> </a:t>
            </a:r>
            <a:r>
              <a:rPr lang="es-ES_tradnl" sz="2400" dirty="0" smtClean="0"/>
              <a:t>       S              V                  CD            CC </a:t>
            </a:r>
          </a:p>
          <a:p>
            <a:endParaRPr lang="es-ES_tradnl" sz="2400" dirty="0"/>
          </a:p>
          <a:p>
            <a:endParaRPr lang="es-ES_tradnl" sz="2400" dirty="0" smtClean="0"/>
          </a:p>
          <a:p>
            <a:endParaRPr lang="es-ES_tradnl" sz="2400" dirty="0" smtClean="0"/>
          </a:p>
          <a:p>
            <a:endParaRPr lang="es-ES_tradnl" sz="2400" dirty="0" smtClean="0">
              <a:solidFill>
                <a:srgbClr val="008000"/>
              </a:solidFill>
            </a:endParaRPr>
          </a:p>
          <a:p>
            <a:r>
              <a:rPr lang="es-ES_tradnl" sz="2400" dirty="0" smtClean="0">
                <a:solidFill>
                  <a:srgbClr val="008000"/>
                </a:solidFill>
              </a:rPr>
              <a:t>My </a:t>
            </a:r>
            <a:r>
              <a:rPr lang="es-ES_tradnl" sz="2400" dirty="0" err="1" smtClean="0">
                <a:solidFill>
                  <a:srgbClr val="008000"/>
                </a:solidFill>
              </a:rPr>
              <a:t>sister</a:t>
            </a:r>
            <a:r>
              <a:rPr lang="es-ES_tradnl" sz="2400" dirty="0" smtClean="0"/>
              <a:t> </a:t>
            </a:r>
            <a:r>
              <a:rPr lang="es-ES_tradnl" sz="2400" dirty="0" smtClean="0">
                <a:solidFill>
                  <a:srgbClr val="FF0000"/>
                </a:solidFill>
              </a:rPr>
              <a:t>has </a:t>
            </a:r>
            <a:r>
              <a:rPr lang="es-ES_tradnl" sz="2400" dirty="0" err="1" smtClean="0">
                <a:solidFill>
                  <a:srgbClr val="FF0000"/>
                </a:solidFill>
              </a:rPr>
              <a:t>been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rgbClr val="FF0000"/>
                </a:solidFill>
              </a:rPr>
              <a:t>talked</a:t>
            </a:r>
            <a:r>
              <a:rPr lang="es-ES_tradnl" sz="2400" dirty="0" smtClean="0">
                <a:solidFill>
                  <a:srgbClr val="FF0000"/>
                </a:solidFill>
              </a:rPr>
              <a:t> </a:t>
            </a:r>
            <a:r>
              <a:rPr lang="es-ES_tradnl" sz="2400" dirty="0" err="1" smtClean="0">
                <a:solidFill>
                  <a:schemeClr val="bg2">
                    <a:lumMod val="25000"/>
                  </a:schemeClr>
                </a:solidFill>
              </a:rPr>
              <a:t>for</a:t>
            </a:r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chemeClr val="bg2">
                    <a:lumMod val="25000"/>
                  </a:schemeClr>
                </a:solidFill>
              </a:rPr>
              <a:t>hours</a:t>
            </a:r>
            <a:r>
              <a:rPr lang="es-ES_tradnl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rgbClr val="0070C0"/>
                </a:solidFill>
              </a:rPr>
              <a:t>by</a:t>
            </a:r>
            <a:r>
              <a:rPr lang="es-ES_tradnl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_tradnl" sz="2400" dirty="0" smtClean="0">
                <a:solidFill>
                  <a:srgbClr val="0070C0"/>
                </a:solidFill>
              </a:rPr>
              <a:t>my </a:t>
            </a:r>
            <a:r>
              <a:rPr lang="es-ES_tradnl" sz="2400" dirty="0" err="1" smtClean="0">
                <a:solidFill>
                  <a:srgbClr val="0070C0"/>
                </a:solidFill>
              </a:rPr>
              <a:t>mother</a:t>
            </a:r>
            <a:endParaRPr lang="es-ES_tradnl" sz="2400" dirty="0">
              <a:solidFill>
                <a:srgbClr val="FF0000"/>
              </a:solidFill>
            </a:endParaRPr>
          </a:p>
          <a:p>
            <a:r>
              <a:rPr lang="es-ES_tradnl" sz="2400" dirty="0" smtClean="0">
                <a:solidFill>
                  <a:srgbClr val="FF0000"/>
                </a:solidFill>
              </a:rPr>
              <a:t>      </a:t>
            </a:r>
            <a:r>
              <a:rPr lang="es-ES_tradnl" sz="2400" dirty="0" smtClean="0"/>
              <a:t>S	</a:t>
            </a:r>
            <a:r>
              <a:rPr lang="es-ES_tradnl" sz="2400" dirty="0"/>
              <a:t> </a:t>
            </a:r>
            <a:r>
              <a:rPr lang="es-ES_tradnl" sz="2400" dirty="0" smtClean="0"/>
              <a:t>   	  V		 CC	    AGENT</a:t>
            </a:r>
            <a:endParaRPr lang="es-ES_tradnl" sz="2400" dirty="0"/>
          </a:p>
          <a:p>
            <a:endParaRPr lang="es-ES" sz="2400" dirty="0"/>
          </a:p>
        </p:txBody>
      </p:sp>
      <p:cxnSp>
        <p:nvCxnSpPr>
          <p:cNvPr id="5" name="4 Conector recto de flecha"/>
          <p:cNvCxnSpPr/>
          <p:nvPr/>
        </p:nvCxnSpPr>
        <p:spPr>
          <a:xfrm rot="10800000" flipV="1">
            <a:off x="1428728" y="3000372"/>
            <a:ext cx="2786082" cy="142876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 rot="16200000" flipH="1">
            <a:off x="2250265" y="3750471"/>
            <a:ext cx="1428760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rot="5400000">
            <a:off x="4393405" y="3393281"/>
            <a:ext cx="1357322" cy="71438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1714480" y="3071810"/>
            <a:ext cx="4357718" cy="1285884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105</TotalTime>
  <Words>689</Words>
  <Application>Microsoft Office PowerPoint</Application>
  <PresentationFormat>On-screen Show (4:3)</PresentationFormat>
  <Paragraphs>130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Franklin Gothic Book</vt:lpstr>
      <vt:lpstr>Franklin Gothic Medium</vt:lpstr>
      <vt:lpstr>Wingdings 2</vt:lpstr>
      <vt:lpstr>Viajes</vt:lpstr>
      <vt:lpstr>PASSIVE VOICE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PASSIVE VOICE i</dc:title>
  <dc:creator>Encarna</dc:creator>
  <cp:lastModifiedBy>user</cp:lastModifiedBy>
  <cp:revision>25</cp:revision>
  <dcterms:created xsi:type="dcterms:W3CDTF">2013-04-08T19:13:41Z</dcterms:created>
  <dcterms:modified xsi:type="dcterms:W3CDTF">2020-10-22T16:11:58Z</dcterms:modified>
</cp:coreProperties>
</file>