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59" r:id="rId8"/>
    <p:sldId id="260" r:id="rId9"/>
    <p:sldId id="261" r:id="rId10"/>
    <p:sldId id="266" r:id="rId11"/>
    <p:sldId id="265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AB452-5F64-49D2-9983-6321D944059E}" type="datetimeFigureOut">
              <a:rPr lang="es-ES" smtClean="0"/>
              <a:pPr/>
              <a:t>22/10/2020</a:t>
            </a:fld>
            <a:endParaRPr lang="es-ES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56B7342-78F1-495A-B282-6B575B94F3EC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AB452-5F64-49D2-9983-6321D944059E}" type="datetimeFigureOut">
              <a:rPr lang="es-ES" smtClean="0"/>
              <a:pPr/>
              <a:t>22/10/2020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B7342-78F1-495A-B282-6B575B94F3EC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AB452-5F64-49D2-9983-6321D944059E}" type="datetimeFigureOut">
              <a:rPr lang="es-ES" smtClean="0"/>
              <a:pPr/>
              <a:t>22/10/2020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B7342-78F1-495A-B282-6B575B94F3EC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AB452-5F64-49D2-9983-6321D944059E}" type="datetimeFigureOut">
              <a:rPr lang="es-ES" smtClean="0"/>
              <a:pPr/>
              <a:t>22/10/2020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56B7342-78F1-495A-B282-6B575B94F3EC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AB452-5F64-49D2-9983-6321D944059E}" type="datetimeFigureOut">
              <a:rPr lang="es-ES" smtClean="0"/>
              <a:pPr/>
              <a:t>22/10/2020</a:t>
            </a:fld>
            <a:endParaRPr lang="es-ES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B7342-78F1-495A-B282-6B575B94F3EC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AB452-5F64-49D2-9983-6321D944059E}" type="datetimeFigureOut">
              <a:rPr lang="es-ES" smtClean="0"/>
              <a:pPr/>
              <a:t>22/10/2020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B7342-78F1-495A-B282-6B575B94F3EC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AB452-5F64-49D2-9983-6321D944059E}" type="datetimeFigureOut">
              <a:rPr lang="es-ES" smtClean="0"/>
              <a:pPr/>
              <a:t>22/10/2020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56B7342-78F1-495A-B282-6B575B94F3EC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AB452-5F64-49D2-9983-6321D944059E}" type="datetimeFigureOut">
              <a:rPr lang="es-ES" smtClean="0"/>
              <a:pPr/>
              <a:t>22/10/2020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B7342-78F1-495A-B282-6B575B94F3EC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AB452-5F64-49D2-9983-6321D944059E}" type="datetimeFigureOut">
              <a:rPr lang="es-ES" smtClean="0"/>
              <a:pPr/>
              <a:t>22/10/2020</a:t>
            </a:fld>
            <a:endParaRPr lang="es-ES"/>
          </a:p>
        </p:txBody>
      </p:sp>
      <p:sp>
        <p:nvSpPr>
          <p:cNvPr id="24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B7342-78F1-495A-B282-6B575B94F3EC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AB452-5F64-49D2-9983-6321D944059E}" type="datetimeFigureOut">
              <a:rPr lang="es-ES" smtClean="0"/>
              <a:pPr/>
              <a:t>22/10/2020</a:t>
            </a:fld>
            <a:endParaRPr lang="es-ES"/>
          </a:p>
        </p:txBody>
      </p:sp>
      <p:sp>
        <p:nvSpPr>
          <p:cNvPr id="29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B7342-78F1-495A-B282-6B575B94F3EC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AB452-5F64-49D2-9983-6321D944059E}" type="datetimeFigureOut">
              <a:rPr lang="es-ES" smtClean="0"/>
              <a:pPr/>
              <a:t>22/10/2020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B7342-78F1-495A-B282-6B575B94F3EC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3DAB452-5F64-49D2-9983-6321D944059E}" type="datetimeFigureOut">
              <a:rPr lang="es-ES" smtClean="0"/>
              <a:pPr/>
              <a:t>22/10/2020</a:t>
            </a:fld>
            <a:endParaRPr lang="es-ES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56B7342-78F1-495A-B282-6B575B94F3EC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428860" y="2571744"/>
            <a:ext cx="4500594" cy="928694"/>
          </a:xfrm>
        </p:spPr>
        <p:txBody>
          <a:bodyPr>
            <a:noAutofit/>
          </a:bodyPr>
          <a:lstStyle/>
          <a:p>
            <a:r>
              <a:rPr lang="es-ES_tradnl" sz="4800" dirty="0" smtClean="0">
                <a:solidFill>
                  <a:schemeClr val="tx1"/>
                </a:solidFill>
              </a:rPr>
              <a:t>PASSIVE VOICE i</a:t>
            </a:r>
            <a:endParaRPr lang="es-ES" sz="4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71472" y="571480"/>
            <a:ext cx="81439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600" b="1" dirty="0" smtClean="0">
                <a:solidFill>
                  <a:srgbClr val="C00000"/>
                </a:solidFill>
              </a:rPr>
              <a:t>WHAT HAPPENS IF THERE ARE BOTH OBJECTS IN THE SAME SENTENCE?</a:t>
            </a:r>
            <a:endParaRPr lang="es-ES" sz="3600" b="1" dirty="0">
              <a:solidFill>
                <a:srgbClr val="C00000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00034" y="1857364"/>
            <a:ext cx="821537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 err="1" smtClean="0"/>
              <a:t>If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you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find</a:t>
            </a:r>
            <a:r>
              <a:rPr lang="es-ES_tradnl" sz="2400" dirty="0" smtClean="0"/>
              <a:t> a </a:t>
            </a:r>
            <a:r>
              <a:rPr lang="es-ES_tradnl" sz="2400" dirty="0" err="1" smtClean="0"/>
              <a:t>sentence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with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both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direct</a:t>
            </a:r>
            <a:r>
              <a:rPr lang="es-ES_tradnl" sz="2400" dirty="0" smtClean="0"/>
              <a:t> and </a:t>
            </a:r>
            <a:r>
              <a:rPr lang="es-ES_tradnl" sz="2400" dirty="0" err="1" smtClean="0"/>
              <a:t>indirect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objects</a:t>
            </a:r>
            <a:r>
              <a:rPr lang="es-ES_tradnl" sz="2400" dirty="0" smtClean="0"/>
              <a:t>, </a:t>
            </a:r>
            <a:r>
              <a:rPr lang="es-ES_tradnl" sz="2400" dirty="0" err="1" smtClean="0"/>
              <a:t>then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you</a:t>
            </a:r>
            <a:r>
              <a:rPr lang="es-ES_tradnl" sz="2400" dirty="0" smtClean="0"/>
              <a:t> can do </a:t>
            </a:r>
            <a:r>
              <a:rPr lang="es-ES_tradnl" sz="2400" dirty="0" err="1" smtClean="0"/>
              <a:t>both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types</a:t>
            </a:r>
            <a:r>
              <a:rPr lang="es-ES_tradnl" sz="2400" dirty="0" smtClean="0"/>
              <a:t> of </a:t>
            </a:r>
            <a:r>
              <a:rPr lang="es-ES_tradnl" sz="2400" dirty="0" err="1" smtClean="0"/>
              <a:t>passive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voice</a:t>
            </a:r>
            <a:r>
              <a:rPr lang="es-ES_tradnl" sz="2400" dirty="0" smtClean="0"/>
              <a:t>, </a:t>
            </a:r>
            <a:r>
              <a:rPr lang="es-ES_tradnl" sz="2400" dirty="0" err="1" smtClean="0"/>
              <a:t>depending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on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what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you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want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to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empasize</a:t>
            </a:r>
            <a:r>
              <a:rPr lang="es-ES_tradnl" sz="2400" dirty="0" smtClean="0"/>
              <a:t>:</a:t>
            </a:r>
          </a:p>
          <a:p>
            <a:endParaRPr lang="es-ES_tradnl" sz="2400" dirty="0" smtClean="0"/>
          </a:p>
          <a:p>
            <a:r>
              <a:rPr lang="es-ES_tradnl" sz="2400" dirty="0" smtClean="0">
                <a:solidFill>
                  <a:srgbClr val="0070C0"/>
                </a:solidFill>
              </a:rPr>
              <a:t>My </a:t>
            </a:r>
            <a:r>
              <a:rPr lang="es-ES_tradnl" sz="2400" dirty="0" err="1" smtClean="0">
                <a:solidFill>
                  <a:srgbClr val="0070C0"/>
                </a:solidFill>
              </a:rPr>
              <a:t>brother</a:t>
            </a:r>
            <a:r>
              <a:rPr lang="es-ES_tradnl" sz="2400" dirty="0" smtClean="0">
                <a:solidFill>
                  <a:srgbClr val="0070C0"/>
                </a:solidFill>
              </a:rPr>
              <a:t> </a:t>
            </a:r>
            <a:r>
              <a:rPr lang="es-ES_tradnl" sz="2400" dirty="0" smtClean="0">
                <a:solidFill>
                  <a:srgbClr val="FF0000"/>
                </a:solidFill>
              </a:rPr>
              <a:t>has </a:t>
            </a:r>
            <a:r>
              <a:rPr lang="es-ES_tradnl" sz="2400" dirty="0" err="1" smtClean="0">
                <a:solidFill>
                  <a:srgbClr val="FF0000"/>
                </a:solidFill>
              </a:rPr>
              <a:t>bought</a:t>
            </a:r>
            <a:r>
              <a:rPr lang="es-ES_tradnl" sz="2400" dirty="0" smtClean="0">
                <a:solidFill>
                  <a:srgbClr val="FF0000"/>
                </a:solidFill>
              </a:rPr>
              <a:t> </a:t>
            </a:r>
            <a:r>
              <a:rPr lang="es-ES_tradnl" sz="2400" dirty="0" smtClean="0">
                <a:solidFill>
                  <a:srgbClr val="008000"/>
                </a:solidFill>
              </a:rPr>
              <a:t>my </a:t>
            </a:r>
            <a:r>
              <a:rPr lang="es-ES_tradnl" sz="2400" dirty="0" err="1" smtClean="0">
                <a:solidFill>
                  <a:srgbClr val="008000"/>
                </a:solidFill>
              </a:rPr>
              <a:t>sister</a:t>
            </a:r>
            <a:r>
              <a:rPr lang="es-ES_tradnl" sz="2400" dirty="0" smtClean="0">
                <a:solidFill>
                  <a:srgbClr val="008000"/>
                </a:solidFill>
              </a:rPr>
              <a:t> </a:t>
            </a:r>
            <a:r>
              <a:rPr lang="es-ES_tradnl" sz="2400" dirty="0" smtClean="0">
                <a:solidFill>
                  <a:schemeClr val="bg2">
                    <a:lumMod val="25000"/>
                  </a:schemeClr>
                </a:solidFill>
              </a:rPr>
              <a:t>a new </a:t>
            </a:r>
            <a:r>
              <a:rPr lang="es-ES_tradnl" sz="2400" dirty="0" err="1" smtClean="0">
                <a:solidFill>
                  <a:schemeClr val="bg2">
                    <a:lumMod val="25000"/>
                  </a:schemeClr>
                </a:solidFill>
              </a:rPr>
              <a:t>toy</a:t>
            </a:r>
            <a:endParaRPr lang="es-ES_tradnl" sz="24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s-ES_tradnl" sz="2400" dirty="0" smtClean="0"/>
              <a:t>     S                    V               CI            CD</a:t>
            </a:r>
          </a:p>
          <a:p>
            <a:endParaRPr lang="es-ES_tradnl" sz="2400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es-ES_tradnl" sz="24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s-ES_tradnl" sz="2400" dirty="0" smtClean="0">
                <a:solidFill>
                  <a:schemeClr val="bg2">
                    <a:lumMod val="25000"/>
                  </a:schemeClr>
                </a:solidFill>
              </a:rPr>
              <a:t>A new </a:t>
            </a:r>
            <a:r>
              <a:rPr lang="es-ES_tradnl" sz="2400" dirty="0" err="1" smtClean="0">
                <a:solidFill>
                  <a:schemeClr val="bg2">
                    <a:lumMod val="25000"/>
                  </a:schemeClr>
                </a:solidFill>
              </a:rPr>
              <a:t>toy</a:t>
            </a:r>
            <a:r>
              <a:rPr lang="es-ES_tradnl" sz="24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s-ES_tradnl" sz="2400" dirty="0" smtClean="0">
                <a:solidFill>
                  <a:srgbClr val="FF0000"/>
                </a:solidFill>
              </a:rPr>
              <a:t>has </a:t>
            </a:r>
            <a:r>
              <a:rPr lang="es-ES_tradnl" sz="2400" dirty="0" err="1" smtClean="0">
                <a:solidFill>
                  <a:srgbClr val="FF0000"/>
                </a:solidFill>
              </a:rPr>
              <a:t>been</a:t>
            </a:r>
            <a:r>
              <a:rPr lang="es-ES_tradnl" sz="2400" dirty="0" smtClean="0">
                <a:solidFill>
                  <a:srgbClr val="FF0000"/>
                </a:solidFill>
              </a:rPr>
              <a:t> </a:t>
            </a:r>
            <a:r>
              <a:rPr lang="es-ES_tradnl" sz="2400" dirty="0" err="1" smtClean="0">
                <a:solidFill>
                  <a:srgbClr val="FF0000"/>
                </a:solidFill>
              </a:rPr>
              <a:t>bought</a:t>
            </a:r>
            <a:r>
              <a:rPr lang="es-ES_tradnl" sz="2400" dirty="0" smtClean="0">
                <a:solidFill>
                  <a:srgbClr val="FF0000"/>
                </a:solidFill>
              </a:rPr>
              <a:t> </a:t>
            </a:r>
            <a:r>
              <a:rPr lang="es-ES_tradnl" sz="2400" dirty="0" err="1" smtClean="0">
                <a:solidFill>
                  <a:srgbClr val="008000"/>
                </a:solidFill>
              </a:rPr>
              <a:t>for</a:t>
            </a:r>
            <a:r>
              <a:rPr lang="es-ES_tradnl" sz="2400" dirty="0" smtClean="0">
                <a:solidFill>
                  <a:srgbClr val="008000"/>
                </a:solidFill>
              </a:rPr>
              <a:t> my </a:t>
            </a:r>
            <a:r>
              <a:rPr lang="es-ES_tradnl" sz="2400" dirty="0" err="1" smtClean="0">
                <a:solidFill>
                  <a:srgbClr val="008000"/>
                </a:solidFill>
              </a:rPr>
              <a:t>sister</a:t>
            </a:r>
            <a:r>
              <a:rPr lang="es-ES_tradnl" sz="2400" dirty="0" smtClean="0">
                <a:solidFill>
                  <a:srgbClr val="008000"/>
                </a:solidFill>
              </a:rPr>
              <a:t> </a:t>
            </a:r>
            <a:r>
              <a:rPr lang="es-ES_tradnl" sz="2400" dirty="0" err="1" smtClean="0">
                <a:solidFill>
                  <a:srgbClr val="0070C0"/>
                </a:solidFill>
              </a:rPr>
              <a:t>by</a:t>
            </a:r>
            <a:r>
              <a:rPr lang="es-ES_tradnl" sz="2400" dirty="0" smtClean="0">
                <a:solidFill>
                  <a:srgbClr val="0070C0"/>
                </a:solidFill>
              </a:rPr>
              <a:t> my </a:t>
            </a:r>
            <a:r>
              <a:rPr lang="es-ES_tradnl" sz="2400" dirty="0" err="1" smtClean="0">
                <a:solidFill>
                  <a:srgbClr val="0070C0"/>
                </a:solidFill>
              </a:rPr>
              <a:t>brother</a:t>
            </a:r>
            <a:r>
              <a:rPr lang="es-ES_tradnl" sz="2400" dirty="0" smtClean="0">
                <a:solidFill>
                  <a:srgbClr val="0070C0"/>
                </a:solidFill>
              </a:rPr>
              <a:t> </a:t>
            </a:r>
          </a:p>
          <a:p>
            <a:r>
              <a:rPr lang="es-ES_tradnl" sz="2400" dirty="0" smtClean="0"/>
              <a:t>      S                    V                    CI                    AGENT</a:t>
            </a:r>
          </a:p>
          <a:p>
            <a:r>
              <a:rPr lang="es-ES_tradnl" sz="2400" dirty="0" smtClean="0">
                <a:solidFill>
                  <a:srgbClr val="008000"/>
                </a:solidFill>
              </a:rPr>
              <a:t>My </a:t>
            </a:r>
            <a:r>
              <a:rPr lang="es-ES_tradnl" sz="2400" dirty="0" err="1" smtClean="0">
                <a:solidFill>
                  <a:srgbClr val="008000"/>
                </a:solidFill>
              </a:rPr>
              <a:t>sister</a:t>
            </a:r>
            <a:r>
              <a:rPr lang="es-ES_tradnl" sz="2400" dirty="0" smtClean="0">
                <a:solidFill>
                  <a:srgbClr val="008000"/>
                </a:solidFill>
              </a:rPr>
              <a:t> </a:t>
            </a:r>
            <a:r>
              <a:rPr lang="es-ES_tradnl" sz="2400" dirty="0" smtClean="0">
                <a:solidFill>
                  <a:srgbClr val="FF0000"/>
                </a:solidFill>
              </a:rPr>
              <a:t>has </a:t>
            </a:r>
            <a:r>
              <a:rPr lang="es-ES_tradnl" sz="2400" dirty="0" err="1" smtClean="0">
                <a:solidFill>
                  <a:srgbClr val="FF0000"/>
                </a:solidFill>
              </a:rPr>
              <a:t>been</a:t>
            </a:r>
            <a:r>
              <a:rPr lang="es-ES_tradnl" sz="2400" dirty="0" smtClean="0">
                <a:solidFill>
                  <a:srgbClr val="FF0000"/>
                </a:solidFill>
              </a:rPr>
              <a:t> </a:t>
            </a:r>
            <a:r>
              <a:rPr lang="es-ES_tradnl" sz="2400" dirty="0" err="1" smtClean="0">
                <a:solidFill>
                  <a:srgbClr val="FF0000"/>
                </a:solidFill>
              </a:rPr>
              <a:t>bought</a:t>
            </a:r>
            <a:r>
              <a:rPr lang="es-ES_tradnl" sz="2400" dirty="0" smtClean="0">
                <a:solidFill>
                  <a:srgbClr val="FF0000"/>
                </a:solidFill>
              </a:rPr>
              <a:t> </a:t>
            </a:r>
            <a:r>
              <a:rPr lang="es-ES_tradnl" sz="2400" dirty="0" smtClean="0">
                <a:solidFill>
                  <a:schemeClr val="bg2">
                    <a:lumMod val="25000"/>
                  </a:schemeClr>
                </a:solidFill>
              </a:rPr>
              <a:t>a new </a:t>
            </a:r>
            <a:r>
              <a:rPr lang="es-ES_tradnl" sz="2400" dirty="0" err="1" smtClean="0">
                <a:solidFill>
                  <a:schemeClr val="bg2">
                    <a:lumMod val="25000"/>
                  </a:schemeClr>
                </a:solidFill>
              </a:rPr>
              <a:t>toy</a:t>
            </a:r>
            <a:r>
              <a:rPr lang="es-ES_tradnl" sz="24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s-ES_tradnl" sz="2400" dirty="0" err="1" smtClean="0">
                <a:solidFill>
                  <a:srgbClr val="0070C0"/>
                </a:solidFill>
              </a:rPr>
              <a:t>by</a:t>
            </a:r>
            <a:r>
              <a:rPr lang="es-ES_tradnl" sz="2400" dirty="0" smtClean="0">
                <a:solidFill>
                  <a:srgbClr val="0070C0"/>
                </a:solidFill>
              </a:rPr>
              <a:t> my </a:t>
            </a:r>
            <a:r>
              <a:rPr lang="es-ES_tradnl" sz="2400" dirty="0" err="1" smtClean="0">
                <a:solidFill>
                  <a:srgbClr val="0070C0"/>
                </a:solidFill>
              </a:rPr>
              <a:t>brother</a:t>
            </a:r>
            <a:r>
              <a:rPr lang="es-ES_tradnl" sz="2400" dirty="0" smtClean="0">
                <a:solidFill>
                  <a:srgbClr val="0070C0"/>
                </a:solidFill>
              </a:rPr>
              <a:t> </a:t>
            </a:r>
          </a:p>
          <a:p>
            <a:r>
              <a:rPr lang="es-ES_tradnl" sz="2400" dirty="0" smtClean="0"/>
              <a:t>      S                    V                  CD              AGENT</a:t>
            </a:r>
          </a:p>
        </p:txBody>
      </p:sp>
      <p:cxnSp>
        <p:nvCxnSpPr>
          <p:cNvPr id="5" name="4 Conector recto de flecha"/>
          <p:cNvCxnSpPr/>
          <p:nvPr/>
        </p:nvCxnSpPr>
        <p:spPr>
          <a:xfrm rot="16200000" flipH="1">
            <a:off x="3821901" y="3964785"/>
            <a:ext cx="1143008" cy="785818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/>
          <p:nvPr/>
        </p:nvCxnSpPr>
        <p:spPr>
          <a:xfrm rot="5400000">
            <a:off x="2214546" y="4429132"/>
            <a:ext cx="1000132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>
            <a:off x="1357290" y="3857628"/>
            <a:ext cx="5000660" cy="928694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 rot="10800000" flipV="1">
            <a:off x="1285852" y="3786190"/>
            <a:ext cx="3929090" cy="1071570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 rot="10800000" flipV="1">
            <a:off x="1214414" y="3714752"/>
            <a:ext cx="2786082" cy="1785950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 rot="5400000">
            <a:off x="2107389" y="4750603"/>
            <a:ext cx="178595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/>
          <p:nvPr/>
        </p:nvCxnSpPr>
        <p:spPr>
          <a:xfrm rot="5400000">
            <a:off x="4143372" y="4429132"/>
            <a:ext cx="1714512" cy="571504"/>
          </a:xfrm>
          <a:prstGeom prst="straightConnector1">
            <a:avLst/>
          </a:prstGeom>
          <a:ln>
            <a:solidFill>
              <a:schemeClr val="bg2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 de flecha"/>
          <p:cNvCxnSpPr/>
          <p:nvPr/>
        </p:nvCxnSpPr>
        <p:spPr>
          <a:xfrm>
            <a:off x="1285852" y="3857628"/>
            <a:ext cx="4643470" cy="1714512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00034" y="571480"/>
            <a:ext cx="821537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 smtClean="0"/>
              <a:t>*NOTE:</a:t>
            </a:r>
            <a:endParaRPr lang="es-ES_tradnl" sz="2400" dirty="0"/>
          </a:p>
          <a:p>
            <a:endParaRPr lang="es-ES_tradnl" sz="2400" dirty="0"/>
          </a:p>
          <a:p>
            <a:r>
              <a:rPr lang="es-ES_tradnl" sz="2400" dirty="0"/>
              <a:t>In </a:t>
            </a:r>
            <a:r>
              <a:rPr lang="es-ES_tradnl" sz="2400" dirty="0" err="1"/>
              <a:t>any</a:t>
            </a:r>
            <a:r>
              <a:rPr lang="es-ES_tradnl" sz="2400" dirty="0"/>
              <a:t> of </a:t>
            </a:r>
            <a:r>
              <a:rPr lang="es-ES_tradnl" sz="2400" dirty="0" err="1"/>
              <a:t>these</a:t>
            </a:r>
            <a:r>
              <a:rPr lang="es-ES_tradnl" sz="2400" dirty="0"/>
              <a:t> </a:t>
            </a:r>
            <a:r>
              <a:rPr lang="es-ES_tradnl" sz="2400" dirty="0" err="1"/>
              <a:t>types</a:t>
            </a:r>
            <a:r>
              <a:rPr lang="es-ES_tradnl" sz="2400" dirty="0"/>
              <a:t> of </a:t>
            </a:r>
            <a:r>
              <a:rPr lang="es-ES_tradnl" sz="2400" dirty="0" err="1"/>
              <a:t>passive</a:t>
            </a:r>
            <a:r>
              <a:rPr lang="es-ES_tradnl" sz="2400" dirty="0"/>
              <a:t> </a:t>
            </a:r>
            <a:r>
              <a:rPr lang="es-ES_tradnl" sz="2400" dirty="0" err="1"/>
              <a:t>voice</a:t>
            </a:r>
            <a:r>
              <a:rPr lang="es-ES_tradnl" sz="2400" dirty="0"/>
              <a:t> </a:t>
            </a:r>
            <a:r>
              <a:rPr lang="es-ES_tradnl" sz="2400" dirty="0" err="1"/>
              <a:t>if</a:t>
            </a:r>
            <a:r>
              <a:rPr lang="es-ES_tradnl" sz="2400" dirty="0"/>
              <a:t> </a:t>
            </a:r>
            <a:r>
              <a:rPr lang="es-ES_tradnl" sz="2400" dirty="0" err="1"/>
              <a:t>the</a:t>
            </a:r>
            <a:r>
              <a:rPr lang="es-ES_tradnl" sz="2400" dirty="0"/>
              <a:t> </a:t>
            </a:r>
            <a:r>
              <a:rPr lang="es-ES_tradnl" sz="2400" dirty="0" err="1"/>
              <a:t>subject</a:t>
            </a:r>
            <a:r>
              <a:rPr lang="es-ES_tradnl" sz="2400" dirty="0"/>
              <a:t> in </a:t>
            </a:r>
            <a:r>
              <a:rPr lang="es-ES_tradnl" sz="2400" dirty="0" err="1"/>
              <a:t>the</a:t>
            </a:r>
            <a:r>
              <a:rPr lang="es-ES_tradnl" sz="2400" dirty="0"/>
              <a:t> active </a:t>
            </a:r>
            <a:r>
              <a:rPr lang="es-ES_tradnl" sz="2400" dirty="0" err="1"/>
              <a:t>is</a:t>
            </a:r>
            <a:r>
              <a:rPr lang="es-ES_tradnl" sz="2400" dirty="0"/>
              <a:t>:</a:t>
            </a:r>
          </a:p>
          <a:p>
            <a:endParaRPr lang="es-ES_tradnl" sz="2400" dirty="0"/>
          </a:p>
          <a:p>
            <a:r>
              <a:rPr lang="es-ES_tradnl" sz="2400" dirty="0" smtClean="0"/>
              <a:t>“</a:t>
            </a:r>
            <a:r>
              <a:rPr lang="es-ES_tradnl" sz="2400" dirty="0" err="1" smtClean="0">
                <a:solidFill>
                  <a:srgbClr val="FF0000"/>
                </a:solidFill>
              </a:rPr>
              <a:t>people</a:t>
            </a:r>
            <a:r>
              <a:rPr lang="es-ES_tradnl" sz="2400" dirty="0" smtClean="0"/>
              <a:t>”, “</a:t>
            </a:r>
            <a:r>
              <a:rPr lang="es-ES_tradnl" sz="2400" dirty="0" err="1" smtClean="0">
                <a:solidFill>
                  <a:srgbClr val="FF0000"/>
                </a:solidFill>
              </a:rPr>
              <a:t>somebody</a:t>
            </a:r>
            <a:r>
              <a:rPr lang="es-ES_tradnl" sz="2400" dirty="0" smtClean="0"/>
              <a:t>”, </a:t>
            </a:r>
            <a:r>
              <a:rPr lang="es-ES_tradnl" sz="2400" dirty="0"/>
              <a:t>a personal </a:t>
            </a:r>
            <a:r>
              <a:rPr lang="es-ES_tradnl" sz="2400" dirty="0" err="1" smtClean="0"/>
              <a:t>pronoun</a:t>
            </a:r>
            <a:r>
              <a:rPr lang="es-ES_tradnl" sz="2400" dirty="0" smtClean="0"/>
              <a:t> (</a:t>
            </a:r>
            <a:r>
              <a:rPr lang="es-ES_tradnl" sz="2400" dirty="0" smtClean="0">
                <a:solidFill>
                  <a:srgbClr val="FF0000"/>
                </a:solidFill>
              </a:rPr>
              <a:t>he</a:t>
            </a:r>
            <a:r>
              <a:rPr lang="es-ES_tradnl" sz="2400" dirty="0" smtClean="0"/>
              <a:t>, </a:t>
            </a:r>
            <a:r>
              <a:rPr lang="es-ES_tradnl" sz="2400" dirty="0" err="1" smtClean="0">
                <a:solidFill>
                  <a:srgbClr val="FF0000"/>
                </a:solidFill>
              </a:rPr>
              <a:t>she</a:t>
            </a:r>
            <a:r>
              <a:rPr lang="es-ES_tradnl" sz="2400" dirty="0" smtClean="0"/>
              <a:t>, </a:t>
            </a:r>
            <a:r>
              <a:rPr lang="es-ES_tradnl" sz="2400" dirty="0" smtClean="0">
                <a:solidFill>
                  <a:srgbClr val="FF0000"/>
                </a:solidFill>
              </a:rPr>
              <a:t>I</a:t>
            </a:r>
            <a:r>
              <a:rPr lang="es-ES_tradnl" sz="2400" dirty="0" smtClean="0"/>
              <a:t>, </a:t>
            </a:r>
            <a:r>
              <a:rPr lang="es-ES_tradnl" sz="2400" dirty="0" err="1" smtClean="0">
                <a:solidFill>
                  <a:srgbClr val="FF0000"/>
                </a:solidFill>
              </a:rPr>
              <a:t>they</a:t>
            </a:r>
            <a:r>
              <a:rPr lang="es-ES_tradnl" sz="2400" dirty="0" smtClean="0"/>
              <a:t>, </a:t>
            </a:r>
            <a:r>
              <a:rPr lang="es-ES_tradnl" sz="2400" dirty="0" err="1" smtClean="0">
                <a:solidFill>
                  <a:srgbClr val="FF0000"/>
                </a:solidFill>
              </a:rPr>
              <a:t>etc</a:t>
            </a:r>
            <a:r>
              <a:rPr lang="es-ES_tradnl" sz="2400" dirty="0" smtClean="0"/>
              <a:t>)</a:t>
            </a:r>
            <a:endParaRPr lang="es-ES_tradnl" sz="2400" dirty="0"/>
          </a:p>
          <a:p>
            <a:endParaRPr lang="es-ES_tradnl" sz="2400" dirty="0"/>
          </a:p>
          <a:p>
            <a:r>
              <a:rPr lang="es-ES_tradnl" sz="2400" dirty="0" err="1" smtClean="0"/>
              <a:t>we</a:t>
            </a:r>
            <a:r>
              <a:rPr lang="es-ES_tradnl" sz="2400" dirty="0" smtClean="0"/>
              <a:t> </a:t>
            </a:r>
            <a:r>
              <a:rPr lang="es-ES_tradnl" sz="2400" dirty="0" err="1"/>
              <a:t>tend</a:t>
            </a:r>
            <a:r>
              <a:rPr lang="es-ES_tradnl" sz="2400" dirty="0"/>
              <a:t> </a:t>
            </a:r>
            <a:r>
              <a:rPr lang="es-ES_tradnl" sz="2400" dirty="0" err="1"/>
              <a:t>to</a:t>
            </a:r>
            <a:r>
              <a:rPr lang="es-ES_tradnl" sz="2400" dirty="0"/>
              <a:t> </a:t>
            </a:r>
            <a:r>
              <a:rPr lang="es-ES_tradnl" sz="2400" dirty="0" err="1"/>
              <a:t>omit</a:t>
            </a:r>
            <a:r>
              <a:rPr lang="es-ES_tradnl" sz="2400" dirty="0"/>
              <a:t> </a:t>
            </a:r>
            <a:r>
              <a:rPr lang="es-ES_tradnl" sz="2400" dirty="0" err="1"/>
              <a:t>the</a:t>
            </a:r>
            <a:r>
              <a:rPr lang="es-ES_tradnl" sz="2400" dirty="0"/>
              <a:t> </a:t>
            </a:r>
            <a:r>
              <a:rPr lang="es-ES_tradnl" sz="2400" dirty="0" err="1"/>
              <a:t>agent</a:t>
            </a:r>
            <a:r>
              <a:rPr lang="es-ES_tradnl" sz="2400" dirty="0"/>
              <a:t> of </a:t>
            </a:r>
            <a:r>
              <a:rPr lang="es-ES_tradnl" sz="2400" dirty="0" err="1"/>
              <a:t>the</a:t>
            </a:r>
            <a:r>
              <a:rPr lang="es-ES_tradnl" sz="2400" dirty="0"/>
              <a:t> </a:t>
            </a:r>
            <a:r>
              <a:rPr lang="es-ES_tradnl" sz="2400" dirty="0" err="1"/>
              <a:t>sentence</a:t>
            </a:r>
            <a:r>
              <a:rPr lang="es-ES_tradnl" sz="2400" dirty="0"/>
              <a:t>, </a:t>
            </a:r>
            <a:r>
              <a:rPr lang="es-ES_tradnl" sz="2400" dirty="0" err="1"/>
              <a:t>that</a:t>
            </a:r>
            <a:r>
              <a:rPr lang="es-ES_tradnl" sz="2400" dirty="0"/>
              <a:t> </a:t>
            </a:r>
            <a:r>
              <a:rPr lang="es-ES_tradnl" sz="2400" dirty="0" err="1"/>
              <a:t>is</a:t>
            </a:r>
            <a:r>
              <a:rPr lang="es-ES_tradnl" sz="2400" dirty="0"/>
              <a:t> </a:t>
            </a:r>
            <a:r>
              <a:rPr lang="es-ES_tradnl" sz="2400" dirty="0" err="1"/>
              <a:t>the</a:t>
            </a:r>
            <a:r>
              <a:rPr lang="es-ES_tradnl" sz="2400" dirty="0"/>
              <a:t> “</a:t>
            </a:r>
            <a:r>
              <a:rPr lang="es-ES_tradnl" sz="2400" dirty="0" err="1"/>
              <a:t>doer</a:t>
            </a:r>
            <a:r>
              <a:rPr lang="es-ES_tradnl" sz="2400" dirty="0"/>
              <a:t>” of </a:t>
            </a:r>
            <a:r>
              <a:rPr lang="es-ES_tradnl" sz="2400" dirty="0" err="1"/>
              <a:t>the</a:t>
            </a:r>
            <a:r>
              <a:rPr lang="es-ES_tradnl" sz="2400" dirty="0"/>
              <a:t> </a:t>
            </a:r>
            <a:r>
              <a:rPr lang="es-ES_tradnl" sz="2400" dirty="0" err="1"/>
              <a:t>action</a:t>
            </a:r>
            <a:endParaRPr lang="es-E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71472" y="571480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600" b="1" dirty="0" smtClean="0">
                <a:solidFill>
                  <a:srgbClr val="C00000"/>
                </a:solidFill>
              </a:rPr>
              <a:t>WHY SHOULD WE USE PASSIVE VOICE?</a:t>
            </a:r>
            <a:endParaRPr lang="es-ES" sz="3600" b="1" dirty="0">
              <a:solidFill>
                <a:srgbClr val="C00000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428596" y="1643050"/>
            <a:ext cx="84296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_tradnl" dirty="0" smtClean="0"/>
              <a:t> </a:t>
            </a:r>
            <a:r>
              <a:rPr lang="es-ES_tradnl" sz="2000" dirty="0" err="1" smtClean="0"/>
              <a:t>We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don’t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know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the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subject</a:t>
            </a:r>
            <a:r>
              <a:rPr lang="es-ES_tradnl" sz="2000" dirty="0" smtClean="0"/>
              <a:t> of </a:t>
            </a:r>
            <a:r>
              <a:rPr lang="es-ES_tradnl" sz="2000" dirty="0" err="1" smtClean="0"/>
              <a:t>the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action</a:t>
            </a:r>
            <a:r>
              <a:rPr lang="es-ES_tradnl" sz="2000" dirty="0" smtClean="0"/>
              <a:t> (</a:t>
            </a:r>
            <a:r>
              <a:rPr lang="es-ES_tradnl" sz="2000" dirty="0" err="1" smtClean="0"/>
              <a:t>doer</a:t>
            </a:r>
            <a:r>
              <a:rPr lang="es-ES_tradnl" sz="2000" dirty="0" smtClean="0"/>
              <a:t>)</a:t>
            </a:r>
          </a:p>
          <a:p>
            <a:endParaRPr lang="es-ES_tradnl" sz="2000" dirty="0"/>
          </a:p>
          <a:p>
            <a:r>
              <a:rPr lang="es-ES_tradnl" sz="2000" dirty="0" err="1" smtClean="0">
                <a:solidFill>
                  <a:srgbClr val="0070C0"/>
                </a:solidFill>
              </a:rPr>
              <a:t>That</a:t>
            </a:r>
            <a:r>
              <a:rPr lang="es-ES_tradnl" sz="2000" dirty="0" smtClean="0">
                <a:solidFill>
                  <a:srgbClr val="0070C0"/>
                </a:solidFill>
              </a:rPr>
              <a:t> </a:t>
            </a:r>
            <a:r>
              <a:rPr lang="es-ES_tradnl" sz="2000" dirty="0" err="1" smtClean="0">
                <a:solidFill>
                  <a:srgbClr val="0070C0"/>
                </a:solidFill>
              </a:rPr>
              <a:t>house</a:t>
            </a:r>
            <a:r>
              <a:rPr lang="es-ES_tradnl" sz="2000" dirty="0" smtClean="0">
                <a:solidFill>
                  <a:srgbClr val="0070C0"/>
                </a:solidFill>
              </a:rPr>
              <a:t> </a:t>
            </a:r>
            <a:r>
              <a:rPr lang="es-ES_tradnl" sz="2000" dirty="0" err="1" smtClean="0">
                <a:solidFill>
                  <a:srgbClr val="0070C0"/>
                </a:solidFill>
              </a:rPr>
              <a:t>was</a:t>
            </a:r>
            <a:r>
              <a:rPr lang="es-ES_tradnl" sz="2000" dirty="0" smtClean="0">
                <a:solidFill>
                  <a:srgbClr val="0070C0"/>
                </a:solidFill>
              </a:rPr>
              <a:t> </a:t>
            </a:r>
            <a:r>
              <a:rPr lang="es-ES_tradnl" sz="2000" dirty="0" err="1" smtClean="0">
                <a:solidFill>
                  <a:srgbClr val="0070C0"/>
                </a:solidFill>
              </a:rPr>
              <a:t>burnt</a:t>
            </a:r>
            <a:r>
              <a:rPr lang="es-ES_tradnl" sz="2000" dirty="0" smtClean="0">
                <a:solidFill>
                  <a:srgbClr val="0070C0"/>
                </a:solidFill>
              </a:rPr>
              <a:t> </a:t>
            </a:r>
            <a:r>
              <a:rPr lang="es-ES_tradnl" sz="2000" dirty="0" err="1" smtClean="0">
                <a:solidFill>
                  <a:srgbClr val="0070C0"/>
                </a:solidFill>
              </a:rPr>
              <a:t>down</a:t>
            </a:r>
            <a:endParaRPr lang="es-ES" sz="2000" dirty="0">
              <a:solidFill>
                <a:srgbClr val="0070C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500034" y="2786058"/>
            <a:ext cx="84296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_tradnl" dirty="0" smtClean="0"/>
              <a:t> </a:t>
            </a:r>
            <a:r>
              <a:rPr lang="es-ES_tradnl" sz="2000" dirty="0" err="1" smtClean="0"/>
              <a:t>We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know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the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subject</a:t>
            </a:r>
            <a:r>
              <a:rPr lang="es-ES_tradnl" sz="2000" dirty="0" smtClean="0"/>
              <a:t> of </a:t>
            </a:r>
            <a:r>
              <a:rPr lang="es-ES_tradnl" sz="2000" dirty="0" err="1" smtClean="0"/>
              <a:t>the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action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but</a:t>
            </a:r>
            <a:r>
              <a:rPr lang="es-ES_tradnl" sz="2000" dirty="0" smtClean="0"/>
              <a:t> do </a:t>
            </a:r>
            <a:r>
              <a:rPr lang="es-ES_tradnl" sz="2000" dirty="0" err="1" smtClean="0"/>
              <a:t>not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want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to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mention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it</a:t>
            </a:r>
            <a:r>
              <a:rPr lang="es-ES_tradnl" sz="2000" dirty="0" smtClean="0"/>
              <a:t>, </a:t>
            </a:r>
            <a:r>
              <a:rPr lang="es-ES_tradnl" sz="2000" dirty="0" err="1" smtClean="0"/>
              <a:t>for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whatever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the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reason</a:t>
            </a:r>
            <a:endParaRPr lang="es-ES_tradnl" sz="2000" dirty="0" smtClean="0"/>
          </a:p>
          <a:p>
            <a:endParaRPr lang="es-ES_tradnl" sz="2000" dirty="0"/>
          </a:p>
          <a:p>
            <a:r>
              <a:rPr lang="es-ES_tradnl" sz="2000" dirty="0" err="1" smtClean="0">
                <a:solidFill>
                  <a:srgbClr val="0070C0"/>
                </a:solidFill>
              </a:rPr>
              <a:t>The</a:t>
            </a:r>
            <a:r>
              <a:rPr lang="es-ES_tradnl" sz="2000" dirty="0" smtClean="0">
                <a:solidFill>
                  <a:srgbClr val="0070C0"/>
                </a:solidFill>
              </a:rPr>
              <a:t> Ming </a:t>
            </a:r>
            <a:r>
              <a:rPr lang="es-ES_tradnl" sz="2000" dirty="0" err="1" smtClean="0">
                <a:solidFill>
                  <a:srgbClr val="0070C0"/>
                </a:solidFill>
              </a:rPr>
              <a:t>vase</a:t>
            </a:r>
            <a:r>
              <a:rPr lang="es-ES_tradnl" sz="2000" dirty="0" smtClean="0">
                <a:solidFill>
                  <a:srgbClr val="0070C0"/>
                </a:solidFill>
              </a:rPr>
              <a:t> </a:t>
            </a:r>
            <a:r>
              <a:rPr lang="es-ES_tradnl" sz="2000" dirty="0" err="1" smtClean="0">
                <a:solidFill>
                  <a:srgbClr val="0070C0"/>
                </a:solidFill>
              </a:rPr>
              <a:t>was</a:t>
            </a:r>
            <a:r>
              <a:rPr lang="es-ES_tradnl" sz="2000" dirty="0" smtClean="0">
                <a:solidFill>
                  <a:srgbClr val="0070C0"/>
                </a:solidFill>
              </a:rPr>
              <a:t> </a:t>
            </a:r>
            <a:r>
              <a:rPr lang="es-ES_tradnl" sz="2000" dirty="0" err="1" smtClean="0">
                <a:solidFill>
                  <a:srgbClr val="0070C0"/>
                </a:solidFill>
              </a:rPr>
              <a:t>badly</a:t>
            </a:r>
            <a:r>
              <a:rPr lang="es-ES_tradnl" sz="2000" dirty="0" smtClean="0">
                <a:solidFill>
                  <a:srgbClr val="0070C0"/>
                </a:solidFill>
              </a:rPr>
              <a:t> </a:t>
            </a:r>
            <a:r>
              <a:rPr lang="es-ES_tradnl" sz="2000" dirty="0" err="1" smtClean="0">
                <a:solidFill>
                  <a:srgbClr val="0070C0"/>
                </a:solidFill>
              </a:rPr>
              <a:t>broken</a:t>
            </a:r>
            <a:r>
              <a:rPr lang="es-ES_tradnl" sz="2000" dirty="0" smtClean="0">
                <a:solidFill>
                  <a:srgbClr val="0070C0"/>
                </a:solidFill>
              </a:rPr>
              <a:t>, </a:t>
            </a:r>
            <a:r>
              <a:rPr lang="es-ES_tradnl" sz="2000" dirty="0" err="1" smtClean="0">
                <a:solidFill>
                  <a:srgbClr val="0070C0"/>
                </a:solidFill>
              </a:rPr>
              <a:t>I’m</a:t>
            </a:r>
            <a:r>
              <a:rPr lang="es-ES_tradnl" sz="2000" dirty="0" smtClean="0">
                <a:solidFill>
                  <a:srgbClr val="0070C0"/>
                </a:solidFill>
              </a:rPr>
              <a:t> </a:t>
            </a:r>
            <a:r>
              <a:rPr lang="es-ES_tradnl" sz="2000" dirty="0" err="1" smtClean="0">
                <a:solidFill>
                  <a:srgbClr val="0070C0"/>
                </a:solidFill>
              </a:rPr>
              <a:t>sorry</a:t>
            </a:r>
            <a:r>
              <a:rPr lang="es-ES_tradnl" sz="2000" dirty="0" smtClean="0">
                <a:solidFill>
                  <a:srgbClr val="0070C0"/>
                </a:solidFill>
              </a:rPr>
              <a:t> </a:t>
            </a:r>
            <a:r>
              <a:rPr lang="es-ES_tradnl" sz="2000" dirty="0" err="1" smtClean="0">
                <a:solidFill>
                  <a:srgbClr val="0070C0"/>
                </a:solidFill>
              </a:rPr>
              <a:t>mum</a:t>
            </a:r>
            <a:r>
              <a:rPr lang="es-ES_tradnl" sz="2000" dirty="0" smtClean="0">
                <a:solidFill>
                  <a:srgbClr val="0070C0"/>
                </a:solidFill>
              </a:rPr>
              <a:t>.</a:t>
            </a:r>
            <a:endParaRPr lang="es-ES" sz="2000" dirty="0">
              <a:solidFill>
                <a:srgbClr val="0070C0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00034" y="4429132"/>
            <a:ext cx="84296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_tradnl" dirty="0" smtClean="0"/>
              <a:t> </a:t>
            </a:r>
            <a:r>
              <a:rPr lang="es-ES_tradnl" sz="2000" dirty="0" err="1" smtClean="0"/>
              <a:t>We</a:t>
            </a:r>
            <a:r>
              <a:rPr lang="es-ES_tradnl" sz="2000" dirty="0" smtClean="0"/>
              <a:t> are more </a:t>
            </a:r>
            <a:r>
              <a:rPr lang="es-ES_tradnl" sz="2000" dirty="0" err="1" smtClean="0"/>
              <a:t>interested</a:t>
            </a:r>
            <a:r>
              <a:rPr lang="es-ES_tradnl" sz="2000" dirty="0" smtClean="0"/>
              <a:t> in </a:t>
            </a:r>
            <a:r>
              <a:rPr lang="es-ES_tradnl" sz="2000" dirty="0" err="1" smtClean="0"/>
              <a:t>the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action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itself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than</a:t>
            </a:r>
            <a:r>
              <a:rPr lang="es-ES_tradnl" sz="2000" dirty="0" smtClean="0"/>
              <a:t> in </a:t>
            </a:r>
            <a:r>
              <a:rPr lang="es-ES_tradnl" sz="2000" dirty="0" err="1" smtClean="0"/>
              <a:t>the</a:t>
            </a:r>
            <a:r>
              <a:rPr lang="es-ES_tradnl" sz="2000" dirty="0" smtClean="0"/>
              <a:t> </a:t>
            </a:r>
            <a:r>
              <a:rPr lang="es-ES_tradnl" sz="2000" dirty="0" err="1" smtClean="0"/>
              <a:t>doer</a:t>
            </a:r>
            <a:r>
              <a:rPr lang="es-ES_tradnl" sz="2000" dirty="0" smtClean="0"/>
              <a:t>.</a:t>
            </a:r>
          </a:p>
          <a:p>
            <a:endParaRPr lang="es-ES_tradnl" sz="2000" dirty="0"/>
          </a:p>
          <a:p>
            <a:r>
              <a:rPr lang="es-ES_tradnl" sz="2000" dirty="0" err="1" smtClean="0">
                <a:solidFill>
                  <a:srgbClr val="0070C0"/>
                </a:solidFill>
              </a:rPr>
              <a:t>Penicillin</a:t>
            </a:r>
            <a:r>
              <a:rPr lang="es-ES_tradnl" sz="2000" dirty="0" smtClean="0">
                <a:solidFill>
                  <a:srgbClr val="0070C0"/>
                </a:solidFill>
              </a:rPr>
              <a:t> </a:t>
            </a:r>
            <a:r>
              <a:rPr lang="es-ES_tradnl" sz="2000" dirty="0" err="1" smtClean="0">
                <a:solidFill>
                  <a:srgbClr val="0070C0"/>
                </a:solidFill>
              </a:rPr>
              <a:t>was</a:t>
            </a:r>
            <a:r>
              <a:rPr lang="es-ES_tradnl" sz="2000" dirty="0" smtClean="0">
                <a:solidFill>
                  <a:srgbClr val="0070C0"/>
                </a:solidFill>
              </a:rPr>
              <a:t> </a:t>
            </a:r>
            <a:r>
              <a:rPr lang="es-ES_tradnl" sz="2000" dirty="0" err="1" smtClean="0">
                <a:solidFill>
                  <a:srgbClr val="0070C0"/>
                </a:solidFill>
              </a:rPr>
              <a:t>discovered</a:t>
            </a:r>
            <a:r>
              <a:rPr lang="es-ES_tradnl" sz="2000" dirty="0" smtClean="0">
                <a:solidFill>
                  <a:srgbClr val="0070C0"/>
                </a:solidFill>
              </a:rPr>
              <a:t> </a:t>
            </a:r>
            <a:r>
              <a:rPr lang="es-ES_tradnl" sz="2000" dirty="0" err="1" smtClean="0">
                <a:solidFill>
                  <a:srgbClr val="0070C0"/>
                </a:solidFill>
              </a:rPr>
              <a:t>by</a:t>
            </a:r>
            <a:r>
              <a:rPr lang="es-ES_tradnl" sz="2000" dirty="0" smtClean="0">
                <a:solidFill>
                  <a:srgbClr val="0070C0"/>
                </a:solidFill>
              </a:rPr>
              <a:t> Alexander Fleming </a:t>
            </a:r>
            <a:endParaRPr lang="es-ES" sz="2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00034" y="571480"/>
            <a:ext cx="8358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571472" y="571480"/>
            <a:ext cx="81439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600" b="1" dirty="0" smtClean="0">
                <a:solidFill>
                  <a:srgbClr val="C00000"/>
                </a:solidFill>
              </a:rPr>
              <a:t>HOW DO WE NORMALLY CHANGE VERBS FROM  ACTIVE TO PASSIVE VOICE?</a:t>
            </a:r>
            <a:endParaRPr lang="es-ES" sz="3600" b="1" dirty="0">
              <a:solidFill>
                <a:srgbClr val="C0000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42910" y="2333685"/>
            <a:ext cx="792961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 err="1" smtClean="0"/>
              <a:t>We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normally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need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auxiliary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verb</a:t>
            </a:r>
            <a:r>
              <a:rPr lang="es-ES_tradnl" sz="2400" dirty="0" smtClean="0"/>
              <a:t> </a:t>
            </a:r>
            <a:r>
              <a:rPr lang="es-ES_tradnl" sz="2400" u="sng" dirty="0" smtClean="0"/>
              <a:t>“</a:t>
            </a:r>
            <a:r>
              <a:rPr lang="es-ES_tradnl" sz="2400" u="sng" dirty="0" err="1" smtClean="0"/>
              <a:t>to</a:t>
            </a:r>
            <a:r>
              <a:rPr lang="es-ES_tradnl" sz="2400" u="sng" dirty="0" smtClean="0"/>
              <a:t> </a:t>
            </a:r>
            <a:r>
              <a:rPr lang="es-ES_tradnl" sz="2400" u="sng" dirty="0" err="1" smtClean="0"/>
              <a:t>be</a:t>
            </a:r>
            <a:r>
              <a:rPr lang="es-ES_tradnl" sz="2400" u="sng" dirty="0" smtClean="0"/>
              <a:t>”</a:t>
            </a:r>
            <a:r>
              <a:rPr lang="es-ES_tradnl" sz="2400" dirty="0" smtClean="0"/>
              <a:t>, </a:t>
            </a:r>
            <a:r>
              <a:rPr lang="es-ES_tradnl" sz="2400" dirty="0" err="1" smtClean="0"/>
              <a:t>which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we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conjugate</a:t>
            </a:r>
            <a:r>
              <a:rPr lang="es-ES_tradnl" sz="2400" dirty="0" smtClean="0"/>
              <a:t> in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same</a:t>
            </a:r>
            <a:r>
              <a:rPr lang="es-ES_tradnl" sz="2400" dirty="0" smtClean="0"/>
              <a:t> tense as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main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verb</a:t>
            </a:r>
            <a:r>
              <a:rPr lang="es-ES_tradnl" sz="2400" dirty="0" smtClean="0"/>
              <a:t> in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active </a:t>
            </a:r>
            <a:r>
              <a:rPr lang="es-ES_tradnl" sz="2400" dirty="0" err="1" smtClean="0"/>
              <a:t>verb</a:t>
            </a:r>
            <a:r>
              <a:rPr lang="es-ES_tradnl" sz="2400" dirty="0" smtClean="0"/>
              <a:t>, </a:t>
            </a:r>
            <a:r>
              <a:rPr lang="es-ES_tradnl" sz="2400" dirty="0" err="1" smtClean="0"/>
              <a:t>followed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by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main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verb</a:t>
            </a:r>
            <a:r>
              <a:rPr lang="es-ES_tradnl" sz="2400" dirty="0" smtClean="0"/>
              <a:t> in </a:t>
            </a:r>
            <a:r>
              <a:rPr lang="es-ES_tradnl" sz="2400" dirty="0" err="1" smtClean="0"/>
              <a:t>past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participle</a:t>
            </a:r>
            <a:r>
              <a:rPr lang="es-ES_tradnl" sz="2400" dirty="0" smtClean="0"/>
              <a:t>.</a:t>
            </a:r>
          </a:p>
          <a:p>
            <a:endParaRPr lang="es-ES_tradnl" sz="2400" dirty="0"/>
          </a:p>
          <a:p>
            <a:r>
              <a:rPr lang="es-ES_tradnl" sz="2400" dirty="0" err="1" smtClean="0"/>
              <a:t>Eg</a:t>
            </a:r>
            <a:r>
              <a:rPr lang="es-ES_tradnl" sz="2400" dirty="0" smtClean="0"/>
              <a:t>:</a:t>
            </a:r>
          </a:p>
          <a:p>
            <a:r>
              <a:rPr lang="es-ES_tradnl" sz="2400" dirty="0" smtClean="0">
                <a:solidFill>
                  <a:srgbClr val="0070C0"/>
                </a:solidFill>
              </a:rPr>
              <a:t>		</a:t>
            </a:r>
            <a:r>
              <a:rPr lang="es-ES_tradnl" sz="2400" u="sng" dirty="0" err="1" smtClean="0">
                <a:solidFill>
                  <a:srgbClr val="0070C0"/>
                </a:solidFill>
              </a:rPr>
              <a:t>The</a:t>
            </a:r>
            <a:r>
              <a:rPr lang="es-ES_tradnl" sz="2400" u="sng" dirty="0" smtClean="0">
                <a:solidFill>
                  <a:srgbClr val="0070C0"/>
                </a:solidFill>
              </a:rPr>
              <a:t> </a:t>
            </a:r>
            <a:r>
              <a:rPr lang="es-ES_tradnl" sz="2400" u="sng" dirty="0" err="1" smtClean="0">
                <a:solidFill>
                  <a:srgbClr val="0070C0"/>
                </a:solidFill>
              </a:rPr>
              <a:t>woman</a:t>
            </a:r>
            <a:r>
              <a:rPr lang="es-ES_tradnl" sz="2400" u="sng" dirty="0" smtClean="0">
                <a:solidFill>
                  <a:srgbClr val="0070C0"/>
                </a:solidFill>
              </a:rPr>
              <a:t> </a:t>
            </a:r>
            <a:r>
              <a:rPr lang="es-ES_tradnl" sz="2400" u="sng" dirty="0" err="1" smtClean="0">
                <a:solidFill>
                  <a:srgbClr val="FF0000"/>
                </a:solidFill>
              </a:rPr>
              <a:t>bought</a:t>
            </a:r>
            <a:r>
              <a:rPr lang="es-ES_tradnl" sz="2400" dirty="0" smtClean="0"/>
              <a:t> </a:t>
            </a:r>
            <a:r>
              <a:rPr lang="es-ES_tradnl" sz="2400" u="sng" dirty="0" smtClean="0">
                <a:solidFill>
                  <a:srgbClr val="002060"/>
                </a:solidFill>
              </a:rPr>
              <a:t>a new car</a:t>
            </a:r>
            <a:r>
              <a:rPr lang="es-ES_tradnl" sz="2400" dirty="0" smtClean="0"/>
              <a:t>.</a:t>
            </a:r>
          </a:p>
          <a:p>
            <a:r>
              <a:rPr lang="es-ES_tradnl" sz="2400" dirty="0"/>
              <a:t> </a:t>
            </a:r>
            <a:r>
              <a:rPr lang="es-ES_tradnl" sz="2400" dirty="0" smtClean="0"/>
              <a:t>       		       S               V             CD</a:t>
            </a:r>
          </a:p>
          <a:p>
            <a:endParaRPr lang="es-ES_tradnl" sz="2400" dirty="0" smtClean="0"/>
          </a:p>
          <a:p>
            <a:endParaRPr lang="es-ES_tradnl" sz="2400" dirty="0"/>
          </a:p>
          <a:p>
            <a:r>
              <a:rPr lang="es-ES_tradnl" sz="2400" dirty="0" smtClean="0"/>
              <a:t>			WAS/WERE BOUGHT</a:t>
            </a:r>
          </a:p>
          <a:p>
            <a:endParaRPr lang="es-ES_tradnl" sz="2400" dirty="0"/>
          </a:p>
          <a:p>
            <a:endParaRPr lang="es-ES" sz="2400" dirty="0"/>
          </a:p>
        </p:txBody>
      </p:sp>
      <p:cxnSp>
        <p:nvCxnSpPr>
          <p:cNvPr id="6" name="5 Conector recto de flecha"/>
          <p:cNvCxnSpPr/>
          <p:nvPr/>
        </p:nvCxnSpPr>
        <p:spPr>
          <a:xfrm rot="5400000">
            <a:off x="4144166" y="5071280"/>
            <a:ext cx="100013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42910" y="781537"/>
          <a:ext cx="8072494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6247"/>
                <a:gridCol w="4036247"/>
              </a:tblGrid>
              <a:tr h="337956"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tx1"/>
                          </a:solidFill>
                        </a:rPr>
                        <a:t>ACTIVE</a:t>
                      </a:r>
                      <a:r>
                        <a:rPr lang="es-ES_tradnl" baseline="0" dirty="0" smtClean="0">
                          <a:solidFill>
                            <a:schemeClr val="tx1"/>
                          </a:solidFill>
                        </a:rPr>
                        <a:t> VOICE</a:t>
                      </a:r>
                      <a:endParaRPr lang="es-E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tx1"/>
                          </a:solidFill>
                        </a:rPr>
                        <a:t>PASSIVE</a:t>
                      </a:r>
                      <a:r>
                        <a:rPr lang="es-ES_tradnl" baseline="0" dirty="0" smtClean="0">
                          <a:solidFill>
                            <a:schemeClr val="tx1"/>
                          </a:solidFill>
                        </a:rPr>
                        <a:t> VOICE</a:t>
                      </a:r>
                      <a:endParaRPr lang="es-E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37956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 DO IT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IT IS DONE</a:t>
                      </a:r>
                      <a:endParaRPr lang="es-ES" dirty="0"/>
                    </a:p>
                  </a:txBody>
                  <a:tcPr/>
                </a:tc>
              </a:tr>
              <a:tr h="3379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 smtClean="0"/>
                        <a:t>I DID IT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IT WAS DONE</a:t>
                      </a:r>
                      <a:endParaRPr lang="es-ES" dirty="0"/>
                    </a:p>
                  </a:txBody>
                  <a:tcPr/>
                </a:tc>
              </a:tr>
              <a:tr h="337956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 WILL DO IT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IT WILL BE DONE</a:t>
                      </a:r>
                      <a:endParaRPr lang="es-ES" dirty="0"/>
                    </a:p>
                  </a:txBody>
                  <a:tcPr/>
                </a:tc>
              </a:tr>
              <a:tr h="337956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 WOULD DO IT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IT WOULD BE DONE</a:t>
                      </a:r>
                      <a:endParaRPr lang="es-ES" dirty="0"/>
                    </a:p>
                  </a:txBody>
                  <a:tcPr/>
                </a:tc>
              </a:tr>
              <a:tr h="337956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 HAVE DONE IT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IT HAS BEEN DONE</a:t>
                      </a:r>
                      <a:endParaRPr lang="es-ES" dirty="0"/>
                    </a:p>
                  </a:txBody>
                  <a:tcPr/>
                </a:tc>
              </a:tr>
              <a:tr h="337956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 HAD DONE IT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IT HAD BEEN DONE</a:t>
                      </a:r>
                      <a:endParaRPr lang="es-ES" dirty="0"/>
                    </a:p>
                  </a:txBody>
                  <a:tcPr/>
                </a:tc>
              </a:tr>
              <a:tr h="337956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 WILL HAVE DONE IT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IT WILL HAVE BEEN DONE</a:t>
                      </a:r>
                      <a:endParaRPr lang="es-ES" dirty="0"/>
                    </a:p>
                  </a:txBody>
                  <a:tcPr/>
                </a:tc>
              </a:tr>
              <a:tr h="337956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 WOULD HAVE DONE IT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IT WOULD HAVE BEEN DONE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714348" y="4714884"/>
            <a:ext cx="79296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err="1" smtClean="0"/>
              <a:t>Notice</a:t>
            </a:r>
            <a:r>
              <a:rPr lang="es-ES_tradnl" dirty="0" smtClean="0"/>
              <a:t> </a:t>
            </a:r>
            <a:r>
              <a:rPr lang="es-ES_tradnl" dirty="0" err="1" smtClean="0"/>
              <a:t>that</a:t>
            </a:r>
            <a:r>
              <a:rPr lang="es-ES_tradnl" dirty="0" smtClean="0"/>
              <a:t> </a:t>
            </a:r>
            <a:r>
              <a:rPr lang="es-ES_tradnl" dirty="0" err="1" smtClean="0"/>
              <a:t>if</a:t>
            </a:r>
            <a:r>
              <a:rPr lang="es-ES_tradnl" dirty="0" smtClean="0"/>
              <a:t> </a:t>
            </a:r>
            <a:r>
              <a:rPr lang="es-ES_tradnl" dirty="0" err="1" smtClean="0"/>
              <a:t>we</a:t>
            </a:r>
            <a:r>
              <a:rPr lang="es-ES_tradnl" dirty="0" smtClean="0"/>
              <a:t> </a:t>
            </a:r>
            <a:r>
              <a:rPr lang="es-ES_tradnl" dirty="0" err="1" smtClean="0"/>
              <a:t>count</a:t>
            </a:r>
            <a:r>
              <a:rPr lang="es-ES_tradnl" dirty="0" smtClean="0"/>
              <a:t> </a:t>
            </a:r>
            <a:r>
              <a:rPr lang="es-ES_tradnl" dirty="0" err="1" smtClean="0"/>
              <a:t>verbs</a:t>
            </a:r>
            <a:r>
              <a:rPr lang="es-ES_tradnl" dirty="0" smtClean="0"/>
              <a:t>, in </a:t>
            </a:r>
            <a:r>
              <a:rPr lang="es-ES_tradnl" dirty="0" err="1" smtClean="0"/>
              <a:t>passive</a:t>
            </a:r>
            <a:r>
              <a:rPr lang="es-ES_tradnl" dirty="0" smtClean="0"/>
              <a:t> </a:t>
            </a:r>
            <a:r>
              <a:rPr lang="es-ES_tradnl" dirty="0" err="1" smtClean="0"/>
              <a:t>voice</a:t>
            </a:r>
            <a:r>
              <a:rPr lang="es-ES_tradnl" dirty="0" smtClean="0"/>
              <a:t> </a:t>
            </a:r>
            <a:r>
              <a:rPr lang="es-ES_tradnl" dirty="0" err="1" smtClean="0"/>
              <a:t>there</a:t>
            </a:r>
            <a:r>
              <a:rPr lang="es-ES_tradnl" dirty="0" smtClean="0"/>
              <a:t> </a:t>
            </a:r>
            <a:r>
              <a:rPr lang="es-ES_tradnl" dirty="0" err="1" smtClean="0"/>
              <a:t>is</a:t>
            </a:r>
            <a:r>
              <a:rPr lang="es-ES_tradnl" dirty="0" smtClean="0"/>
              <a:t> </a:t>
            </a:r>
            <a:r>
              <a:rPr lang="es-ES_tradnl" dirty="0" err="1" smtClean="0"/>
              <a:t>always</a:t>
            </a:r>
            <a:r>
              <a:rPr lang="es-ES_tradnl" dirty="0" smtClean="0"/>
              <a:t> </a:t>
            </a:r>
            <a:r>
              <a:rPr lang="es-ES_tradnl" dirty="0" err="1" smtClean="0"/>
              <a:t>one</a:t>
            </a:r>
            <a:r>
              <a:rPr lang="es-ES_tradnl" dirty="0" smtClean="0"/>
              <a:t> more </a:t>
            </a:r>
            <a:r>
              <a:rPr lang="es-ES_tradnl" dirty="0" err="1" smtClean="0"/>
              <a:t>verb</a:t>
            </a:r>
            <a:r>
              <a:rPr lang="es-ES_tradnl" dirty="0" smtClean="0"/>
              <a:t> </a:t>
            </a:r>
            <a:r>
              <a:rPr lang="es-ES_tradnl" dirty="0" err="1" smtClean="0"/>
              <a:t>than</a:t>
            </a:r>
            <a:r>
              <a:rPr lang="es-ES_tradnl" dirty="0" smtClean="0"/>
              <a:t> in active </a:t>
            </a:r>
            <a:r>
              <a:rPr lang="es-ES_tradnl" dirty="0" err="1" smtClean="0"/>
              <a:t>voice</a:t>
            </a:r>
            <a:r>
              <a:rPr lang="es-ES_tradnl" dirty="0" smtClean="0"/>
              <a:t> (</a:t>
            </a:r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auxiliary</a:t>
            </a:r>
            <a:r>
              <a:rPr lang="es-ES_tradnl" dirty="0" smtClean="0"/>
              <a:t> “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be</a:t>
            </a:r>
            <a:r>
              <a:rPr lang="es-ES_tradnl" dirty="0" smtClean="0"/>
              <a:t>”), </a:t>
            </a:r>
            <a:r>
              <a:rPr lang="es-ES_tradnl" dirty="0" err="1" smtClean="0"/>
              <a:t>that</a:t>
            </a:r>
            <a:r>
              <a:rPr lang="es-ES_tradnl" dirty="0" smtClean="0"/>
              <a:t> </a:t>
            </a:r>
            <a:r>
              <a:rPr lang="es-ES_tradnl" dirty="0" err="1" smtClean="0"/>
              <a:t>is</a:t>
            </a:r>
            <a:r>
              <a:rPr lang="es-ES_tradnl" dirty="0" smtClean="0"/>
              <a:t> a </a:t>
            </a:r>
            <a:r>
              <a:rPr lang="es-ES_tradnl" dirty="0" err="1" smtClean="0"/>
              <a:t>wonderful</a:t>
            </a:r>
            <a:r>
              <a:rPr lang="es-ES_tradnl" dirty="0" smtClean="0"/>
              <a:t> </a:t>
            </a:r>
            <a:r>
              <a:rPr lang="es-ES_tradnl" dirty="0" err="1" smtClean="0"/>
              <a:t>trick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know</a:t>
            </a:r>
            <a:r>
              <a:rPr lang="es-ES_tradnl" dirty="0" smtClean="0"/>
              <a:t> </a:t>
            </a:r>
            <a:r>
              <a:rPr lang="es-ES_tradnl" dirty="0" err="1" smtClean="0"/>
              <a:t>if</a:t>
            </a:r>
            <a:r>
              <a:rPr lang="es-ES_tradnl" dirty="0" smtClean="0"/>
              <a:t> </a:t>
            </a:r>
            <a:r>
              <a:rPr lang="es-ES_tradnl" dirty="0" err="1" smtClean="0"/>
              <a:t>we</a:t>
            </a:r>
            <a:r>
              <a:rPr lang="es-ES_tradnl" dirty="0" smtClean="0"/>
              <a:t> are </a:t>
            </a:r>
            <a:r>
              <a:rPr lang="es-ES_tradnl" dirty="0" err="1" smtClean="0"/>
              <a:t>conjugating</a:t>
            </a:r>
            <a:r>
              <a:rPr lang="es-ES_tradnl" dirty="0" smtClean="0"/>
              <a:t> </a:t>
            </a:r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verb</a:t>
            </a:r>
            <a:r>
              <a:rPr lang="es-ES_tradnl" dirty="0" smtClean="0"/>
              <a:t> </a:t>
            </a:r>
            <a:r>
              <a:rPr lang="es-ES_tradnl" dirty="0" err="1" smtClean="0"/>
              <a:t>correctly</a:t>
            </a:r>
            <a:r>
              <a:rPr lang="es-ES_tradnl" dirty="0" smtClean="0"/>
              <a:t>, </a:t>
            </a:r>
            <a:r>
              <a:rPr lang="es-ES_tradnl" dirty="0" err="1" smtClean="0"/>
              <a:t>by</a:t>
            </a:r>
            <a:r>
              <a:rPr lang="es-ES_tradnl" dirty="0" smtClean="0"/>
              <a:t> </a:t>
            </a:r>
            <a:r>
              <a:rPr lang="es-ES_tradnl" dirty="0" err="1" smtClean="0"/>
              <a:t>counting</a:t>
            </a:r>
            <a:r>
              <a:rPr lang="es-ES_tradnl" dirty="0" smtClean="0"/>
              <a:t> </a:t>
            </a:r>
            <a:r>
              <a:rPr lang="es-ES_tradnl" dirty="0" err="1" smtClean="0"/>
              <a:t>verbs</a:t>
            </a:r>
            <a:r>
              <a:rPr lang="es-ES_tradnl" dirty="0" smtClean="0"/>
              <a:t> </a:t>
            </a:r>
            <a:r>
              <a:rPr lang="es-ES_tradnl" sz="2400" b="1" dirty="0" smtClean="0">
                <a:solidFill>
                  <a:srgbClr val="008000"/>
                </a:solidFill>
              </a:rPr>
              <a:t>☺</a:t>
            </a:r>
            <a:endParaRPr lang="es-ES" sz="2400" b="1" dirty="0"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571472" y="1643050"/>
          <a:ext cx="8072494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6247"/>
                <a:gridCol w="4036247"/>
              </a:tblGrid>
              <a:tr h="337956"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tx1"/>
                          </a:solidFill>
                        </a:rPr>
                        <a:t>ACTIVE</a:t>
                      </a:r>
                      <a:r>
                        <a:rPr lang="es-ES_tradnl" baseline="0" dirty="0" smtClean="0">
                          <a:solidFill>
                            <a:schemeClr val="tx1"/>
                          </a:solidFill>
                        </a:rPr>
                        <a:t> VOICE</a:t>
                      </a:r>
                      <a:endParaRPr lang="es-E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tx1"/>
                          </a:solidFill>
                        </a:rPr>
                        <a:t>PASSIVE</a:t>
                      </a:r>
                      <a:r>
                        <a:rPr lang="es-ES_tradnl" baseline="0" dirty="0" smtClean="0">
                          <a:solidFill>
                            <a:schemeClr val="tx1"/>
                          </a:solidFill>
                        </a:rPr>
                        <a:t> VOICE</a:t>
                      </a:r>
                      <a:endParaRPr lang="es-E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37956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 AM DOING IT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IT IS BEING DONE</a:t>
                      </a:r>
                      <a:endParaRPr lang="es-ES" dirty="0"/>
                    </a:p>
                  </a:txBody>
                  <a:tcPr/>
                </a:tc>
              </a:tr>
              <a:tr h="3379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 smtClean="0"/>
                        <a:t>I WAS DOING IT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IT WAS BEING DONE</a:t>
                      </a:r>
                      <a:endParaRPr lang="es-ES" dirty="0"/>
                    </a:p>
                  </a:txBody>
                  <a:tcPr/>
                </a:tc>
              </a:tr>
              <a:tr h="337956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 WILL BE DOING IT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IT WILL BE BEING DONE</a:t>
                      </a:r>
                      <a:endParaRPr lang="es-ES" dirty="0"/>
                    </a:p>
                  </a:txBody>
                  <a:tcPr/>
                </a:tc>
              </a:tr>
              <a:tr h="337956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 WOULD BE DOING IT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IT WOULD BE BEING DONE</a:t>
                      </a:r>
                      <a:endParaRPr lang="es-ES" dirty="0"/>
                    </a:p>
                  </a:txBody>
                  <a:tcPr/>
                </a:tc>
              </a:tr>
              <a:tr h="337956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 HAVE BEEN DOING IT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IT HAS BEEN BEING DONE</a:t>
                      </a:r>
                      <a:endParaRPr lang="es-ES" dirty="0"/>
                    </a:p>
                  </a:txBody>
                  <a:tcPr/>
                </a:tc>
              </a:tr>
              <a:tr h="337956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 HAD BEEN DOING IT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IT HAD BEEN BEING DONE</a:t>
                      </a:r>
                      <a:endParaRPr lang="es-ES" dirty="0"/>
                    </a:p>
                  </a:txBody>
                  <a:tcPr/>
                </a:tc>
              </a:tr>
              <a:tr h="337956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 WILL HAVE BEEN DOING IT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IT WILL HAVE BEEN BEING DONE</a:t>
                      </a:r>
                      <a:endParaRPr lang="es-ES" dirty="0"/>
                    </a:p>
                  </a:txBody>
                  <a:tcPr/>
                </a:tc>
              </a:tr>
              <a:tr h="337956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 WOULD HAVE BEEN DOING IT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IT WOULD HAVE BEEN BEING DONE</a:t>
                      </a:r>
                      <a:endParaRPr lang="es-ES" dirty="0"/>
                    </a:p>
                  </a:txBody>
                  <a:tcPr/>
                </a:tc>
              </a:tr>
              <a:tr h="337956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*I AM GOING TO DO IT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IT IS GOING TO BE DONE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571472" y="571480"/>
            <a:ext cx="81439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400" b="1" dirty="0" smtClean="0">
                <a:solidFill>
                  <a:srgbClr val="C00000"/>
                </a:solidFill>
              </a:rPr>
              <a:t>CONTINUOUS TENSES:</a:t>
            </a:r>
            <a:endParaRPr lang="es-ES" sz="4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71472" y="571480"/>
            <a:ext cx="81439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400" b="1" dirty="0" smtClean="0">
                <a:solidFill>
                  <a:srgbClr val="C00000"/>
                </a:solidFill>
              </a:rPr>
              <a:t>WITH MODAL VERBS:</a:t>
            </a:r>
            <a:endParaRPr lang="es-ES" sz="4400" b="1" dirty="0">
              <a:solidFill>
                <a:srgbClr val="C00000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571472" y="1643050"/>
          <a:ext cx="8072494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6247"/>
                <a:gridCol w="4036247"/>
              </a:tblGrid>
              <a:tr h="337956"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tx1"/>
                          </a:solidFill>
                        </a:rPr>
                        <a:t>ACTIVE</a:t>
                      </a:r>
                      <a:r>
                        <a:rPr lang="es-ES_tradnl" baseline="0" dirty="0" smtClean="0">
                          <a:solidFill>
                            <a:schemeClr val="tx1"/>
                          </a:solidFill>
                        </a:rPr>
                        <a:t> VOICE</a:t>
                      </a:r>
                      <a:endParaRPr lang="es-E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solidFill>
                            <a:schemeClr val="tx1"/>
                          </a:solidFill>
                        </a:rPr>
                        <a:t>PASSIVE</a:t>
                      </a:r>
                      <a:r>
                        <a:rPr lang="es-ES_tradnl" baseline="0" dirty="0" smtClean="0">
                          <a:solidFill>
                            <a:schemeClr val="tx1"/>
                          </a:solidFill>
                        </a:rPr>
                        <a:t> VOICE</a:t>
                      </a:r>
                      <a:endParaRPr lang="es-E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37956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 CAN DO IT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IT CAN</a:t>
                      </a:r>
                      <a:r>
                        <a:rPr lang="es-ES_tradnl" baseline="0" dirty="0" smtClean="0"/>
                        <a:t> BE DONE</a:t>
                      </a:r>
                      <a:endParaRPr lang="es-ES" dirty="0"/>
                    </a:p>
                  </a:txBody>
                  <a:tcPr/>
                </a:tc>
              </a:tr>
              <a:tr h="337956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 COULD DO IT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IT COULD BE DONE</a:t>
                      </a:r>
                      <a:endParaRPr lang="es-ES" dirty="0"/>
                    </a:p>
                  </a:txBody>
                  <a:tcPr/>
                </a:tc>
              </a:tr>
              <a:tr h="3379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dirty="0" smtClean="0"/>
                        <a:t>I MUST DO IT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IT MUST BE DONE</a:t>
                      </a:r>
                      <a:endParaRPr lang="es-ES" dirty="0"/>
                    </a:p>
                  </a:txBody>
                  <a:tcPr/>
                </a:tc>
              </a:tr>
              <a:tr h="337956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 MAY DO IT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IT MAY BE DONE</a:t>
                      </a:r>
                      <a:endParaRPr lang="es-ES" dirty="0"/>
                    </a:p>
                  </a:txBody>
                  <a:tcPr/>
                </a:tc>
              </a:tr>
              <a:tr h="337956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 MIGHT DO IT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IT MIGHT BE DONE</a:t>
                      </a:r>
                      <a:endParaRPr lang="es-ES" dirty="0"/>
                    </a:p>
                  </a:txBody>
                  <a:tcPr/>
                </a:tc>
              </a:tr>
              <a:tr h="337956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 HAVE TO DO IT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IT HAS TO BE DONE</a:t>
                      </a:r>
                      <a:endParaRPr lang="es-ES" dirty="0"/>
                    </a:p>
                  </a:txBody>
                  <a:tcPr/>
                </a:tc>
              </a:tr>
              <a:tr h="337956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 SHALL DO IT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IT SHALL BE DONE</a:t>
                      </a:r>
                      <a:endParaRPr lang="es-ES" dirty="0"/>
                    </a:p>
                  </a:txBody>
                  <a:tcPr/>
                </a:tc>
              </a:tr>
              <a:tr h="337956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 SHOULD DO IT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IT SHOULD BE DONE</a:t>
                      </a:r>
                      <a:endParaRPr lang="es-ES" dirty="0"/>
                    </a:p>
                  </a:txBody>
                  <a:tcPr/>
                </a:tc>
              </a:tr>
              <a:tr h="337956"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 OUGHT TO DO IT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 smtClean="0"/>
                        <a:t>IT OUGHT TO BE DONE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571472" y="571480"/>
            <a:ext cx="81439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400" b="1" dirty="0" smtClean="0">
                <a:solidFill>
                  <a:srgbClr val="C00000"/>
                </a:solidFill>
              </a:rPr>
              <a:t>TYPES OF PASSIVE VOICE:</a:t>
            </a:r>
            <a:endParaRPr lang="es-ES" sz="4400" b="1" dirty="0">
              <a:solidFill>
                <a:srgbClr val="C0000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714348" y="1785926"/>
            <a:ext cx="785818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_tradnl" sz="3200" dirty="0" smtClean="0"/>
              <a:t>DIRECT OBJECT</a:t>
            </a:r>
          </a:p>
          <a:p>
            <a:pPr>
              <a:buFont typeface="Arial" pitchFamily="34" charset="0"/>
              <a:buChar char="•"/>
            </a:pPr>
            <a:r>
              <a:rPr lang="es-ES_tradnl" sz="3200" dirty="0" smtClean="0"/>
              <a:t>INDIRECT OBJECT</a:t>
            </a:r>
          </a:p>
          <a:p>
            <a:pPr>
              <a:buFont typeface="Arial" pitchFamily="34" charset="0"/>
              <a:buChar char="•"/>
            </a:pPr>
            <a:r>
              <a:rPr lang="es-ES_tradnl" sz="3200" dirty="0" smtClean="0"/>
              <a:t>CAUSATIVE HAVE/GET</a:t>
            </a:r>
          </a:p>
          <a:p>
            <a:pPr>
              <a:buFont typeface="Arial" pitchFamily="34" charset="0"/>
              <a:buChar char="•"/>
            </a:pPr>
            <a:r>
              <a:rPr lang="es-ES_tradnl" sz="3200" dirty="0" smtClean="0"/>
              <a:t>IMPERSONAL</a:t>
            </a:r>
          </a:p>
          <a:p>
            <a:pPr>
              <a:buFont typeface="Arial" pitchFamily="34" charset="0"/>
              <a:buChar char="•"/>
            </a:pPr>
            <a:r>
              <a:rPr lang="es-ES_tradnl" sz="3200" dirty="0" smtClean="0"/>
              <a:t>PERSONAL</a:t>
            </a:r>
          </a:p>
          <a:p>
            <a:pPr>
              <a:buFont typeface="Arial" pitchFamily="34" charset="0"/>
              <a:buChar char="•"/>
            </a:pPr>
            <a:r>
              <a:rPr lang="es-ES_tradnl" sz="3200" dirty="0" smtClean="0"/>
              <a:t>HAVE SOMEONE DO</a:t>
            </a:r>
          </a:p>
          <a:p>
            <a:pPr>
              <a:buFont typeface="Arial" pitchFamily="34" charset="0"/>
              <a:buChar char="•"/>
            </a:pPr>
            <a:r>
              <a:rPr lang="es-ES_tradnl" sz="3200" dirty="0" smtClean="0"/>
              <a:t>GET SOMEONE TO DO</a:t>
            </a:r>
          </a:p>
          <a:p>
            <a:endParaRPr lang="es-ES_tradnl" sz="2400" smtClean="0">
              <a:solidFill>
                <a:srgbClr val="0070C0"/>
              </a:solidFill>
            </a:endParaRPr>
          </a:p>
          <a:p>
            <a:r>
              <a:rPr lang="es-ES_tradnl" sz="2400" smtClean="0">
                <a:solidFill>
                  <a:srgbClr val="0070C0"/>
                </a:solidFill>
              </a:rPr>
              <a:t>In </a:t>
            </a:r>
            <a:r>
              <a:rPr lang="es-ES_tradnl" sz="2400" dirty="0" err="1" smtClean="0">
                <a:solidFill>
                  <a:srgbClr val="0070C0"/>
                </a:solidFill>
              </a:rPr>
              <a:t>this</a:t>
            </a:r>
            <a:r>
              <a:rPr lang="es-ES_tradnl" sz="2400" dirty="0" smtClean="0">
                <a:solidFill>
                  <a:srgbClr val="0070C0"/>
                </a:solidFill>
              </a:rPr>
              <a:t> </a:t>
            </a:r>
            <a:r>
              <a:rPr lang="es-ES_tradnl" sz="2400" dirty="0" err="1" smtClean="0">
                <a:solidFill>
                  <a:srgbClr val="0070C0"/>
                </a:solidFill>
              </a:rPr>
              <a:t>presentation</a:t>
            </a:r>
            <a:r>
              <a:rPr lang="es-ES_tradnl" sz="2400" dirty="0" smtClean="0">
                <a:solidFill>
                  <a:srgbClr val="0070C0"/>
                </a:solidFill>
              </a:rPr>
              <a:t> </a:t>
            </a:r>
            <a:r>
              <a:rPr lang="es-ES_tradnl" sz="2400" dirty="0" err="1" smtClean="0">
                <a:solidFill>
                  <a:srgbClr val="0070C0"/>
                </a:solidFill>
              </a:rPr>
              <a:t>we</a:t>
            </a:r>
            <a:r>
              <a:rPr lang="es-ES_tradnl" sz="2400" dirty="0" smtClean="0">
                <a:solidFill>
                  <a:srgbClr val="0070C0"/>
                </a:solidFill>
              </a:rPr>
              <a:t> are </a:t>
            </a:r>
            <a:r>
              <a:rPr lang="es-ES_tradnl" sz="2400" dirty="0" err="1" smtClean="0">
                <a:solidFill>
                  <a:srgbClr val="0070C0"/>
                </a:solidFill>
              </a:rPr>
              <a:t>only</a:t>
            </a:r>
            <a:r>
              <a:rPr lang="es-ES_tradnl" sz="2400" dirty="0" smtClean="0">
                <a:solidFill>
                  <a:srgbClr val="0070C0"/>
                </a:solidFill>
              </a:rPr>
              <a:t> </a:t>
            </a:r>
            <a:r>
              <a:rPr lang="es-ES_tradnl" sz="2400" dirty="0" err="1" smtClean="0">
                <a:solidFill>
                  <a:srgbClr val="0070C0"/>
                </a:solidFill>
              </a:rPr>
              <a:t>going</a:t>
            </a:r>
            <a:r>
              <a:rPr lang="es-ES_tradnl" sz="2400" dirty="0" smtClean="0">
                <a:solidFill>
                  <a:srgbClr val="0070C0"/>
                </a:solidFill>
              </a:rPr>
              <a:t> </a:t>
            </a:r>
            <a:r>
              <a:rPr lang="es-ES_tradnl" sz="2400" dirty="0" err="1" smtClean="0">
                <a:solidFill>
                  <a:srgbClr val="0070C0"/>
                </a:solidFill>
              </a:rPr>
              <a:t>to</a:t>
            </a:r>
            <a:r>
              <a:rPr lang="es-ES_tradnl" sz="2400" dirty="0" smtClean="0">
                <a:solidFill>
                  <a:srgbClr val="0070C0"/>
                </a:solidFill>
              </a:rPr>
              <a:t> </a:t>
            </a:r>
            <a:r>
              <a:rPr lang="es-ES_tradnl" sz="2400" dirty="0" err="1" smtClean="0">
                <a:solidFill>
                  <a:srgbClr val="0070C0"/>
                </a:solidFill>
              </a:rPr>
              <a:t>see</a:t>
            </a:r>
            <a:r>
              <a:rPr lang="es-ES_tradnl" sz="2400" dirty="0" smtClean="0">
                <a:solidFill>
                  <a:srgbClr val="0070C0"/>
                </a:solidFill>
              </a:rPr>
              <a:t> </a:t>
            </a:r>
            <a:r>
              <a:rPr lang="es-ES_tradnl" sz="2400" dirty="0" err="1" smtClean="0">
                <a:solidFill>
                  <a:srgbClr val="0070C0"/>
                </a:solidFill>
              </a:rPr>
              <a:t>the</a:t>
            </a:r>
            <a:r>
              <a:rPr lang="es-ES_tradnl" sz="2400" dirty="0" smtClean="0">
                <a:solidFill>
                  <a:srgbClr val="0070C0"/>
                </a:solidFill>
              </a:rPr>
              <a:t> </a:t>
            </a:r>
            <a:r>
              <a:rPr lang="es-ES_tradnl" sz="2400" dirty="0" err="1" smtClean="0">
                <a:solidFill>
                  <a:srgbClr val="0070C0"/>
                </a:solidFill>
              </a:rPr>
              <a:t>first</a:t>
            </a:r>
            <a:r>
              <a:rPr lang="es-ES_tradnl" sz="2400" dirty="0" smtClean="0">
                <a:solidFill>
                  <a:srgbClr val="0070C0"/>
                </a:solidFill>
              </a:rPr>
              <a:t> </a:t>
            </a:r>
            <a:r>
              <a:rPr lang="es-ES_tradnl" sz="2400" dirty="0" err="1" smtClean="0">
                <a:solidFill>
                  <a:srgbClr val="0070C0"/>
                </a:solidFill>
              </a:rPr>
              <a:t>two</a:t>
            </a:r>
            <a:r>
              <a:rPr lang="es-ES_tradnl" sz="2400" dirty="0" smtClean="0">
                <a:solidFill>
                  <a:srgbClr val="0070C0"/>
                </a:solidFill>
              </a:rPr>
              <a:t> </a:t>
            </a:r>
            <a:r>
              <a:rPr lang="es-ES_tradnl" sz="2400" dirty="0" err="1" smtClean="0">
                <a:solidFill>
                  <a:srgbClr val="0070C0"/>
                </a:solidFill>
              </a:rPr>
              <a:t>types</a:t>
            </a:r>
            <a:r>
              <a:rPr lang="es-ES_tradnl" sz="2400" dirty="0" smtClean="0">
                <a:solidFill>
                  <a:srgbClr val="0070C0"/>
                </a:solidFill>
              </a:rPr>
              <a:t>.</a:t>
            </a:r>
            <a:endParaRPr lang="es-ES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571472" y="571480"/>
            <a:ext cx="81439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400" b="1" dirty="0" smtClean="0">
                <a:solidFill>
                  <a:srgbClr val="C00000"/>
                </a:solidFill>
              </a:rPr>
              <a:t>DIRECT OBJECT</a:t>
            </a:r>
            <a:endParaRPr lang="es-ES" sz="4400" b="1" dirty="0">
              <a:solidFill>
                <a:srgbClr val="C0000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714348" y="1428736"/>
            <a:ext cx="828680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 err="1" smtClean="0"/>
              <a:t>For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this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passive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voice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we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need</a:t>
            </a:r>
            <a:r>
              <a:rPr lang="es-ES_tradnl" sz="2400" dirty="0" smtClean="0"/>
              <a:t> a </a:t>
            </a:r>
            <a:r>
              <a:rPr lang="es-ES_tradnl" sz="2400" dirty="0" err="1" smtClean="0"/>
              <a:t>transitive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verb</a:t>
            </a:r>
            <a:r>
              <a:rPr lang="es-ES_tradnl" sz="2400" dirty="0" smtClean="0"/>
              <a:t>, </a:t>
            </a:r>
            <a:r>
              <a:rPr lang="es-ES_tradnl" sz="2400" dirty="0" err="1" smtClean="0"/>
              <a:t>therefore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we’ll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also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need</a:t>
            </a:r>
            <a:r>
              <a:rPr lang="es-ES_tradnl" sz="2400" dirty="0" smtClean="0"/>
              <a:t> a </a:t>
            </a:r>
            <a:r>
              <a:rPr lang="es-ES_tradnl" sz="2400" dirty="0" err="1" smtClean="0"/>
              <a:t>direct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object</a:t>
            </a:r>
            <a:r>
              <a:rPr lang="es-ES_tradnl" sz="2400" dirty="0" smtClean="0"/>
              <a:t>.</a:t>
            </a:r>
          </a:p>
          <a:p>
            <a:endParaRPr lang="es-ES_tradnl" sz="2400" dirty="0" smtClean="0">
              <a:solidFill>
                <a:srgbClr val="0070C0"/>
              </a:solidFill>
            </a:endParaRPr>
          </a:p>
          <a:p>
            <a:r>
              <a:rPr lang="es-ES_tradnl" sz="2400" dirty="0" smtClean="0">
                <a:solidFill>
                  <a:srgbClr val="0070C0"/>
                </a:solidFill>
              </a:rPr>
              <a:t>My </a:t>
            </a:r>
            <a:r>
              <a:rPr lang="es-ES_tradnl" sz="2400" dirty="0" err="1" smtClean="0">
                <a:solidFill>
                  <a:srgbClr val="0070C0"/>
                </a:solidFill>
              </a:rPr>
              <a:t>mother</a:t>
            </a:r>
            <a:r>
              <a:rPr lang="es-ES_tradnl" sz="2400" dirty="0" smtClean="0">
                <a:solidFill>
                  <a:srgbClr val="0070C0"/>
                </a:solidFill>
              </a:rPr>
              <a:t> </a:t>
            </a:r>
            <a:r>
              <a:rPr lang="es-ES_tradnl" sz="2400" dirty="0" err="1" smtClean="0">
                <a:solidFill>
                  <a:srgbClr val="FF0000"/>
                </a:solidFill>
              </a:rPr>
              <a:t>buys</a:t>
            </a:r>
            <a:r>
              <a:rPr lang="es-ES_tradnl" sz="2400" dirty="0" smtClean="0">
                <a:solidFill>
                  <a:srgbClr val="FF0000"/>
                </a:solidFill>
              </a:rPr>
              <a:t> </a:t>
            </a:r>
            <a:r>
              <a:rPr lang="es-ES_tradnl" sz="2400" dirty="0" err="1" smtClean="0">
                <a:solidFill>
                  <a:srgbClr val="008000"/>
                </a:solidFill>
              </a:rPr>
              <a:t>all</a:t>
            </a:r>
            <a:r>
              <a:rPr lang="es-ES_tradnl" sz="2400" dirty="0" smtClean="0">
                <a:solidFill>
                  <a:srgbClr val="008000"/>
                </a:solidFill>
              </a:rPr>
              <a:t> </a:t>
            </a:r>
            <a:r>
              <a:rPr lang="es-ES_tradnl" sz="2400" dirty="0" err="1" smtClean="0">
                <a:solidFill>
                  <a:srgbClr val="008000"/>
                </a:solidFill>
              </a:rPr>
              <a:t>the</a:t>
            </a:r>
            <a:r>
              <a:rPr lang="es-ES_tradnl" sz="2400" dirty="0" smtClean="0">
                <a:solidFill>
                  <a:srgbClr val="008000"/>
                </a:solidFill>
              </a:rPr>
              <a:t> </a:t>
            </a:r>
            <a:r>
              <a:rPr lang="es-ES_tradnl" sz="2400" dirty="0" err="1" smtClean="0">
                <a:solidFill>
                  <a:srgbClr val="008000"/>
                </a:solidFill>
              </a:rPr>
              <a:t>weekly</a:t>
            </a:r>
            <a:r>
              <a:rPr lang="es-ES_tradnl" sz="2400" dirty="0" smtClean="0">
                <a:solidFill>
                  <a:srgbClr val="008000"/>
                </a:solidFill>
              </a:rPr>
              <a:t> </a:t>
            </a:r>
            <a:r>
              <a:rPr lang="es-ES_tradnl" sz="2400" dirty="0" err="1" smtClean="0">
                <a:solidFill>
                  <a:srgbClr val="008000"/>
                </a:solidFill>
              </a:rPr>
              <a:t>supplies</a:t>
            </a:r>
            <a:r>
              <a:rPr lang="es-ES_tradnl" sz="2400" dirty="0" smtClean="0">
                <a:solidFill>
                  <a:srgbClr val="008000"/>
                </a:solidFill>
              </a:rPr>
              <a:t> </a:t>
            </a:r>
            <a:endParaRPr lang="es-ES_tradnl" sz="2400" dirty="0" smtClean="0"/>
          </a:p>
          <a:p>
            <a:r>
              <a:rPr lang="es-ES_tradnl" sz="2400" dirty="0"/>
              <a:t> </a:t>
            </a:r>
            <a:r>
              <a:rPr lang="es-ES_tradnl" sz="2400" dirty="0" smtClean="0"/>
              <a:t>       S            V                           </a:t>
            </a:r>
            <a:r>
              <a:rPr lang="es-ES_tradnl" sz="2400" dirty="0"/>
              <a:t>C</a:t>
            </a:r>
            <a:r>
              <a:rPr lang="es-ES_tradnl" sz="2400" dirty="0" smtClean="0"/>
              <a:t>D                </a:t>
            </a:r>
          </a:p>
          <a:p>
            <a:endParaRPr lang="es-ES_tradnl" sz="2400" dirty="0"/>
          </a:p>
          <a:p>
            <a:endParaRPr lang="es-ES_tradnl" sz="2400" dirty="0" smtClean="0"/>
          </a:p>
          <a:p>
            <a:endParaRPr lang="es-ES_tradnl" sz="2400" dirty="0" smtClean="0"/>
          </a:p>
          <a:p>
            <a:r>
              <a:rPr lang="es-ES_tradnl" sz="2400" dirty="0" err="1" smtClean="0">
                <a:solidFill>
                  <a:srgbClr val="008000"/>
                </a:solidFill>
              </a:rPr>
              <a:t>All</a:t>
            </a:r>
            <a:r>
              <a:rPr lang="es-ES_tradnl" sz="2400" dirty="0" smtClean="0">
                <a:solidFill>
                  <a:srgbClr val="008000"/>
                </a:solidFill>
              </a:rPr>
              <a:t> </a:t>
            </a:r>
            <a:r>
              <a:rPr lang="es-ES_tradnl" sz="2400" dirty="0" err="1" smtClean="0">
                <a:solidFill>
                  <a:srgbClr val="008000"/>
                </a:solidFill>
              </a:rPr>
              <a:t>the</a:t>
            </a:r>
            <a:r>
              <a:rPr lang="es-ES_tradnl" sz="2400" dirty="0" smtClean="0">
                <a:solidFill>
                  <a:srgbClr val="008000"/>
                </a:solidFill>
              </a:rPr>
              <a:t> </a:t>
            </a:r>
            <a:r>
              <a:rPr lang="es-ES_tradnl" sz="2400" dirty="0" err="1" smtClean="0">
                <a:solidFill>
                  <a:srgbClr val="008000"/>
                </a:solidFill>
              </a:rPr>
              <a:t>weekly</a:t>
            </a:r>
            <a:r>
              <a:rPr lang="es-ES_tradnl" sz="2400" dirty="0" smtClean="0">
                <a:solidFill>
                  <a:srgbClr val="008000"/>
                </a:solidFill>
              </a:rPr>
              <a:t> </a:t>
            </a:r>
            <a:r>
              <a:rPr lang="es-ES_tradnl" sz="2400" dirty="0" err="1" smtClean="0">
                <a:solidFill>
                  <a:srgbClr val="008000"/>
                </a:solidFill>
              </a:rPr>
              <a:t>supplies</a:t>
            </a:r>
            <a:r>
              <a:rPr lang="es-ES_tradnl" sz="2400" dirty="0" smtClean="0"/>
              <a:t> </a:t>
            </a:r>
            <a:r>
              <a:rPr lang="es-ES_tradnl" sz="2400" dirty="0" smtClean="0">
                <a:solidFill>
                  <a:srgbClr val="FF0000"/>
                </a:solidFill>
              </a:rPr>
              <a:t>are </a:t>
            </a:r>
            <a:r>
              <a:rPr lang="es-ES_tradnl" sz="2400" dirty="0" err="1" smtClean="0">
                <a:solidFill>
                  <a:srgbClr val="FF0000"/>
                </a:solidFill>
              </a:rPr>
              <a:t>bought</a:t>
            </a:r>
            <a:r>
              <a:rPr lang="es-ES_tradnl" sz="2400" dirty="0" smtClean="0">
                <a:solidFill>
                  <a:srgbClr val="FF0000"/>
                </a:solidFill>
              </a:rPr>
              <a:t> </a:t>
            </a:r>
            <a:r>
              <a:rPr lang="es-ES_tradnl" sz="2400" dirty="0" err="1" smtClean="0">
                <a:solidFill>
                  <a:srgbClr val="0070C0"/>
                </a:solidFill>
              </a:rPr>
              <a:t>by</a:t>
            </a:r>
            <a:r>
              <a:rPr lang="es-ES_tradnl" sz="24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s-ES_tradnl" sz="2400" dirty="0" smtClean="0">
                <a:solidFill>
                  <a:srgbClr val="0070C0"/>
                </a:solidFill>
              </a:rPr>
              <a:t>my </a:t>
            </a:r>
            <a:r>
              <a:rPr lang="es-ES_tradnl" sz="2400" dirty="0" err="1" smtClean="0">
                <a:solidFill>
                  <a:srgbClr val="0070C0"/>
                </a:solidFill>
              </a:rPr>
              <a:t>mother</a:t>
            </a:r>
            <a:r>
              <a:rPr lang="es-ES_tradnl" sz="2400" dirty="0" smtClean="0">
                <a:solidFill>
                  <a:srgbClr val="0070C0"/>
                </a:solidFill>
              </a:rPr>
              <a:t> </a:t>
            </a:r>
            <a:endParaRPr lang="es-ES_tradnl" sz="2400" dirty="0" smtClean="0">
              <a:solidFill>
                <a:srgbClr val="FF0000"/>
              </a:solidFill>
            </a:endParaRPr>
          </a:p>
          <a:p>
            <a:r>
              <a:rPr lang="es-ES_tradnl" sz="2400" dirty="0" smtClean="0"/>
              <a:t>	      S			V	 AGENT</a:t>
            </a:r>
            <a:endParaRPr lang="es-ES_tradnl" sz="2400" dirty="0"/>
          </a:p>
          <a:p>
            <a:endParaRPr lang="es-ES" sz="2400" dirty="0"/>
          </a:p>
        </p:txBody>
      </p:sp>
      <p:cxnSp>
        <p:nvCxnSpPr>
          <p:cNvPr id="6" name="5 Conector recto de flecha"/>
          <p:cNvCxnSpPr/>
          <p:nvPr/>
        </p:nvCxnSpPr>
        <p:spPr>
          <a:xfrm rot="10800000" flipV="1">
            <a:off x="1857356" y="3071810"/>
            <a:ext cx="2786082" cy="1357322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 de flecha"/>
          <p:cNvCxnSpPr/>
          <p:nvPr/>
        </p:nvCxnSpPr>
        <p:spPr>
          <a:xfrm>
            <a:off x="2714612" y="3000372"/>
            <a:ext cx="1785950" cy="142876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/>
          <p:nvPr/>
        </p:nvCxnSpPr>
        <p:spPr>
          <a:xfrm>
            <a:off x="1857356" y="3143248"/>
            <a:ext cx="4071966" cy="1214446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8" dur="1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71472" y="571480"/>
            <a:ext cx="81439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400" b="1" dirty="0" smtClean="0">
                <a:solidFill>
                  <a:srgbClr val="C00000"/>
                </a:solidFill>
              </a:rPr>
              <a:t>INDIRECT OBJECT</a:t>
            </a:r>
            <a:endParaRPr lang="es-ES" sz="4400" b="1" dirty="0">
              <a:solidFill>
                <a:srgbClr val="C00000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714348" y="1428736"/>
            <a:ext cx="828680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 err="1" smtClean="0"/>
              <a:t>For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this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passive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voice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we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only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need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an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intransitive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verb</a:t>
            </a:r>
            <a:r>
              <a:rPr lang="es-ES_tradnl" sz="2400" dirty="0" smtClean="0"/>
              <a:t> and </a:t>
            </a:r>
            <a:r>
              <a:rPr lang="es-ES_tradnl" sz="2400" dirty="0" err="1" smtClean="0"/>
              <a:t>an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indirect</a:t>
            </a:r>
            <a:r>
              <a:rPr lang="es-ES_tradnl" sz="2400" dirty="0" smtClean="0"/>
              <a:t> </a:t>
            </a:r>
            <a:r>
              <a:rPr lang="es-ES_tradnl" sz="2400" dirty="0" err="1" smtClean="0"/>
              <a:t>object</a:t>
            </a:r>
            <a:r>
              <a:rPr lang="es-ES_tradnl" sz="2400" dirty="0" smtClean="0"/>
              <a:t>.</a:t>
            </a:r>
          </a:p>
          <a:p>
            <a:endParaRPr lang="es-ES_tradnl" sz="2400" dirty="0" smtClean="0">
              <a:solidFill>
                <a:srgbClr val="0070C0"/>
              </a:solidFill>
            </a:endParaRPr>
          </a:p>
          <a:p>
            <a:r>
              <a:rPr lang="es-ES_tradnl" sz="2400" dirty="0" smtClean="0">
                <a:solidFill>
                  <a:srgbClr val="0070C0"/>
                </a:solidFill>
              </a:rPr>
              <a:t>My </a:t>
            </a:r>
            <a:r>
              <a:rPr lang="es-ES_tradnl" sz="2400" dirty="0" err="1" smtClean="0">
                <a:solidFill>
                  <a:srgbClr val="0070C0"/>
                </a:solidFill>
              </a:rPr>
              <a:t>brother</a:t>
            </a:r>
            <a:r>
              <a:rPr lang="es-ES_tradnl" sz="2400" dirty="0" smtClean="0">
                <a:solidFill>
                  <a:srgbClr val="0070C0"/>
                </a:solidFill>
              </a:rPr>
              <a:t> </a:t>
            </a:r>
            <a:r>
              <a:rPr lang="es-ES_tradnl" sz="2400" dirty="0" smtClean="0">
                <a:solidFill>
                  <a:srgbClr val="FF0000"/>
                </a:solidFill>
              </a:rPr>
              <a:t>has </a:t>
            </a:r>
            <a:r>
              <a:rPr lang="es-ES_tradnl" sz="2400" dirty="0" err="1" smtClean="0">
                <a:solidFill>
                  <a:srgbClr val="FF0000"/>
                </a:solidFill>
              </a:rPr>
              <a:t>talked</a:t>
            </a:r>
            <a:r>
              <a:rPr lang="es-ES_tradnl" sz="2400" dirty="0" smtClean="0">
                <a:solidFill>
                  <a:srgbClr val="FF0000"/>
                </a:solidFill>
              </a:rPr>
              <a:t> </a:t>
            </a:r>
            <a:r>
              <a:rPr lang="es-ES_tradnl" sz="2400" dirty="0" err="1" smtClean="0">
                <a:solidFill>
                  <a:srgbClr val="008000"/>
                </a:solidFill>
              </a:rPr>
              <a:t>to</a:t>
            </a:r>
            <a:r>
              <a:rPr lang="es-ES_tradnl" sz="2400" dirty="0" smtClean="0">
                <a:solidFill>
                  <a:srgbClr val="008000"/>
                </a:solidFill>
              </a:rPr>
              <a:t> my </a:t>
            </a:r>
            <a:r>
              <a:rPr lang="es-ES_tradnl" sz="2400" dirty="0" err="1" smtClean="0">
                <a:solidFill>
                  <a:srgbClr val="008000"/>
                </a:solidFill>
              </a:rPr>
              <a:t>sister</a:t>
            </a:r>
            <a:r>
              <a:rPr lang="es-ES_tradnl" sz="2400" dirty="0" smtClean="0">
                <a:solidFill>
                  <a:srgbClr val="008000"/>
                </a:solidFill>
              </a:rPr>
              <a:t> </a:t>
            </a:r>
            <a:r>
              <a:rPr lang="es-ES_tradnl" sz="2400" dirty="0" err="1" smtClean="0">
                <a:solidFill>
                  <a:schemeClr val="bg2">
                    <a:lumMod val="25000"/>
                  </a:schemeClr>
                </a:solidFill>
              </a:rPr>
              <a:t>for</a:t>
            </a:r>
            <a:r>
              <a:rPr lang="es-ES_tradnl" sz="24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s-ES_tradnl" sz="2400" dirty="0" err="1" smtClean="0">
                <a:solidFill>
                  <a:schemeClr val="bg2">
                    <a:lumMod val="25000"/>
                  </a:schemeClr>
                </a:solidFill>
              </a:rPr>
              <a:t>hours</a:t>
            </a:r>
            <a:endParaRPr lang="es-ES_tradnl" sz="24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s-ES_tradnl" sz="2400" dirty="0"/>
              <a:t> </a:t>
            </a:r>
            <a:r>
              <a:rPr lang="es-ES_tradnl" sz="2400" dirty="0" smtClean="0"/>
              <a:t>       S              V                  CD            CC </a:t>
            </a:r>
          </a:p>
          <a:p>
            <a:endParaRPr lang="es-ES_tradnl" sz="2400" dirty="0"/>
          </a:p>
          <a:p>
            <a:endParaRPr lang="es-ES_tradnl" sz="2400" dirty="0" smtClean="0"/>
          </a:p>
          <a:p>
            <a:endParaRPr lang="es-ES_tradnl" sz="2400" dirty="0" smtClean="0"/>
          </a:p>
          <a:p>
            <a:endParaRPr lang="es-ES_tradnl" sz="2400" dirty="0" smtClean="0">
              <a:solidFill>
                <a:srgbClr val="008000"/>
              </a:solidFill>
            </a:endParaRPr>
          </a:p>
          <a:p>
            <a:r>
              <a:rPr lang="es-ES_tradnl" sz="2400" dirty="0" smtClean="0">
                <a:solidFill>
                  <a:srgbClr val="008000"/>
                </a:solidFill>
              </a:rPr>
              <a:t>My </a:t>
            </a:r>
            <a:r>
              <a:rPr lang="es-ES_tradnl" sz="2400" dirty="0" err="1" smtClean="0">
                <a:solidFill>
                  <a:srgbClr val="008000"/>
                </a:solidFill>
              </a:rPr>
              <a:t>sister</a:t>
            </a:r>
            <a:r>
              <a:rPr lang="es-ES_tradnl" sz="2400" dirty="0" smtClean="0"/>
              <a:t> </a:t>
            </a:r>
            <a:r>
              <a:rPr lang="es-ES_tradnl" sz="2400" dirty="0" smtClean="0">
                <a:solidFill>
                  <a:srgbClr val="FF0000"/>
                </a:solidFill>
              </a:rPr>
              <a:t>has </a:t>
            </a:r>
            <a:r>
              <a:rPr lang="es-ES_tradnl" sz="2400" dirty="0" err="1" smtClean="0">
                <a:solidFill>
                  <a:srgbClr val="FF0000"/>
                </a:solidFill>
              </a:rPr>
              <a:t>been</a:t>
            </a:r>
            <a:r>
              <a:rPr lang="es-ES_tradnl" sz="2400" dirty="0" smtClean="0">
                <a:solidFill>
                  <a:srgbClr val="FF0000"/>
                </a:solidFill>
              </a:rPr>
              <a:t> </a:t>
            </a:r>
            <a:r>
              <a:rPr lang="es-ES_tradnl" sz="2400" dirty="0" err="1" smtClean="0">
                <a:solidFill>
                  <a:srgbClr val="FF0000"/>
                </a:solidFill>
              </a:rPr>
              <a:t>talked</a:t>
            </a:r>
            <a:r>
              <a:rPr lang="es-ES_tradnl" sz="2400" dirty="0" smtClean="0">
                <a:solidFill>
                  <a:srgbClr val="FF0000"/>
                </a:solidFill>
              </a:rPr>
              <a:t> </a:t>
            </a:r>
            <a:r>
              <a:rPr lang="es-ES_tradnl" sz="2400" dirty="0" err="1" smtClean="0">
                <a:solidFill>
                  <a:schemeClr val="bg2">
                    <a:lumMod val="25000"/>
                  </a:schemeClr>
                </a:solidFill>
              </a:rPr>
              <a:t>for</a:t>
            </a:r>
            <a:r>
              <a:rPr lang="es-ES_tradnl" sz="24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s-ES_tradnl" sz="2400" dirty="0" err="1" smtClean="0">
                <a:solidFill>
                  <a:schemeClr val="bg2">
                    <a:lumMod val="25000"/>
                  </a:schemeClr>
                </a:solidFill>
              </a:rPr>
              <a:t>hours</a:t>
            </a:r>
            <a:r>
              <a:rPr lang="es-ES_tradnl" sz="24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s-ES_tradnl" sz="2400" dirty="0" err="1" smtClean="0">
                <a:solidFill>
                  <a:srgbClr val="0070C0"/>
                </a:solidFill>
              </a:rPr>
              <a:t>by</a:t>
            </a:r>
            <a:r>
              <a:rPr lang="es-ES_tradnl" sz="24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s-ES_tradnl" sz="2400" dirty="0" smtClean="0">
                <a:solidFill>
                  <a:srgbClr val="0070C0"/>
                </a:solidFill>
              </a:rPr>
              <a:t>my </a:t>
            </a:r>
            <a:r>
              <a:rPr lang="es-ES_tradnl" sz="2400" dirty="0" err="1" smtClean="0">
                <a:solidFill>
                  <a:srgbClr val="0070C0"/>
                </a:solidFill>
              </a:rPr>
              <a:t>mother</a:t>
            </a:r>
            <a:endParaRPr lang="es-ES_tradnl" sz="2400" dirty="0">
              <a:solidFill>
                <a:srgbClr val="FF0000"/>
              </a:solidFill>
            </a:endParaRPr>
          </a:p>
          <a:p>
            <a:r>
              <a:rPr lang="es-ES_tradnl" sz="2400" dirty="0" smtClean="0">
                <a:solidFill>
                  <a:srgbClr val="FF0000"/>
                </a:solidFill>
              </a:rPr>
              <a:t>      </a:t>
            </a:r>
            <a:r>
              <a:rPr lang="es-ES_tradnl" sz="2400" dirty="0" smtClean="0"/>
              <a:t>S	</a:t>
            </a:r>
            <a:r>
              <a:rPr lang="es-ES_tradnl" sz="2400" dirty="0"/>
              <a:t> </a:t>
            </a:r>
            <a:r>
              <a:rPr lang="es-ES_tradnl" sz="2400" dirty="0" smtClean="0"/>
              <a:t>   	  V		 CC	    AGENT</a:t>
            </a:r>
            <a:endParaRPr lang="es-ES_tradnl" sz="2400" dirty="0"/>
          </a:p>
          <a:p>
            <a:endParaRPr lang="es-ES" sz="2400" dirty="0"/>
          </a:p>
        </p:txBody>
      </p:sp>
      <p:cxnSp>
        <p:nvCxnSpPr>
          <p:cNvPr id="5" name="4 Conector recto de flecha"/>
          <p:cNvCxnSpPr/>
          <p:nvPr/>
        </p:nvCxnSpPr>
        <p:spPr>
          <a:xfrm rot="10800000" flipV="1">
            <a:off x="1428728" y="3000372"/>
            <a:ext cx="2786082" cy="1428760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/>
          <p:nvPr/>
        </p:nvCxnSpPr>
        <p:spPr>
          <a:xfrm rot="16200000" flipH="1">
            <a:off x="2250265" y="3750471"/>
            <a:ext cx="1428760" cy="7143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 rot="5400000">
            <a:off x="4393405" y="3393281"/>
            <a:ext cx="1357322" cy="714380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>
            <a:off x="1714480" y="3071810"/>
            <a:ext cx="4357718" cy="1285884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3" dur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jes">
  <a:themeElements>
    <a:clrScheme name="Viaje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105</TotalTime>
  <Words>689</Words>
  <Application>Microsoft Office PowerPoint</Application>
  <PresentationFormat>On-screen Show (4:3)</PresentationFormat>
  <Paragraphs>130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Franklin Gothic Book</vt:lpstr>
      <vt:lpstr>Franklin Gothic Medium</vt:lpstr>
      <vt:lpstr>Wingdings 2</vt:lpstr>
      <vt:lpstr>Viajes</vt:lpstr>
      <vt:lpstr>PASSIVE VOICE 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PASSIVE VOICE i</dc:title>
  <dc:creator>Encarna</dc:creator>
  <cp:lastModifiedBy>user</cp:lastModifiedBy>
  <cp:revision>25</cp:revision>
  <dcterms:created xsi:type="dcterms:W3CDTF">2013-04-08T19:13:41Z</dcterms:created>
  <dcterms:modified xsi:type="dcterms:W3CDTF">2020-10-22T16:11:58Z</dcterms:modified>
</cp:coreProperties>
</file>