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9" r:id="rId1"/>
    <p:sldLayoutId id="2147484370" r:id="rId2"/>
    <p:sldLayoutId id="2147484371" r:id="rId3"/>
    <p:sldLayoutId id="2147484372" r:id="rId4"/>
    <p:sldLayoutId id="2147484373" r:id="rId5"/>
    <p:sldLayoutId id="2147484374" r:id="rId6"/>
    <p:sldLayoutId id="2147484375" r:id="rId7"/>
    <p:sldLayoutId id="2147484376" r:id="rId8"/>
    <p:sldLayoutId id="2147484377" r:id="rId9"/>
    <p:sldLayoutId id="2147484378" r:id="rId10"/>
    <p:sldLayoutId id="2147484379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6400800" cy="1829761"/>
          </a:xfrm>
        </p:spPr>
        <p:txBody>
          <a:bodyPr/>
          <a:lstStyle/>
          <a:p>
            <a:r>
              <a:rPr lang="sr-Latn-CS" dirty="0" smtClean="0"/>
              <a:t>   Negacija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dirty="0" smtClean="0"/>
              <a:t>   Sa imenicama, zamjenicama, pridjevima i prilozima negacija se uvijek piše sastavljeno.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 Imenice: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   neprijatelj, neznanje, neznalica, nebriga, nerad, neljudi, nečovjek</a:t>
            </a:r>
          </a:p>
          <a:p>
            <a:pPr>
              <a:buNone/>
            </a:pPr>
            <a:endParaRPr lang="sr-Latn-C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sz="2400" dirty="0" smtClean="0"/>
              <a:t>Zamjenice:</a:t>
            </a:r>
          </a:p>
          <a:p>
            <a:pPr>
              <a:buNone/>
            </a:pPr>
            <a:r>
              <a:rPr lang="sr-Latn-CS" sz="2400" dirty="0" smtClean="0"/>
              <a:t>   Opšte i odrične zamjenice </a:t>
            </a:r>
            <a:r>
              <a:rPr lang="sr-Latn-CS" sz="2400" i="1" dirty="0" smtClean="0"/>
              <a:t>niko, ništa, ničiji, nikakav, ikakav, ičiji, ikolik </a:t>
            </a:r>
            <a:r>
              <a:rPr lang="sr-Latn-CS" sz="2400" dirty="0" smtClean="0"/>
              <a:t>i sl. pišu se sastavljeno u svim slučajevima osim u promjeni u prijedloškim konstrukcijama, npr.: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   Ni od koga, ni sa kim, ni od čega, ni o kome, ni o čemu, ni na čiji, ni za koga i sl.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0386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   </a:t>
            </a:r>
            <a:r>
              <a:rPr lang="sr-Latn-CS" sz="2400" dirty="0" smtClean="0"/>
              <a:t>Pridjevi složeni sa rječcom</a:t>
            </a:r>
            <a:r>
              <a:rPr lang="sr-Latn-CS" sz="2400" i="1" dirty="0" smtClean="0"/>
              <a:t> ne  </a:t>
            </a:r>
            <a:r>
              <a:rPr lang="sr-Latn-CS" sz="2400" dirty="0" smtClean="0"/>
              <a:t>uvijek se pišu sastavljeno sa njom: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   nevelik, nepoznat, neiskusan, nezreo, neobrazovan, nevidljiv i sl.</a:t>
            </a:r>
          </a:p>
          <a:p>
            <a:pPr>
              <a:buNone/>
            </a:pPr>
            <a:endParaRPr lang="sr-Latn-C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sz="2400" dirty="0" smtClean="0"/>
              <a:t>Trpni pridjev se piše spojeno sa negacijom</a:t>
            </a:r>
            <a:r>
              <a:rPr lang="sr-Latn-CS" sz="2400" i="1" dirty="0" smtClean="0"/>
              <a:t> ne </a:t>
            </a:r>
            <a:r>
              <a:rPr lang="sr-Latn-CS" sz="2400" dirty="0" smtClean="0"/>
              <a:t>kao i pravi pridjev. ( </a:t>
            </a:r>
            <a:r>
              <a:rPr lang="sr-Latn-CS" sz="2400" i="1" dirty="0" smtClean="0">
                <a:solidFill>
                  <a:srgbClr val="FF0000"/>
                </a:solidFill>
              </a:rPr>
              <a:t>neprepisan, nenajavljen, nepročitan...)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400" dirty="0" smtClean="0"/>
              <a:t>Rječca </a:t>
            </a:r>
            <a:r>
              <a:rPr lang="sr-Latn-CS" sz="2400" i="1" dirty="0" smtClean="0"/>
              <a:t>ne </a:t>
            </a:r>
            <a:r>
              <a:rPr lang="sr-Latn-CS" sz="2400" dirty="0" smtClean="0"/>
              <a:t>se uvijek piše odvojeno od glagola: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   </a:t>
            </a:r>
            <a:r>
              <a:rPr lang="sr-Latn-CS" sz="2400" i="1" dirty="0" smtClean="0">
                <a:solidFill>
                  <a:srgbClr val="FF0000"/>
                </a:solidFill>
              </a:rPr>
              <a:t>Ne bih, ne tražim, ne znam, ne vidim, ne vidjesmo, ne biste, ne znajući...</a:t>
            </a:r>
          </a:p>
          <a:p>
            <a:pPr>
              <a:buNone/>
            </a:pPr>
            <a:endParaRPr lang="sr-Latn-C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sz="2400" dirty="0" smtClean="0"/>
              <a:t>Izuzetak od toga pravila čine samo sljedeći oblici: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Neću – nećeš –neće / nećemo- nećete – neće;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Nemoj / nemojmo, nemojte;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Nemam –nemaš – nema /nemamo- nemate –nemaju;</a:t>
            </a:r>
          </a:p>
          <a:p>
            <a:pPr>
              <a:buNone/>
            </a:pPr>
            <a:r>
              <a:rPr lang="sr-Latn-CS" sz="2400" i="1" dirty="0" smtClean="0">
                <a:solidFill>
                  <a:srgbClr val="FF0000"/>
                </a:solidFill>
              </a:rPr>
              <a:t>Nedostajali – nedostaje.</a:t>
            </a:r>
          </a:p>
          <a:p>
            <a:pPr>
              <a:buNone/>
            </a:pPr>
            <a:endParaRPr lang="en-US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/>
          <a:lstStyle/>
          <a:p>
            <a:r>
              <a:rPr lang="sr-Latn-CS" sz="2400" dirty="0" smtClean="0"/>
              <a:t>Ni na šta </a:t>
            </a:r>
            <a:r>
              <a:rPr lang="sr-Latn-CS" sz="2400" dirty="0" smtClean="0">
                <a:solidFill>
                  <a:srgbClr val="FF0000"/>
                </a:solidFill>
              </a:rPr>
              <a:t>ili</a:t>
            </a:r>
            <a:r>
              <a:rPr lang="sr-Latn-CS" sz="2400" dirty="0" smtClean="0"/>
              <a:t> na ništa?</a:t>
            </a:r>
          </a:p>
          <a:p>
            <a:r>
              <a:rPr lang="sr-Latn-CS" sz="2400" dirty="0" smtClean="0"/>
              <a:t>Ni jedna ili nijedna ?</a:t>
            </a:r>
          </a:p>
          <a:p>
            <a:r>
              <a:rPr lang="sr-Latn-CS" sz="2400" dirty="0" smtClean="0"/>
              <a:t>Neznajući ili ne znajući?</a:t>
            </a:r>
          </a:p>
          <a:p>
            <a:r>
              <a:rPr lang="sr-Latn-CS" sz="2400" dirty="0" smtClean="0"/>
              <a:t>Ni malo ili nimalo?</a:t>
            </a:r>
          </a:p>
          <a:p>
            <a:r>
              <a:rPr lang="sr-Latn-CS" sz="2400" dirty="0" smtClean="0"/>
              <a:t>Ni sa kim ili sa nikim?</a:t>
            </a:r>
          </a:p>
          <a:p>
            <a:r>
              <a:rPr lang="sr-Latn-CS" sz="2400" dirty="0" smtClean="0"/>
              <a:t>Neefikasan ili ne efikasan?</a:t>
            </a:r>
          </a:p>
          <a:p>
            <a:r>
              <a:rPr lang="sr-Latn-CS" sz="2400" dirty="0" smtClean="0"/>
              <a:t>Za ništa ili ni za šta?</a:t>
            </a:r>
          </a:p>
          <a:p>
            <a:r>
              <a:rPr lang="sr-Latn-CS" sz="2400" dirty="0" smtClean="0"/>
              <a:t>Ni od čijeg ili od ničijeg?</a:t>
            </a:r>
          </a:p>
          <a:p>
            <a:r>
              <a:rPr lang="sr-Latn-CS" sz="2400" dirty="0" smtClean="0"/>
              <a:t>Ni o kome ili o nikome?</a:t>
            </a:r>
          </a:p>
          <a:p>
            <a:r>
              <a:rPr lang="sr-Latn-CS" sz="2400" dirty="0" smtClean="0"/>
              <a:t>Nebih ili ne bih?</a:t>
            </a:r>
          </a:p>
          <a:p>
            <a:r>
              <a:rPr lang="sr-Latn-CS" sz="2400" dirty="0" smtClean="0"/>
              <a:t>Ne sumnjam ili nesumnjam?</a:t>
            </a:r>
          </a:p>
          <a:p>
            <a:r>
              <a:rPr lang="sr-Latn-CS" sz="2400" dirty="0" smtClean="0"/>
              <a:t>Ne mogućnost ili nemogućnost?</a:t>
            </a:r>
          </a:p>
          <a:p>
            <a:r>
              <a:rPr lang="sr-Latn-CS" sz="2400" dirty="0" smtClean="0"/>
              <a:t>Nepravilno ili ne pravilno?</a:t>
            </a:r>
          </a:p>
          <a:p>
            <a:r>
              <a:rPr lang="sr-Latn-CS" sz="2400" dirty="0" smtClean="0"/>
              <a:t>Ne mojmo ili nemojmo?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778691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Nesvjesno ili ne svjesno?</a:t>
            </a:r>
          </a:p>
          <a:p>
            <a:r>
              <a:rPr lang="sr-Latn-CS" sz="2400" dirty="0" smtClean="0"/>
              <a:t>Ne vidjeći ili nevidjeći?</a:t>
            </a:r>
          </a:p>
          <a:p>
            <a:r>
              <a:rPr lang="sr-Latn-CS" sz="2400" dirty="0" smtClean="0"/>
              <a:t>Ne mogu ili nemogu?</a:t>
            </a:r>
          </a:p>
          <a:p>
            <a:r>
              <a:rPr lang="sr-Latn-CS" sz="2400" dirty="0" smtClean="0"/>
              <a:t>Ni na šta ili ninašta?</a:t>
            </a:r>
          </a:p>
          <a:p>
            <a:r>
              <a:rPr lang="sr-Latn-CS" sz="2400" dirty="0" smtClean="0"/>
              <a:t>Ni otkuda ili niotkuda?</a:t>
            </a:r>
            <a:endParaRPr lang="en-US" sz="2400" dirty="0"/>
          </a:p>
        </p:txBody>
      </p:sp>
    </p:spTree>
  </p:cSld>
  <p:clrMapOvr>
    <a:masterClrMapping/>
  </p:clrMapOvr>
  <p:transition>
    <p:comb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1671</TotalTime>
  <Words>257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   Negacija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XP</cp:lastModifiedBy>
  <cp:revision>193</cp:revision>
  <dcterms:created xsi:type="dcterms:W3CDTF">2006-08-16T00:00:00Z</dcterms:created>
  <dcterms:modified xsi:type="dcterms:W3CDTF">2018-10-01T23:00:47Z</dcterms:modified>
</cp:coreProperties>
</file>