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46" r:id="rId1"/>
  </p:sld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58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A8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10/8/2020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331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A279-0833-481D-8C56-F67FD0AC6C50}" type="datetime1">
              <a:rPr lang="en-US" smtClean="0"/>
              <a:t>10/8/2020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269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DA83-5663-4C9C-B9AA-0B40A3DAFF81}" type="datetime1">
              <a:rPr lang="en-US" smtClean="0"/>
              <a:t>10/8/2020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827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10/8/2020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670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10/8/2020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162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10/8/2020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663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10/8/2020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194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10/8/2020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860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10/8/2020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422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10/8/2020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282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10/8/2020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267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10/8/2020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4982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47" r:id="rId3"/>
    <p:sldLayoutId id="2147483743" r:id="rId4"/>
    <p:sldLayoutId id="2147483738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7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A9286AD2-18A9-4868-A4E3-7A2097A208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1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FD68DA-43BA-4508-8DE2-BA9BB7B2FA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44373" y="928421"/>
            <a:ext cx="5636107" cy="2642084"/>
          </a:xfrm>
        </p:spPr>
        <p:txBody>
          <a:bodyPr>
            <a:normAutofit/>
          </a:bodyPr>
          <a:lstStyle/>
          <a:p>
            <a:r>
              <a:rPr lang="sr-Cyrl-RS" sz="6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Хардвер и софтвер</a:t>
            </a:r>
            <a:endParaRPr lang="en-US" sz="6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E9CFF2-3777-4FF4-A759-8491175B0B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27754" y="4858178"/>
            <a:ext cx="6269347" cy="754601"/>
          </a:xfrm>
        </p:spPr>
        <p:txBody>
          <a:bodyPr>
            <a:normAutofit/>
          </a:bodyPr>
          <a:lstStyle/>
          <a:p>
            <a:r>
              <a:rPr lang="sr-Cyrl-RS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Припремила: снежана радовић</a:t>
            </a:r>
            <a:endParaRPr lang="en-US" sz="1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" name="Picture 4" descr="A picture containing building, sitting, bench, side&#10;&#10;Description automatically generated">
            <a:extLst>
              <a:ext uri="{FF2B5EF4-FFF2-40B4-BE49-F238E27FC236}">
                <a16:creationId xmlns:a16="http://schemas.microsoft.com/office/drawing/2014/main" id="{282CF6DD-7FE8-4063-9551-1B7BBCE92A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1"/>
            <a:ext cx="4635315" cy="6857999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7A7CD63-7EC3-44F3-95D0-595C4019F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27754" y="4498925"/>
            <a:ext cx="5636107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37378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Matična ploča">
            <a:extLst>
              <a:ext uri="{FF2B5EF4-FFF2-40B4-BE49-F238E27FC236}">
                <a16:creationId xmlns:a16="http://schemas.microsoft.com/office/drawing/2014/main" id="{DDBD4A90-2B82-436E-865C-A7EDB7AD26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7826" y="539903"/>
            <a:ext cx="7315200" cy="5520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88484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1C3FDE5-8B44-4D15-AD16-260359B2266B}"/>
              </a:ext>
            </a:extLst>
          </p:cNvPr>
          <p:cNvSpPr txBox="1"/>
          <p:nvPr/>
        </p:nvSpPr>
        <p:spPr>
          <a:xfrm>
            <a:off x="450574" y="251790"/>
            <a:ext cx="4982817" cy="5539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sr-Cyrl-RS" sz="3000" b="1" dirty="0">
                <a:ln/>
                <a:solidFill>
                  <a:schemeClr val="accent3"/>
                </a:solidFill>
              </a:rPr>
              <a:t>Процесор</a:t>
            </a:r>
            <a:endParaRPr lang="en-US" sz="3000" b="1" dirty="0">
              <a:ln/>
              <a:solidFill>
                <a:schemeClr val="accent3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7F243F5-606B-4346-9B90-2251824D5762}"/>
              </a:ext>
            </a:extLst>
          </p:cNvPr>
          <p:cNvSpPr txBox="1"/>
          <p:nvPr/>
        </p:nvSpPr>
        <p:spPr>
          <a:xfrm>
            <a:off x="450574" y="1232452"/>
            <a:ext cx="1085353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sr-Cyrl-RS" sz="2000" dirty="0"/>
              <a:t>Процесор је електронска компонента направљена од минијатурних транзистора на једном чипу.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sr-Cyrl-RS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/>
              <a:t>Процесор (у рачунарству) је извршна јединица — прима и извршава инструкције прочитане из одговарајуће меморије.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/>
              <a:t>Сам по себи процесор не чини рачунар, али је један од најважнијих дјелова сваког рачунара.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/>
              <a:t>Као што је већ познато налази се на матичној плочи.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/>
              <a:t>Два најпознатија произвођача процесора су </a:t>
            </a:r>
            <a:r>
              <a:rPr lang="sr-Latn-RS" sz="2000" b="1" i="1" dirty="0"/>
              <a:t>Intel</a:t>
            </a:r>
            <a:r>
              <a:rPr lang="sr-Latn-RS" sz="2000" dirty="0"/>
              <a:t> </a:t>
            </a:r>
            <a:r>
              <a:rPr lang="sr-Cyrl-RS" sz="2000" dirty="0"/>
              <a:t>и</a:t>
            </a:r>
            <a:r>
              <a:rPr lang="sr-Latn-RS" sz="2000" dirty="0"/>
              <a:t> </a:t>
            </a:r>
            <a:r>
              <a:rPr lang="sr-Latn-RS" sz="2000" b="1" i="1" dirty="0"/>
              <a:t>AMD.</a:t>
            </a:r>
            <a:endParaRPr lang="en-US" sz="2000" b="1" i="1" dirty="0"/>
          </a:p>
        </p:txBody>
      </p:sp>
      <p:pic>
        <p:nvPicPr>
          <p:cNvPr id="6146" name="Picture 2" descr="Intel Coffee Lake Refresh procesori sa osam jezgara stižu u septembru">
            <a:extLst>
              <a:ext uri="{FF2B5EF4-FFF2-40B4-BE49-F238E27FC236}">
                <a16:creationId xmlns:a16="http://schemas.microsoft.com/office/drawing/2014/main" id="{0BCF7022-DC20-4301-BC7F-156F474FE5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4097" y="4320207"/>
            <a:ext cx="3307903" cy="2090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08178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9811241-0870-431B-AA7D-8A00017D6499}"/>
              </a:ext>
            </a:extLst>
          </p:cNvPr>
          <p:cNvSpPr txBox="1"/>
          <p:nvPr/>
        </p:nvSpPr>
        <p:spPr>
          <a:xfrm>
            <a:off x="384313" y="135175"/>
            <a:ext cx="5181600" cy="5539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sr-Cyrl-RS" sz="3000" b="1" dirty="0">
                <a:ln/>
                <a:solidFill>
                  <a:schemeClr val="accent3"/>
                </a:solidFill>
              </a:rPr>
              <a:t>Хард диск</a:t>
            </a:r>
            <a:endParaRPr lang="en-US" sz="3000" b="1" dirty="0">
              <a:ln/>
              <a:solidFill>
                <a:schemeClr val="accent3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E59450F-C66E-409B-84D7-95C41FBFE0F3}"/>
              </a:ext>
            </a:extLst>
          </p:cNvPr>
          <p:cNvSpPr txBox="1"/>
          <p:nvPr/>
        </p:nvSpPr>
        <p:spPr>
          <a:xfrm>
            <a:off x="384313" y="924802"/>
            <a:ext cx="10707757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RS" sz="1900" dirty="0"/>
              <a:t>Хард диск (тврди диск) је уређај који пише и чита податке. Сваки рачунар данас има барем један хард диск и на њему се држе сви подаци неопходни за покретање рачунара, нпр.оперативни систем. Он, уствари, омогућава рачунару да запамти податке и након искључивања.</a:t>
            </a:r>
          </a:p>
          <a:p>
            <a:pPr algn="just"/>
            <a:r>
              <a:rPr lang="sr-Cyrl-RS" sz="1900" dirty="0"/>
              <a:t>Хард диск је настао 1950-их година, капацитета од свега неколико мегабајта, а данас се говори о много већој меморији.</a:t>
            </a:r>
          </a:p>
          <a:p>
            <a:pPr algn="just"/>
            <a:r>
              <a:rPr lang="sr-Cyrl-RS" sz="1900" dirty="0"/>
              <a:t>Било шта што се налази на хард диску (слика, видео...) је, заправо, ред бајтова.</a:t>
            </a:r>
          </a:p>
          <a:p>
            <a:pPr algn="just"/>
            <a:r>
              <a:rPr lang="ru-RU" sz="1900" dirty="0"/>
              <a:t>Подаци се снимају магнетним путем, у концентричним круговима (цилиндрима) на површини тврдих округлих плоча (дискова).</a:t>
            </a:r>
            <a:endParaRPr lang="en-US" sz="1900" dirty="0"/>
          </a:p>
        </p:txBody>
      </p:sp>
      <p:pic>
        <p:nvPicPr>
          <p:cNvPr id="7170" name="Picture 2" descr="Тврди диск — Википедија">
            <a:extLst>
              <a:ext uri="{FF2B5EF4-FFF2-40B4-BE49-F238E27FC236}">
                <a16:creationId xmlns:a16="http://schemas.microsoft.com/office/drawing/2014/main" id="{F422359E-7FC6-484E-953F-42EF176552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687" y="3624875"/>
            <a:ext cx="3272287" cy="2444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1956: First commercial hard disk drive shipped | The Storage Engine |  Computer History Museum">
            <a:extLst>
              <a:ext uri="{FF2B5EF4-FFF2-40B4-BE49-F238E27FC236}">
                <a16:creationId xmlns:a16="http://schemas.microsoft.com/office/drawing/2014/main" id="{35677776-A678-4761-ABDD-D4A79BAAC2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618" y="3286942"/>
            <a:ext cx="3097696" cy="2782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0B8B7FB-B6B0-47F0-A72F-0BF812AAE0E3}"/>
              </a:ext>
            </a:extLst>
          </p:cNvPr>
          <p:cNvSpPr txBox="1"/>
          <p:nvPr/>
        </p:nvSpPr>
        <p:spPr>
          <a:xfrm>
            <a:off x="2611335" y="6069496"/>
            <a:ext cx="1987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/>
              <a:t>Старија верзија</a:t>
            </a:r>
            <a:endParaRPr lang="en-US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29044F8-B0F8-410F-9968-BF4F695DD39C}"/>
              </a:ext>
            </a:extLst>
          </p:cNvPr>
          <p:cNvSpPr txBox="1"/>
          <p:nvPr/>
        </p:nvSpPr>
        <p:spPr>
          <a:xfrm>
            <a:off x="8150087" y="6069496"/>
            <a:ext cx="1987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/>
              <a:t>Новија верзија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4514223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EC07299-1206-405F-AD45-690B0BDBB0CD}"/>
              </a:ext>
            </a:extLst>
          </p:cNvPr>
          <p:cNvSpPr txBox="1"/>
          <p:nvPr/>
        </p:nvSpPr>
        <p:spPr>
          <a:xfrm>
            <a:off x="397565" y="185530"/>
            <a:ext cx="5062331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5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Софтвер</a:t>
            </a:r>
            <a:endParaRPr lang="en-US" sz="35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AB74D50-DBDB-4A15-BBB4-44B50E79AD42}"/>
              </a:ext>
            </a:extLst>
          </p:cNvPr>
          <p:cNvSpPr txBox="1"/>
          <p:nvPr/>
        </p:nvSpPr>
        <p:spPr>
          <a:xfrm>
            <a:off x="390939" y="1126436"/>
            <a:ext cx="1013791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b="1" dirty="0"/>
              <a:t>Софтвер</a:t>
            </a:r>
            <a:r>
              <a:rPr lang="ru-RU" sz="2000" dirty="0"/>
              <a:t> су програми (наредбе, инструкције) који </a:t>
            </a:r>
            <a:r>
              <a:rPr lang="ru-RU" sz="2000" i="1" dirty="0"/>
              <a:t>говоре</a:t>
            </a:r>
            <a:r>
              <a:rPr lang="ru-RU" sz="2000" dirty="0"/>
              <a:t> рачунару како треба да извршава одређене задатке. Наредбе и инструкције софтвер записује у облику алгоритма, јер је то начин који ће бити разумљив рачунару.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sr-Cyrl-RS" sz="2000" dirty="0"/>
              <a:t>Као што смо за хардвер рекли да га чине све оне компоненте које су опипљиве, тако за софтвер можемо рећи да га чине све компоненте које нијесу опипљиве.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sr-Cyrl-RS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sr-Cyrl-RS" sz="2000" dirty="0"/>
              <a:t>Софтвер је повезан са хардвером. Оно што чини везу између софтвера и хардвера је </a:t>
            </a:r>
            <a:r>
              <a:rPr lang="sr-Cyrl-RS" sz="2000" b="1" i="1" dirty="0">
                <a:solidFill>
                  <a:srgbClr val="0070C0"/>
                </a:solidFill>
              </a:rPr>
              <a:t>ОПЕРАТИВНИ СИСТЕМ</a:t>
            </a:r>
            <a:r>
              <a:rPr lang="sr-Cyrl-RS" sz="2000" dirty="0"/>
              <a:t>. </a:t>
            </a:r>
            <a:endParaRPr lang="en-US" sz="2000" dirty="0"/>
          </a:p>
        </p:txBody>
      </p:sp>
      <p:pic>
        <p:nvPicPr>
          <p:cNvPr id="8196" name="Picture 4" descr="Računari i Softver | Poslovni portal Beograda">
            <a:extLst>
              <a:ext uri="{FF2B5EF4-FFF2-40B4-BE49-F238E27FC236}">
                <a16:creationId xmlns:a16="http://schemas.microsoft.com/office/drawing/2014/main" id="{EBA1700E-62EF-4013-AF64-BA1950AA02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1036" y="3988758"/>
            <a:ext cx="4469927" cy="2862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0260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457E95E-7665-4E05-AF6F-74D7E00E546A}"/>
              </a:ext>
            </a:extLst>
          </p:cNvPr>
          <p:cNvSpPr txBox="1"/>
          <p:nvPr/>
        </p:nvSpPr>
        <p:spPr>
          <a:xfrm>
            <a:off x="384312" y="873779"/>
            <a:ext cx="1062824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RS" sz="2000" dirty="0"/>
              <a:t>Врсте софтвера:</a:t>
            </a:r>
          </a:p>
          <a:p>
            <a:pPr algn="just"/>
            <a:endParaRPr lang="sr-Cyrl-RS" sz="2000" dirty="0"/>
          </a:p>
          <a:p>
            <a:pPr marL="342900" indent="-342900" algn="just">
              <a:buFont typeface="+mj-lt"/>
              <a:buAutoNum type="arabicPeriod"/>
            </a:pPr>
            <a:r>
              <a:rPr lang="sr-Cyrl-R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Системски софтвер </a:t>
            </a:r>
            <a:r>
              <a:rPr lang="sr-Cyrl-RS" sz="2000" dirty="0"/>
              <a:t>су сви они програми помоћу којих одређени рачунар функционише. Ова врста софтвера је најбитнија за рад цијелог компјутерског система. Системски софтвер садржи </a:t>
            </a:r>
            <a:r>
              <a:rPr lang="sr-Cyrl-RS" sz="2000" b="1" dirty="0">
                <a:solidFill>
                  <a:srgbClr val="0070C0"/>
                </a:solidFill>
              </a:rPr>
              <a:t>оперативни систем</a:t>
            </a:r>
            <a:r>
              <a:rPr lang="sr-Cyrl-RS" sz="2000" dirty="0"/>
              <a:t>, али и различите </a:t>
            </a:r>
            <a:r>
              <a:rPr lang="sr-Cyrl-RS" sz="2000" b="1" dirty="0">
                <a:solidFill>
                  <a:srgbClr val="0070C0"/>
                </a:solidFill>
              </a:rPr>
              <a:t>драјвере</a:t>
            </a:r>
            <a:r>
              <a:rPr lang="sr-Cyrl-RS" sz="2000" dirty="0"/>
              <a:t> (драјвери су управљачки програми). У већини случајева уз купљен рачунар добијамо већ уграђен системски софтвер.</a:t>
            </a:r>
          </a:p>
          <a:p>
            <a:pPr marL="342900" indent="-342900" algn="just">
              <a:buFont typeface="+mj-lt"/>
              <a:buAutoNum type="arabicPeriod"/>
            </a:pPr>
            <a:endParaRPr lang="sr-Cyrl-RS" sz="2000" dirty="0"/>
          </a:p>
          <a:p>
            <a:pPr marL="342900" indent="-342900" algn="just">
              <a:buFont typeface="+mj-lt"/>
              <a:buAutoNum type="arabicPeriod"/>
            </a:pPr>
            <a:r>
              <a:rPr lang="sr-Cyrl-R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Апликативни (услужни) софтвер </a:t>
            </a:r>
            <a:r>
              <a:rPr lang="sr-Cyrl-RS" sz="2000" dirty="0"/>
              <a:t>има намјену да омогући извршење одређених задатака и то помоћу различитих програма који су у њему садржани. Поред различитих програма, апликативни софтвер садржи и одређени Интернет претраживач, али и: игрице, базе података, услужне програме који су уско специјализовани за неку област ( програми за обраду текста, слика, математички програми...).</a:t>
            </a:r>
          </a:p>
          <a:p>
            <a:pPr marL="342900" indent="-342900" algn="just">
              <a:buFont typeface="+mj-lt"/>
              <a:buAutoNum type="arabicPeriod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84877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>
            <a:extLst>
              <a:ext uri="{FF2B5EF4-FFF2-40B4-BE49-F238E27FC236}">
                <a16:creationId xmlns:a16="http://schemas.microsoft.com/office/drawing/2014/main" id="{FBDCECDC-EEE3-4128-AA5E-82A8C08796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61315" y="977741"/>
            <a:ext cx="7542859" cy="3975259"/>
          </a:xfrm>
        </p:spPr>
        <p:txBody>
          <a:bodyPr anchor="ctr">
            <a:normAutofit/>
          </a:bodyPr>
          <a:lstStyle/>
          <a:p>
            <a:pPr lvl="0"/>
            <a:r>
              <a:rPr lang="sr-Cyrl-RS" sz="4800" i="1" dirty="0">
                <a:solidFill>
                  <a:srgbClr val="FFFFFF"/>
                </a:solidFill>
              </a:rPr>
              <a:t>ХВАЛА НА ПАЖЊИ!</a:t>
            </a:r>
            <a:endParaRPr lang="en-US" sz="4800" i="1" dirty="0">
              <a:solidFill>
                <a:srgbClr val="FFFFFF"/>
              </a:solidFill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4260EDE0-989C-4E16-AF94-F652294D82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953000"/>
            <a:ext cx="12188952" cy="1905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17146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13EA162-920C-4860-A2DA-73D77CC26F3F}"/>
              </a:ext>
            </a:extLst>
          </p:cNvPr>
          <p:cNvSpPr txBox="1"/>
          <p:nvPr/>
        </p:nvSpPr>
        <p:spPr>
          <a:xfrm>
            <a:off x="675861" y="278294"/>
            <a:ext cx="46382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Хардвер</a:t>
            </a:r>
            <a:endParaRPr lang="en-US" sz="36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FC8C8D5-4049-418F-9D72-99E7B5FD9BDA}"/>
              </a:ext>
            </a:extLst>
          </p:cNvPr>
          <p:cNvSpPr txBox="1"/>
          <p:nvPr/>
        </p:nvSpPr>
        <p:spPr>
          <a:xfrm>
            <a:off x="437320" y="1407468"/>
            <a:ext cx="108932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sr-Cyrl-RS" sz="2000" dirty="0"/>
              <a:t>Хардвер или рачунарски хардвер је физички, опипљиви дио рачунара.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sr-Cyrl-RS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sr-Cyrl-RS" sz="2000" dirty="0"/>
              <a:t>Хардвер се много рјеђе мијења него софтвер. Сами називи говоре о томе, јер је </a:t>
            </a:r>
            <a:r>
              <a:rPr lang="sr-Latn-RS" sz="2000" i="1" dirty="0"/>
              <a:t>soft</a:t>
            </a:r>
            <a:r>
              <a:rPr lang="sr-Cyrl-RS" sz="2000" i="1" dirty="0"/>
              <a:t> </a:t>
            </a:r>
            <a:r>
              <a:rPr lang="sr-Cyrl-RS" sz="2000" dirty="0"/>
              <a:t>на енглеском меко, а</a:t>
            </a:r>
            <a:r>
              <a:rPr lang="sr-Latn-RS" sz="2000" dirty="0"/>
              <a:t> </a:t>
            </a:r>
            <a:r>
              <a:rPr lang="sr-Latn-RS" sz="2000" i="1" dirty="0"/>
              <a:t>hard</a:t>
            </a:r>
            <a:r>
              <a:rPr lang="sr-Cyrl-RS" sz="2000" dirty="0"/>
              <a:t> значи тврдо.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sr-Cyrl-RS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sr-Cyrl-RS" sz="2000" dirty="0"/>
              <a:t>Могућност рачунара у највећој мјери зависи од хардвера и његовог квалитета.</a:t>
            </a:r>
            <a:endParaRPr lang="en-US" sz="2000" dirty="0"/>
          </a:p>
        </p:txBody>
      </p:sp>
      <p:pic>
        <p:nvPicPr>
          <p:cNvPr id="1026" name="Picture 2" descr="Osnove racunara /COMPUTER BASICS/ - Hardver /HARDWARE/">
            <a:extLst>
              <a:ext uri="{FF2B5EF4-FFF2-40B4-BE49-F238E27FC236}">
                <a16:creationId xmlns:a16="http://schemas.microsoft.com/office/drawing/2014/main" id="{BF684768-E3F9-4EB7-B12B-E3E4CFF28E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6082" y="3735664"/>
            <a:ext cx="4686396" cy="255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490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225B7EE-85D2-43E9-8C54-7B952AE86E3A}"/>
              </a:ext>
            </a:extLst>
          </p:cNvPr>
          <p:cNvSpPr txBox="1"/>
          <p:nvPr/>
        </p:nvSpPr>
        <p:spPr>
          <a:xfrm>
            <a:off x="556591" y="688249"/>
            <a:ext cx="55394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Организација хардвера</a:t>
            </a:r>
            <a:endParaRPr lang="en-US" sz="32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1627B21-4F4F-40B0-B81B-96B53E1F60D6}"/>
              </a:ext>
            </a:extLst>
          </p:cNvPr>
          <p:cNvSpPr txBox="1"/>
          <p:nvPr/>
        </p:nvSpPr>
        <p:spPr>
          <a:xfrm>
            <a:off x="397565" y="1881808"/>
            <a:ext cx="891871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RS" sz="2000" dirty="0"/>
              <a:t>Организација хардвера се врши према сљедећем принципу.</a:t>
            </a:r>
          </a:p>
          <a:p>
            <a:pPr algn="just"/>
            <a:endParaRPr lang="sr-Cyrl-RS" sz="2000" dirty="0"/>
          </a:p>
          <a:p>
            <a:pPr algn="just"/>
            <a:r>
              <a:rPr lang="sr-Cyrl-RS" sz="2000" dirty="0"/>
              <a:t>Рачунар се састоји од 6 основних јединица:</a:t>
            </a:r>
          </a:p>
          <a:p>
            <a:pPr marL="342900" indent="-342900" algn="just">
              <a:buFont typeface="+mj-lt"/>
              <a:buAutoNum type="arabicParenR"/>
            </a:pPr>
            <a:r>
              <a:rPr lang="sr-Cyrl-RS" sz="2000" b="1" dirty="0"/>
              <a:t>Централне (унутрашње) меморије,</a:t>
            </a:r>
          </a:p>
          <a:p>
            <a:pPr marL="342900" indent="-342900" algn="just">
              <a:buFont typeface="+mj-lt"/>
              <a:buAutoNum type="arabicParenR"/>
            </a:pPr>
            <a:r>
              <a:rPr lang="sr-Cyrl-RS" sz="2000" b="1" dirty="0"/>
              <a:t>Аритметичко-логичке јединице,</a:t>
            </a:r>
          </a:p>
          <a:p>
            <a:pPr marL="342900" indent="-342900" algn="just">
              <a:buFont typeface="+mj-lt"/>
              <a:buAutoNum type="arabicParenR"/>
            </a:pPr>
            <a:r>
              <a:rPr lang="sr-Cyrl-RS" sz="2000" b="1" dirty="0"/>
              <a:t>Контролне јединице,</a:t>
            </a:r>
          </a:p>
          <a:p>
            <a:pPr marL="342900" indent="-342900" algn="just">
              <a:buFont typeface="+mj-lt"/>
              <a:buAutoNum type="arabicParenR"/>
            </a:pPr>
            <a:r>
              <a:rPr lang="sr-Cyrl-RS" sz="2000" b="1" dirty="0"/>
              <a:t>Јединице спољне меморије,</a:t>
            </a:r>
          </a:p>
          <a:p>
            <a:pPr marL="342900" indent="-342900" algn="just">
              <a:buFont typeface="+mj-lt"/>
              <a:buAutoNum type="arabicParenR"/>
            </a:pPr>
            <a:r>
              <a:rPr lang="sr-Cyrl-RS" sz="2000" b="1" dirty="0"/>
              <a:t>Улазних јединица,</a:t>
            </a:r>
          </a:p>
          <a:p>
            <a:pPr marL="342900" indent="-342900" algn="just">
              <a:buFont typeface="+mj-lt"/>
              <a:buAutoNum type="arabicParenR"/>
            </a:pPr>
            <a:r>
              <a:rPr lang="sr-Cyrl-RS" sz="2000" b="1" dirty="0"/>
              <a:t>Излазних јединица.</a:t>
            </a:r>
            <a:endParaRPr lang="en-US" sz="2000" b="1" dirty="0"/>
          </a:p>
        </p:txBody>
      </p:sp>
      <p:pic>
        <p:nvPicPr>
          <p:cNvPr id="2050" name="Picture 2" descr="Struktura računarskih sistema - ŠKOLSKA INFORMATIKA">
            <a:extLst>
              <a:ext uri="{FF2B5EF4-FFF2-40B4-BE49-F238E27FC236}">
                <a16:creationId xmlns:a16="http://schemas.microsoft.com/office/drawing/2014/main" id="{BBB1BACF-3DB0-4330-B98B-DC0211282E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9983" y="2923867"/>
            <a:ext cx="5804452" cy="220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3050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A888C93-22F4-48CA-BAA0-5BD843DC3BCD}"/>
              </a:ext>
            </a:extLst>
          </p:cNvPr>
          <p:cNvSpPr txBox="1"/>
          <p:nvPr/>
        </p:nvSpPr>
        <p:spPr>
          <a:xfrm>
            <a:off x="477079" y="278296"/>
            <a:ext cx="67321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Централна (унутрашња) меморија</a:t>
            </a:r>
            <a:endParaRPr lang="en-US" sz="32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8D1D344-5CC6-44E8-AE59-E8CAFDFBD681}"/>
              </a:ext>
            </a:extLst>
          </p:cNvPr>
          <p:cNvSpPr txBox="1"/>
          <p:nvPr/>
        </p:nvSpPr>
        <p:spPr>
          <a:xfrm>
            <a:off x="477079" y="1404732"/>
            <a:ext cx="1070775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sr-Cyrl-RS" sz="2000" dirty="0"/>
              <a:t>Улога централне (унутрашње) меморије је та што се програми и подаци који се обрађују чувају у тој меморији.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sr-Cyrl-RS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sr-Cyrl-RS" sz="2000" dirty="0"/>
              <a:t>Капацитет меморије изражавамо у бајтима, у ознаци В, односно већим јединицама: килобајтима (КВ), мегабајтима (МВ), гигабајтима (</a:t>
            </a:r>
            <a:r>
              <a:rPr lang="sr-Latn-RS" sz="2000" dirty="0"/>
              <a:t>GB)</a:t>
            </a:r>
            <a:r>
              <a:rPr lang="sr-Cyrl-RS" sz="2000" dirty="0"/>
              <a:t> и терабајтима (ТВ). Однос између ових јединица</a:t>
            </a:r>
            <a:r>
              <a:rPr lang="sr-Latn-RS" sz="2000" i="1" dirty="0"/>
              <a:t>: 1KB = 1024B ; 1MB = 1024KB ; 1GB = 1024MB ; 1TB = 1024GB.</a:t>
            </a:r>
            <a:endParaRPr lang="sr-Cyrl-RS" sz="2000" i="1" dirty="0"/>
          </a:p>
          <a:p>
            <a:pPr algn="just"/>
            <a:endParaRPr lang="sr-Latn-RS" sz="2000" i="1" dirty="0"/>
          </a:p>
          <a:p>
            <a:pPr algn="just"/>
            <a:endParaRPr lang="sr-Latn-RS" sz="2000" b="1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4B7134F-F997-421E-8295-2140787321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8806" y="3574701"/>
            <a:ext cx="4082498" cy="3122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4536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BAAD262-7D0B-4944-B5B1-1BF0D8BDC65B}"/>
              </a:ext>
            </a:extLst>
          </p:cNvPr>
          <p:cNvSpPr/>
          <p:nvPr/>
        </p:nvSpPr>
        <p:spPr>
          <a:xfrm>
            <a:off x="437322" y="224245"/>
            <a:ext cx="1037645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sr-Cyrl-RS" sz="2000" dirty="0"/>
              <a:t>Врсте унутрашње меморије:</a:t>
            </a:r>
          </a:p>
          <a:p>
            <a:pPr algn="just"/>
            <a:endParaRPr lang="sr-Cyrl-RS" sz="2000" dirty="0"/>
          </a:p>
          <a:p>
            <a:pPr marL="742950" lvl="1" indent="-285750" algn="just">
              <a:buFont typeface="Wingdings" panose="05000000000000000000" pitchFamily="2" charset="2"/>
              <a:buChar char="v"/>
            </a:pPr>
            <a:r>
              <a:rPr lang="sr-Latn-RS" sz="2000" b="1" dirty="0"/>
              <a:t>RAM</a:t>
            </a:r>
            <a:r>
              <a:rPr lang="en-US" sz="2000" b="1" dirty="0"/>
              <a:t> </a:t>
            </a:r>
            <a:r>
              <a:rPr lang="en-US" sz="2000" dirty="0"/>
              <a:t>(Random Access Memory</a:t>
            </a:r>
            <a:r>
              <a:rPr lang="sr-Cyrl-RS" sz="2000" b="1" dirty="0"/>
              <a:t>- </a:t>
            </a:r>
            <a:r>
              <a:rPr lang="sr-Cyrl-RS" sz="2000" dirty="0"/>
              <a:t>меморија са случајним приступом) служи да прихвати и чува улазне податке и крајње резултате обраде података. Садржај </a:t>
            </a:r>
            <a:r>
              <a:rPr lang="sr-Latn-RS" sz="2000" b="1" dirty="0"/>
              <a:t>RAM</a:t>
            </a:r>
            <a:r>
              <a:rPr lang="sr-Cyrl-RS" sz="2000" b="1" dirty="0"/>
              <a:t> </a:t>
            </a:r>
            <a:r>
              <a:rPr lang="sr-Cyrl-RS" sz="2000" dirty="0"/>
              <a:t>меморије се губи по искључивању рачунара, што значи да је ово привремена меморија. Карактеристике ове меморије битно утичу на брзину рачанура.</a:t>
            </a:r>
          </a:p>
          <a:p>
            <a:pPr marL="742950" lvl="1" indent="-285750" algn="just">
              <a:buFont typeface="Wingdings" panose="05000000000000000000" pitchFamily="2" charset="2"/>
              <a:buChar char="v"/>
            </a:pPr>
            <a:endParaRPr lang="sr-Cyrl-RS" sz="2000" dirty="0"/>
          </a:p>
          <a:p>
            <a:pPr marL="742950" lvl="1" indent="-285750" algn="just">
              <a:buFont typeface="Wingdings" panose="05000000000000000000" pitchFamily="2" charset="2"/>
              <a:buChar char="v"/>
            </a:pPr>
            <a:r>
              <a:rPr lang="en-US" sz="2000" b="1" dirty="0"/>
              <a:t>ROM</a:t>
            </a:r>
            <a:r>
              <a:rPr lang="sr-Cyrl-RS" sz="2000" b="1" dirty="0"/>
              <a:t> </a:t>
            </a:r>
            <a:r>
              <a:rPr lang="sr-Cyrl-RS" sz="2000" dirty="0"/>
              <a:t>меморија (</a:t>
            </a:r>
            <a:r>
              <a:rPr lang="en-US" sz="2000" dirty="0"/>
              <a:t>Read Only Memory) </a:t>
            </a:r>
            <a:r>
              <a:rPr lang="sr-Cyrl-RS" sz="2000" dirty="0"/>
              <a:t> може само да се чита, док је уписивање у њу немогуће. Њен садржај је уписан приликом фабрикације и не губи се приликом искључивања рачунара, тј. </a:t>
            </a:r>
            <a:r>
              <a:rPr lang="en-US" sz="2000" b="1" dirty="0"/>
              <a:t>ROM</a:t>
            </a:r>
            <a:r>
              <a:rPr lang="sr-Cyrl-RS" sz="2000" b="1" dirty="0"/>
              <a:t> </a:t>
            </a:r>
            <a:r>
              <a:rPr lang="sr-Cyrl-RS" sz="2000" dirty="0"/>
              <a:t>је трајна меморија. Због тога што је њен садржај трајан, ова меморија се користи за смјештање важних података и инструкција који су неопходни при раду рачунара.</a:t>
            </a:r>
          </a:p>
          <a:p>
            <a:pPr marL="742950" lvl="1" indent="-285750" algn="just">
              <a:buFont typeface="Wingdings" panose="05000000000000000000" pitchFamily="2" charset="2"/>
              <a:buChar char="v"/>
            </a:pPr>
            <a:endParaRPr lang="sr-Cyrl-RS" sz="2000" dirty="0"/>
          </a:p>
          <a:p>
            <a:pPr marL="742950" lvl="1" indent="-285750" algn="just">
              <a:buFont typeface="Wingdings" panose="05000000000000000000" pitchFamily="2" charset="2"/>
              <a:buChar char="v"/>
            </a:pPr>
            <a:r>
              <a:rPr lang="sr-Cyrl-RS" sz="2000" b="1" dirty="0"/>
              <a:t>Скривена или кеш </a:t>
            </a:r>
            <a:r>
              <a:rPr lang="en-US" sz="2000" dirty="0"/>
              <a:t>(Cache) </a:t>
            </a:r>
            <a:r>
              <a:rPr lang="sr-Cyrl-RS" sz="2000" dirty="0"/>
              <a:t>меморија  је једна врста  меморије мањег капацитета (највише 5% унутрашње меморије) и постоји код рачунара са главном меморијом великог капацитета. Смисао ове меморије је да премости јаз између брзине процесора и главне меморије. </a:t>
            </a:r>
          </a:p>
          <a:p>
            <a:pPr marL="742950" lvl="1" indent="-285750" algn="just">
              <a:buFont typeface="Wingdings" panose="05000000000000000000" pitchFamily="2" charset="2"/>
              <a:buChar char="v"/>
            </a:pPr>
            <a:endParaRPr lang="sr-Latn-RS" sz="2000" dirty="0"/>
          </a:p>
        </p:txBody>
      </p:sp>
    </p:spTree>
    <p:extLst>
      <p:ext uri="{BB962C8B-B14F-4D97-AF65-F5344CB8AC3E}">
        <p14:creationId xmlns:p14="http://schemas.microsoft.com/office/powerpoint/2010/main" val="4260320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C98634B-6F85-4FA9-B75A-302CFE9BA5B4}"/>
              </a:ext>
            </a:extLst>
          </p:cNvPr>
          <p:cNvSpPr txBox="1"/>
          <p:nvPr/>
        </p:nvSpPr>
        <p:spPr>
          <a:xfrm>
            <a:off x="371061" y="331304"/>
            <a:ext cx="642730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Аритметичко-логичка јединица</a:t>
            </a:r>
            <a:endParaRPr lang="en-US" sz="30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77D459D-B310-4C3B-AAD8-05E55C5B55FC}"/>
              </a:ext>
            </a:extLst>
          </p:cNvPr>
          <p:cNvSpPr txBox="1"/>
          <p:nvPr/>
        </p:nvSpPr>
        <p:spPr>
          <a:xfrm>
            <a:off x="371061" y="1126434"/>
            <a:ext cx="104029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RS" sz="2000" dirty="0"/>
              <a:t>Аритметичко-логичка јединица је склоп који врши аритметичке радње (сабирање, одузимање...) као и логичке операције у рачунару. Описана је 1946.године.</a:t>
            </a:r>
            <a:endParaRPr lang="en-US" sz="2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8D33FE1-7E5B-49C9-939E-2CE158060FF5}"/>
              </a:ext>
            </a:extLst>
          </p:cNvPr>
          <p:cNvSpPr txBox="1"/>
          <p:nvPr/>
        </p:nvSpPr>
        <p:spPr>
          <a:xfrm>
            <a:off x="371061" y="2237526"/>
            <a:ext cx="686462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Контролна јединица</a:t>
            </a:r>
            <a:endParaRPr lang="en-US" sz="30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78FC0E7-1AE6-4D8B-81D8-BF46B44804E8}"/>
              </a:ext>
            </a:extLst>
          </p:cNvPr>
          <p:cNvSpPr txBox="1"/>
          <p:nvPr/>
        </p:nvSpPr>
        <p:spPr>
          <a:xfrm>
            <a:off x="371061" y="3047870"/>
            <a:ext cx="104029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RS" sz="2000" dirty="0"/>
              <a:t>Контролна јединица контролише и координира рад рачунарског система. Она се састоји од чипова који се налазе на матичној плочи и контролише извршавање програма и рад свих уређаја рачунарског система.</a:t>
            </a:r>
            <a:endParaRPr lang="en-US" sz="2000" dirty="0"/>
          </a:p>
        </p:txBody>
      </p:sp>
      <p:pic>
        <p:nvPicPr>
          <p:cNvPr id="3074" name="Picture 2" descr="HARDVER">
            <a:extLst>
              <a:ext uri="{FF2B5EF4-FFF2-40B4-BE49-F238E27FC236}">
                <a16:creationId xmlns:a16="http://schemas.microsoft.com/office/drawing/2014/main" id="{A7472598-8230-4AD4-A4A4-C41B82D8F8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4252" y="4022820"/>
            <a:ext cx="2861435" cy="2300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29937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26DAA44-0CE9-49ED-B67A-CEE066065554}"/>
              </a:ext>
            </a:extLst>
          </p:cNvPr>
          <p:cNvSpPr txBox="1"/>
          <p:nvPr/>
        </p:nvSpPr>
        <p:spPr>
          <a:xfrm>
            <a:off x="569843" y="238539"/>
            <a:ext cx="795130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Јединице спољне меморије</a:t>
            </a:r>
            <a:endParaRPr lang="en-US" sz="30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D94E044-24A0-41D4-8F1F-DC46C9D6A72D}"/>
              </a:ext>
            </a:extLst>
          </p:cNvPr>
          <p:cNvSpPr txBox="1"/>
          <p:nvPr/>
        </p:nvSpPr>
        <p:spPr>
          <a:xfrm>
            <a:off x="569843" y="1161006"/>
            <a:ext cx="103234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RS" sz="2000" dirty="0"/>
              <a:t>Јединице спољне меморије се користе за чување програма и података и пренос тих података са рачунара на рачунар.</a:t>
            </a:r>
          </a:p>
          <a:p>
            <a:pPr algn="just"/>
            <a:r>
              <a:rPr lang="sr-Cyrl-RS" sz="2000" dirty="0"/>
              <a:t>У јединице спољне меморије убрајамо: </a:t>
            </a:r>
            <a:endParaRPr lang="en-US" sz="2000" dirty="0"/>
          </a:p>
        </p:txBody>
      </p:sp>
      <p:pic>
        <p:nvPicPr>
          <p:cNvPr id="4098" name="Picture 2" descr="PPT - SPOLJNE MEMORIJE PowerPoint Presentation, free download - ID:4977662">
            <a:extLst>
              <a:ext uri="{FF2B5EF4-FFF2-40B4-BE49-F238E27FC236}">
                <a16:creationId xmlns:a16="http://schemas.microsoft.com/office/drawing/2014/main" id="{BA12BA01-5505-465C-8FA3-B8DBB1F5CD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1740" y="2176669"/>
            <a:ext cx="5923722" cy="4104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10117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0732C40-AA67-4CEA-B90B-868EC7C71F49}"/>
              </a:ext>
            </a:extLst>
          </p:cNvPr>
          <p:cNvSpPr txBox="1"/>
          <p:nvPr/>
        </p:nvSpPr>
        <p:spPr>
          <a:xfrm>
            <a:off x="622852" y="518531"/>
            <a:ext cx="514184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Улазне јединице</a:t>
            </a:r>
            <a:endParaRPr lang="en-US" sz="30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CBE03BD-B58C-4FAA-8E42-EA173BF14D4A}"/>
              </a:ext>
            </a:extLst>
          </p:cNvPr>
          <p:cNvSpPr txBox="1"/>
          <p:nvPr/>
        </p:nvSpPr>
        <p:spPr>
          <a:xfrm>
            <a:off x="622852" y="1334799"/>
            <a:ext cx="1066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RS" sz="2000" dirty="0"/>
              <a:t>Уређаји који се користе за унос информација у рачунар називају се улазне јединице. Најчешће се за унос програма и података користи тастатура. Наравно осим ње у улазне јединице спадају: миш, скенер, дигитални фото-апарат, дигитална камера, микрофон, читач бар кода...</a:t>
            </a:r>
            <a:endParaRPr lang="en-US" sz="2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E1837CC-3D8B-4506-B28D-AF08FD8DC32B}"/>
              </a:ext>
            </a:extLst>
          </p:cNvPr>
          <p:cNvSpPr txBox="1"/>
          <p:nvPr/>
        </p:nvSpPr>
        <p:spPr>
          <a:xfrm>
            <a:off x="622852" y="3429000"/>
            <a:ext cx="514184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Излазне јединице</a:t>
            </a:r>
            <a:endParaRPr lang="en-US" sz="30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869F256-7FE8-4F6B-A902-F988C020F258}"/>
              </a:ext>
            </a:extLst>
          </p:cNvPr>
          <p:cNvSpPr txBox="1"/>
          <p:nvPr/>
        </p:nvSpPr>
        <p:spPr>
          <a:xfrm>
            <a:off x="622852" y="4432494"/>
            <a:ext cx="1066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RS" sz="2000" dirty="0"/>
              <a:t>Излазне јединице се користе за приказ информација које се налазе у рачунару. Најчешће се користи монитор, али се користи и штампач, звучник, слушалице...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7602440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6AC8CC5-68CC-47E2-9FFC-40A3696C6FA5}"/>
              </a:ext>
            </a:extLst>
          </p:cNvPr>
          <p:cNvSpPr txBox="1"/>
          <p:nvPr/>
        </p:nvSpPr>
        <p:spPr>
          <a:xfrm>
            <a:off x="450574" y="331304"/>
            <a:ext cx="4982817" cy="5539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sr-Cyrl-RS" sz="3000" b="1" dirty="0">
                <a:ln/>
                <a:solidFill>
                  <a:schemeClr val="accent3"/>
                </a:solidFill>
              </a:rPr>
              <a:t>Матична плоча</a:t>
            </a:r>
            <a:endParaRPr lang="en-US" sz="3000" b="1" dirty="0">
              <a:ln/>
              <a:solidFill>
                <a:schemeClr val="accent3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4139743-E14F-484A-9093-04CE9FFD7B05}"/>
              </a:ext>
            </a:extLst>
          </p:cNvPr>
          <p:cNvSpPr txBox="1"/>
          <p:nvPr/>
        </p:nvSpPr>
        <p:spPr>
          <a:xfrm>
            <a:off x="450574" y="1245706"/>
            <a:ext cx="1057523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b="1" dirty="0"/>
              <a:t>Матична плоча</a:t>
            </a:r>
            <a:r>
              <a:rPr lang="ru-RU" sz="2000" dirty="0"/>
              <a:t> представља електронску штампану плочу која повезује све дјелове рачунара. На њој се налази сет управљачких чипова који контролишу меморију, диск, улазно-излазне операције.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/>
              <a:t>На њој се налазе кључне компоненте рачунарског система као што су процесор, меморијски модули, управљачка кола, контролери и конектори за проширења.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/>
              <a:t>Елементи који на матичној плочи омогућавају прикључивање других елемената рачунара се називају конекторима или подножјима (slot).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/>
              <a:t>Матичне плоче су током времена преузимале на себе све више и више функција осталих дјелова рачунара. Тако, врло брзо су се појавиле плоче које имају уграђену графичку картицу, затим уграђену и звучну картицу, па мрежну итд.</a:t>
            </a:r>
          </a:p>
          <a:p>
            <a:pPr algn="just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19604959"/>
      </p:ext>
    </p:extLst>
  </p:cSld>
  <p:clrMapOvr>
    <a:masterClrMapping/>
  </p:clrMapOvr>
</p:sld>
</file>

<file path=ppt/theme/theme1.xml><?xml version="1.0" encoding="utf-8"?>
<a:theme xmlns:a="http://schemas.openxmlformats.org/drawingml/2006/main" name="1_RetrospectVTI">
  <a:themeElements>
    <a:clrScheme name="Custom 37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9BA8B7"/>
      </a:accent1>
      <a:accent2>
        <a:srgbClr val="E6A02E"/>
      </a:accent2>
      <a:accent3>
        <a:srgbClr val="BF6A3B"/>
      </a:accent3>
      <a:accent4>
        <a:srgbClr val="92987A"/>
      </a:accent4>
      <a:accent5>
        <a:srgbClr val="857659"/>
      </a:accent5>
      <a:accent6>
        <a:srgbClr val="A0988C"/>
      </a:accent6>
      <a:hlink>
        <a:srgbClr val="00B0F0"/>
      </a:hlink>
      <a:folHlink>
        <a:srgbClr val="738F97"/>
      </a:folHlink>
    </a:clrScheme>
    <a:fontScheme name="Retrospect">
      <a:majorFont>
        <a:latin typeface="Bookman Old Style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WO.pptx" id="{769520F8-BFE5-4C8C-A7AA-375C025A91CE}" vid="{AEAFD717-D3C8-4034-8F7E-D5220B0CCEB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{39C17DC5-4855-4CB5-A914-106A3E59605F}tf56160789_win32</Template>
  <TotalTime>0</TotalTime>
  <Words>1017</Words>
  <Application>Microsoft Office PowerPoint</Application>
  <PresentationFormat>Widescreen</PresentationFormat>
  <Paragraphs>78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Bookman Old Style</vt:lpstr>
      <vt:lpstr>Calibri</vt:lpstr>
      <vt:lpstr>Franklin Gothic Book</vt:lpstr>
      <vt:lpstr>Wingdings</vt:lpstr>
      <vt:lpstr>1_RetrospectVTI</vt:lpstr>
      <vt:lpstr>Хардвер и софтвер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ХВАЛА НА ПАЖЊИ!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2020-09-19T14:52:06Z</dcterms:created>
  <dcterms:modified xsi:type="dcterms:W3CDTF">2020-10-08T20:43:56Z</dcterms:modified>
</cp:coreProperties>
</file>