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6" r:id="rId6"/>
    <p:sldId id="268" r:id="rId7"/>
    <p:sldId id="260" r:id="rId8"/>
    <p:sldId id="269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58" y="1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23F41B-7D7A-46B5-960B-38A2E6C714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453786-395C-41F9-A7EB-FCC8740E28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9E2BC0-CF87-4E70-80A0-E02A294E14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61E80-E006-4458-A435-C4075247C265}" type="datetimeFigureOut">
              <a:rPr lang="en-US" smtClean="0"/>
              <a:t>14-Mar-20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4A62A9-772B-4A45-AF6F-7F0EF00280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8545CB-BAAB-4E2B-B418-D1004FB38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B565A-9DDB-4DB4-91AF-5547A9CB9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5687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381EBC-7FCD-4755-B95A-81C462CCA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361B26-CB0E-4A46-B3A0-20C8C7B11A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E69A9D-5258-4899-A107-96ECB008CD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61E80-E006-4458-A435-C4075247C265}" type="datetimeFigureOut">
              <a:rPr lang="en-US" smtClean="0"/>
              <a:t>14-Mar-20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F0B5AF-B9C1-4ADA-A1EE-7B5C939B1A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46A4C1-2899-4F59-962C-AB1EA03BFA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B565A-9DDB-4DB4-91AF-5547A9CB9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247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E0E0B5A-84BF-40C4-AE9A-71188AD589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DDB1789-9FA8-414F-BE7A-C85D0E8748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C685B3-4ABE-4166-95A1-90B51B8BC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61E80-E006-4458-A435-C4075247C265}" type="datetimeFigureOut">
              <a:rPr lang="en-US" smtClean="0"/>
              <a:t>14-Mar-20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B0ABDB-9DE8-43A2-8021-8C2AF836F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AE6247-4890-4B1B-950E-76790EAF7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B565A-9DDB-4DB4-91AF-5547A9CB9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313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CFEA41-10F2-41F8-96C5-E7434287D0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113EC6-68FD-4B0E-A66C-E7CBC66A01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D32B47-FE5B-419E-ACC1-47FFF04F90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61E80-E006-4458-A435-C4075247C265}" type="datetimeFigureOut">
              <a:rPr lang="en-US" smtClean="0"/>
              <a:t>14-Mar-20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5865B0-F8B2-4CEC-96EB-EC0C50A9B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A1EF7A-03CA-4E2F-A99A-CC985A1D1B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B565A-9DDB-4DB4-91AF-5547A9CB9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359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EF5E26-2E35-4904-85C4-EBF63CEA7C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F82910-57C2-4792-B4D1-913FB4E7C5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98A942-2AB5-45B7-B79E-294F2B8A3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61E80-E006-4458-A435-C4075247C265}" type="datetimeFigureOut">
              <a:rPr lang="en-US" smtClean="0"/>
              <a:t>14-Mar-20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7D0124-489F-42C9-936F-C4FF612DE1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A7FB7F-EBAB-467A-B257-EB9CBBE00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B565A-9DDB-4DB4-91AF-5547A9CB9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3543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44966C-CF1C-49DA-96E5-9FFA7492AE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055DDA-74B7-447D-B71A-28803C45E5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8A4A69-2BFE-4379-A8D5-E24F7770E8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665C88-6E96-45E9-BDA5-7BC994403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61E80-E006-4458-A435-C4075247C265}" type="datetimeFigureOut">
              <a:rPr lang="en-US" smtClean="0"/>
              <a:t>14-Mar-20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1E4A19-9AA5-44C0-B72B-59EAE244B9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0B2152-4A7D-48D4-A791-3C0D5E9AD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B565A-9DDB-4DB4-91AF-5547A9CB9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3778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C54C03-E24A-4324-89DC-00440AA22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07A249-F3BE-4706-BE10-C7A51D76B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ACCF96-284D-4C29-AF1B-2134F431D0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935B8C-7947-4C7E-A622-007C21C4B3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0CE4164-6888-46D6-8ECE-41CEEDFFEF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DC4B41C-A28C-44DA-B0D2-F1FC52C74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61E80-E006-4458-A435-C4075247C265}" type="datetimeFigureOut">
              <a:rPr lang="en-US" smtClean="0"/>
              <a:t>14-Mar-20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705E4F-65C2-46FF-9B1F-AA85E094F1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703FD3A-05F3-4EAA-B0CF-D9BDD5E34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B565A-9DDB-4DB4-91AF-5547A9CB9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760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44CE47-35F2-4411-B16D-9E7A10BEE2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6EA718A-9445-40D1-96DC-AEDA98D200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61E80-E006-4458-A435-C4075247C265}" type="datetimeFigureOut">
              <a:rPr lang="en-US" smtClean="0"/>
              <a:t>14-Mar-20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B7575D5-C111-452D-82EC-CBFB705B9E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1CF8C0-0B53-4EAF-9C8D-E502FF737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B565A-9DDB-4DB4-91AF-5547A9CB9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731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24D4A45-DDA3-403C-B928-8EC2B4F7C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61E80-E006-4458-A435-C4075247C265}" type="datetimeFigureOut">
              <a:rPr lang="en-US" smtClean="0"/>
              <a:t>14-Mar-20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E934070-64A4-4D60-A482-0FC379CD0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FBCF7B-35D9-4101-B585-9B41EA885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B565A-9DDB-4DB4-91AF-5547A9CB9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9196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318B4E-5C93-4995-8C0A-5C01ABA53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28E194-748E-4EE3-AB74-61C054AC9D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22FB5D-EAEF-474C-96E6-97B941A1C8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3941D8-CD94-4982-94DE-F89FD1B773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61E80-E006-4458-A435-C4075247C265}" type="datetimeFigureOut">
              <a:rPr lang="en-US" smtClean="0"/>
              <a:t>14-Mar-20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09A984-1B4A-41CE-ACF9-2F5F31BCBE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DA3A1E-5F58-47EA-983A-DFFC5B114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B565A-9DDB-4DB4-91AF-5547A9CB9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168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E0B7DA-DF43-4DDD-BD14-E56B9BB8A2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F22C148-45F7-44A8-9756-B20A9B15531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B63C95-0F3A-4509-B612-69B6FFDF58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280A69-3402-4535-B443-12D5AD8462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61E80-E006-4458-A435-C4075247C265}" type="datetimeFigureOut">
              <a:rPr lang="en-US" smtClean="0"/>
              <a:t>14-Mar-20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4B9493-4AD5-4E84-8A59-7C7F73CA11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F71ECC-657E-491F-8F35-AD603138F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B565A-9DDB-4DB4-91AF-5547A9CB9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6841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E818B73-C2E0-4074-9C23-32177E766F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75A264-EA74-48B0-B941-92FFEFA1AB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0FF2A4-0913-40C5-995D-9693A85EBA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A61E80-E006-4458-A435-C4075247C265}" type="datetimeFigureOut">
              <a:rPr lang="en-US" smtClean="0"/>
              <a:t>14-Mar-20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680BAF-95B8-4E38-9B90-C5AE3087C9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9C94DB-790B-4ED1-B223-C4A1F731E1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7B565A-9DDB-4DB4-91AF-5547A9CB9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58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7628839-4324-49D2-BD65-98A1FA83080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1077" b="212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206BADE-6B8C-4309-A064-125D241D90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22021" y="3231931"/>
            <a:ext cx="3852041" cy="1834056"/>
          </a:xfrm>
        </p:spPr>
        <p:txBody>
          <a:bodyPr>
            <a:normAutofit/>
          </a:bodyPr>
          <a:lstStyle/>
          <a:p>
            <a:r>
              <a:rPr lang="en-US" sz="4000" dirty="0" err="1"/>
              <a:t>Vektorska</a:t>
            </a:r>
            <a:r>
              <a:rPr lang="en-US" sz="4000" dirty="0"/>
              <a:t> </a:t>
            </a:r>
            <a:r>
              <a:rPr lang="en-US" sz="4000" dirty="0" err="1"/>
              <a:t>grafika</a:t>
            </a:r>
            <a:endParaRPr lang="en-US" sz="40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42469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7C2B87-32CB-4370-877B-3BE00D0A13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4944152" cy="1622321"/>
          </a:xfrm>
        </p:spPr>
        <p:txBody>
          <a:bodyPr>
            <a:normAutofit/>
          </a:bodyPr>
          <a:lstStyle/>
          <a:p>
            <a:r>
              <a:rPr lang="en-US"/>
              <a:t>Vektorska grafika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E45A26-EFC6-4C3A-9159-702D8A73BD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0" y="2438400"/>
            <a:ext cx="4944151" cy="3785419"/>
          </a:xfrm>
        </p:spPr>
        <p:txBody>
          <a:bodyPr>
            <a:normAutofit/>
          </a:bodyPr>
          <a:lstStyle/>
          <a:p>
            <a:pPr algn="just"/>
            <a:r>
              <a:rPr lang="en-US" sz="2400" dirty="0"/>
              <a:t>Za </a:t>
            </a:r>
            <a:r>
              <a:rPr lang="en-US" sz="2400" dirty="0" err="1"/>
              <a:t>razliku</a:t>
            </a:r>
            <a:r>
              <a:rPr lang="en-US" sz="2400" dirty="0"/>
              <a:t> od </a:t>
            </a:r>
            <a:r>
              <a:rPr lang="en-US" sz="2400" dirty="0" err="1"/>
              <a:t>bitmapirane</a:t>
            </a:r>
            <a:r>
              <a:rPr lang="en-US" sz="2400" dirty="0"/>
              <a:t> </a:t>
            </a:r>
            <a:r>
              <a:rPr lang="en-US" sz="2400" dirty="0" err="1"/>
              <a:t>grafike</a:t>
            </a:r>
            <a:r>
              <a:rPr lang="en-US" sz="2400" dirty="0"/>
              <a:t> </a:t>
            </a:r>
            <a:r>
              <a:rPr lang="en-US" sz="2400" dirty="0" err="1"/>
              <a:t>kod</a:t>
            </a:r>
            <a:r>
              <a:rPr lang="en-US" sz="2400" dirty="0"/>
              <a:t> </a:t>
            </a:r>
            <a:r>
              <a:rPr lang="en-US" sz="2400" dirty="0" err="1"/>
              <a:t>koje</a:t>
            </a:r>
            <a:r>
              <a:rPr lang="en-US" sz="2400" dirty="0"/>
              <a:t> se </a:t>
            </a:r>
            <a:r>
              <a:rPr lang="en-US" sz="2400" dirty="0" err="1"/>
              <a:t>informacije</a:t>
            </a:r>
            <a:r>
              <a:rPr lang="en-US" sz="2400" dirty="0"/>
              <a:t> </a:t>
            </a:r>
            <a:r>
              <a:rPr lang="en-US" sz="2400" dirty="0" err="1"/>
              <a:t>slažu</a:t>
            </a:r>
            <a:r>
              <a:rPr lang="en-US" sz="2400" dirty="0"/>
              <a:t> u </a:t>
            </a:r>
            <a:r>
              <a:rPr lang="en-US" sz="2400" dirty="0" err="1"/>
              <a:t>mrežu</a:t>
            </a:r>
            <a:r>
              <a:rPr lang="en-US" sz="2400" dirty="0"/>
              <a:t> </a:t>
            </a:r>
            <a:r>
              <a:rPr lang="en-US" sz="2400" dirty="0" err="1"/>
              <a:t>piksela</a:t>
            </a:r>
            <a:r>
              <a:rPr lang="en-US" sz="2400" dirty="0"/>
              <a:t> (</a:t>
            </a:r>
            <a:r>
              <a:rPr lang="en-US" sz="2400" dirty="0" err="1"/>
              <a:t>tačaka</a:t>
            </a:r>
            <a:r>
              <a:rPr lang="en-US" sz="2400" dirty="0"/>
              <a:t>) </a:t>
            </a:r>
            <a:r>
              <a:rPr lang="en-US" sz="2400" dirty="0" err="1"/>
              <a:t>vektorska</a:t>
            </a:r>
            <a:r>
              <a:rPr lang="en-US" sz="2400" dirty="0"/>
              <a:t> </a:t>
            </a:r>
            <a:r>
              <a:rPr lang="en-US" sz="2400" dirty="0" err="1"/>
              <a:t>grafika</a:t>
            </a:r>
            <a:r>
              <a:rPr lang="en-US" sz="2400" dirty="0"/>
              <a:t> </a:t>
            </a:r>
            <a:r>
              <a:rPr lang="en-US" sz="2400" dirty="0" err="1"/>
              <a:t>koristi</a:t>
            </a:r>
            <a:r>
              <a:rPr lang="en-US" sz="2400" dirty="0"/>
              <a:t> </a:t>
            </a:r>
            <a:r>
              <a:rPr lang="en-US" sz="2400" dirty="0" err="1"/>
              <a:t>matematičke</a:t>
            </a:r>
            <a:r>
              <a:rPr lang="en-US" sz="2400" dirty="0"/>
              <a:t> </a:t>
            </a:r>
            <a:r>
              <a:rPr lang="en-US" sz="2400" dirty="0" err="1"/>
              <a:t>jednačine</a:t>
            </a:r>
            <a:r>
              <a:rPr lang="en-US" sz="2400" dirty="0"/>
              <a:t> za </a:t>
            </a:r>
            <a:r>
              <a:rPr lang="en-US" sz="2400" dirty="0" err="1"/>
              <a:t>crtanje</a:t>
            </a:r>
            <a:r>
              <a:rPr lang="en-US" sz="2400" dirty="0"/>
              <a:t> </a:t>
            </a:r>
            <a:r>
              <a:rPr lang="en-US" sz="2400" dirty="0" err="1"/>
              <a:t>oblika</a:t>
            </a:r>
            <a:r>
              <a:rPr lang="en-US" sz="2400" dirty="0"/>
              <a:t>. </a:t>
            </a:r>
            <a:r>
              <a:rPr lang="en-US" sz="2400" dirty="0" err="1"/>
              <a:t>Ovo</a:t>
            </a:r>
            <a:r>
              <a:rPr lang="en-US" sz="2400" dirty="0"/>
              <a:t> </a:t>
            </a:r>
            <a:r>
              <a:rPr lang="en-US" sz="2400" dirty="0" err="1"/>
              <a:t>čini</a:t>
            </a:r>
            <a:r>
              <a:rPr lang="en-US" sz="2400" dirty="0"/>
              <a:t> </a:t>
            </a:r>
            <a:r>
              <a:rPr lang="en-US" sz="2400" dirty="0" err="1"/>
              <a:t>vektorsku</a:t>
            </a:r>
            <a:r>
              <a:rPr lang="en-US" sz="2400" dirty="0"/>
              <a:t> </a:t>
            </a:r>
            <a:r>
              <a:rPr lang="en-US" sz="2400" dirty="0" err="1"/>
              <a:t>grafiku</a:t>
            </a:r>
            <a:r>
              <a:rPr lang="en-US" sz="2400" dirty="0"/>
              <a:t> </a:t>
            </a:r>
            <a:r>
              <a:rPr lang="en-US" sz="2400" dirty="0" err="1"/>
              <a:t>skalabilnom</a:t>
            </a:r>
            <a:r>
              <a:rPr lang="en-US" sz="2400" dirty="0"/>
              <a:t> </a:t>
            </a:r>
            <a:r>
              <a:rPr lang="en-US" sz="2400" dirty="0" err="1"/>
              <a:t>što</a:t>
            </a:r>
            <a:r>
              <a:rPr lang="en-US" sz="2400" dirty="0"/>
              <a:t> </a:t>
            </a:r>
            <a:r>
              <a:rPr lang="en-US" sz="2400" dirty="0" err="1"/>
              <a:t>znači</a:t>
            </a:r>
            <a:r>
              <a:rPr lang="en-US" sz="2400" dirty="0"/>
              <a:t> da </a:t>
            </a:r>
            <a:r>
              <a:rPr lang="en-US" sz="2400" dirty="0" err="1"/>
              <a:t>nema</a:t>
            </a:r>
            <a:r>
              <a:rPr lang="en-US" sz="2400" dirty="0"/>
              <a:t> </a:t>
            </a:r>
            <a:r>
              <a:rPr lang="en-US" sz="2400" dirty="0" err="1"/>
              <a:t>gubitka</a:t>
            </a:r>
            <a:r>
              <a:rPr lang="en-US" sz="2400" dirty="0"/>
              <a:t> </a:t>
            </a:r>
            <a:r>
              <a:rPr lang="en-US" sz="2400" dirty="0" err="1"/>
              <a:t>rezolucije</a:t>
            </a:r>
            <a:r>
              <a:rPr lang="en-US" sz="2400" dirty="0"/>
              <a:t>.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46F7435D-E3DB-47B1-BA61-B00ACC83A9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2950" y="0"/>
            <a:ext cx="6099050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ounded Rectangle 9">
            <a:extLst>
              <a:ext uri="{FF2B5EF4-FFF2-40B4-BE49-F238E27FC236}">
                <a16:creationId xmlns:a16="http://schemas.microsoft.com/office/drawing/2014/main" id="{F263A0B5-F8C4-4116-809F-78A768EA79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77582" y="557784"/>
            <a:ext cx="5130204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 descr="A screenshot of a computer&#10;&#10;Description automatically generated">
            <a:extLst>
              <a:ext uri="{FF2B5EF4-FFF2-40B4-BE49-F238E27FC236}">
                <a16:creationId xmlns:a16="http://schemas.microsoft.com/office/drawing/2014/main" id="{42BE2913-F9E5-4DBA-8B6C-C4B1CF99505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922" t="19305" r="35156" b="59028"/>
          <a:stretch/>
        </p:blipFill>
        <p:spPr>
          <a:xfrm>
            <a:off x="6904709" y="2515902"/>
            <a:ext cx="4475531" cy="1822948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9141506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FF5681A-E889-418C-B3F3-370327EDA97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779" b="1"/>
          <a:stretch/>
        </p:blipFill>
        <p:spPr>
          <a:xfrm>
            <a:off x="-1" y="10"/>
            <a:ext cx="12192000" cy="6857990"/>
          </a:xfrm>
          <a:prstGeom prst="rect">
            <a:avLst/>
          </a:prstGeom>
        </p:spPr>
      </p:pic>
      <p:sp>
        <p:nvSpPr>
          <p:cNvPr id="24" name="Freeform 5">
            <a:extLst>
              <a:ext uri="{FF2B5EF4-FFF2-40B4-BE49-F238E27FC236}">
                <a16:creationId xmlns:a16="http://schemas.microsoft.com/office/drawing/2014/main" id="{3CD9DF72-87A3-404E-A828-84CBF11A8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 flipH="1">
            <a:off x="0" y="998175"/>
            <a:ext cx="6017172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3E22860-8A46-4EB8-B93F-DB5A9B68B7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241" y="1925608"/>
            <a:ext cx="4204137" cy="1342754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 err="1"/>
              <a:t>Prednosti</a:t>
            </a:r>
            <a:r>
              <a:rPr lang="en-US" sz="2800" b="1" dirty="0"/>
              <a:t> </a:t>
            </a:r>
            <a:r>
              <a:rPr lang="en-US" sz="2800" b="1" dirty="0" err="1"/>
              <a:t>vektorske</a:t>
            </a:r>
            <a:r>
              <a:rPr lang="en-US" sz="2800" b="1" dirty="0"/>
              <a:t> </a:t>
            </a:r>
            <a:r>
              <a:rPr lang="en-US" sz="2800" b="1" dirty="0" err="1"/>
              <a:t>grafike</a:t>
            </a:r>
            <a:br>
              <a:rPr lang="en-US" sz="2800" b="1" dirty="0"/>
            </a:br>
            <a:endParaRPr lang="en-US" sz="2800" dirty="0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0E3A342-4D61-4E3F-AF90-1AB42AEB9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87051" y="3337139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4CC601-648C-45CA-BC81-0B0D508BDB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516" y="3417573"/>
            <a:ext cx="5884162" cy="2619839"/>
          </a:xfrm>
        </p:spPr>
        <p:txBody>
          <a:bodyPr anchor="ctr">
            <a:normAutofit/>
          </a:bodyPr>
          <a:lstStyle/>
          <a:p>
            <a:pPr lvl="0" algn="just" eaLnBrk="0" hangingPunct="0"/>
            <a:r>
              <a:rPr lang="en-US" sz="2400" b="1" dirty="0" err="1"/>
              <a:t>Skalabilnost</a:t>
            </a:r>
            <a:r>
              <a:rPr lang="en-US" sz="2400" b="1" dirty="0"/>
              <a:t> bez </a:t>
            </a:r>
            <a:r>
              <a:rPr lang="en-US" sz="2400" b="1" dirty="0" err="1"/>
              <a:t>gubljenja</a:t>
            </a:r>
            <a:r>
              <a:rPr lang="en-US" sz="2400" b="1" dirty="0"/>
              <a:t> </a:t>
            </a:r>
            <a:r>
              <a:rPr lang="en-US" sz="2400" b="1" dirty="0" err="1"/>
              <a:t>rezulucije</a:t>
            </a:r>
            <a:endParaRPr lang="en-US" sz="2400" b="1" dirty="0"/>
          </a:p>
          <a:p>
            <a:pPr lvl="0" algn="just" eaLnBrk="0" hangingPunct="0"/>
            <a:r>
              <a:rPr lang="en-US" sz="2400" b="1" dirty="0" err="1"/>
              <a:t>Linije</a:t>
            </a:r>
            <a:r>
              <a:rPr lang="en-US" sz="2400" b="1" dirty="0"/>
              <a:t> </a:t>
            </a:r>
            <a:r>
              <a:rPr lang="en-US" sz="2400" b="1" dirty="0" err="1"/>
              <a:t>su</a:t>
            </a:r>
            <a:r>
              <a:rPr lang="en-US" sz="2400" b="1" dirty="0"/>
              <a:t> </a:t>
            </a:r>
            <a:r>
              <a:rPr lang="en-US" sz="2400" b="1" dirty="0" err="1"/>
              <a:t>jasne</a:t>
            </a:r>
            <a:r>
              <a:rPr lang="en-US" sz="2400" b="1" dirty="0"/>
              <a:t> </a:t>
            </a:r>
            <a:r>
              <a:rPr lang="en-US" sz="2400" b="1" dirty="0" err="1"/>
              <a:t>i</a:t>
            </a:r>
            <a:r>
              <a:rPr lang="en-US" sz="2400" b="1" dirty="0"/>
              <a:t> </a:t>
            </a:r>
            <a:r>
              <a:rPr lang="en-US" sz="2400" b="1" dirty="0" err="1"/>
              <a:t>oštre</a:t>
            </a:r>
            <a:r>
              <a:rPr lang="en-US" sz="2400" b="1" dirty="0"/>
              <a:t> za </a:t>
            </a:r>
            <a:r>
              <a:rPr lang="en-US" sz="2400" b="1" dirty="0" err="1"/>
              <a:t>bilo</a:t>
            </a:r>
            <a:r>
              <a:rPr lang="en-US" sz="2400" b="1" dirty="0"/>
              <a:t> </a:t>
            </a:r>
            <a:r>
              <a:rPr lang="en-US" sz="2400" b="1" dirty="0" err="1"/>
              <a:t>koje</a:t>
            </a:r>
            <a:r>
              <a:rPr lang="en-US" sz="2400" b="1" dirty="0"/>
              <a:t> </a:t>
            </a:r>
            <a:r>
              <a:rPr lang="en-US" sz="2400" b="1" dirty="0" err="1"/>
              <a:t>veličine</a:t>
            </a:r>
            <a:endParaRPr lang="en-US" sz="2400" b="1" dirty="0"/>
          </a:p>
          <a:p>
            <a:pPr lvl="0" algn="just" eaLnBrk="0" hangingPunct="0"/>
            <a:r>
              <a:rPr lang="en-US" sz="2400" b="1" dirty="0" err="1"/>
              <a:t>Štampanje</a:t>
            </a:r>
            <a:r>
              <a:rPr lang="en-US" sz="2400" b="1" dirty="0"/>
              <a:t> u </a:t>
            </a:r>
            <a:r>
              <a:rPr lang="en-US" sz="2400" b="1" dirty="0" err="1"/>
              <a:t>visokoj</a:t>
            </a:r>
            <a:r>
              <a:rPr lang="en-US" sz="2400" b="1" dirty="0"/>
              <a:t> </a:t>
            </a:r>
            <a:r>
              <a:rPr lang="en-US" sz="2400" b="1" dirty="0" err="1"/>
              <a:t>rezoluciji</a:t>
            </a:r>
            <a:endParaRPr lang="en-US" sz="2400" b="1" dirty="0"/>
          </a:p>
          <a:p>
            <a:pPr lvl="0" algn="just" eaLnBrk="0" hangingPunct="0"/>
            <a:r>
              <a:rPr lang="en-US" sz="2400" b="1" dirty="0" err="1"/>
              <a:t>Manja</a:t>
            </a:r>
            <a:r>
              <a:rPr lang="en-US" sz="2400" b="1" dirty="0"/>
              <a:t> </a:t>
            </a:r>
            <a:r>
              <a:rPr lang="en-US" sz="2400" b="1" dirty="0" err="1"/>
              <a:t>veličina</a:t>
            </a:r>
            <a:r>
              <a:rPr lang="en-US" sz="2400" b="1" dirty="0"/>
              <a:t> </a:t>
            </a:r>
            <a:r>
              <a:rPr lang="en-US" sz="2400" b="1" dirty="0" err="1"/>
              <a:t>fajla</a:t>
            </a:r>
            <a:endParaRPr lang="en-US" sz="2400" b="1" dirty="0"/>
          </a:p>
          <a:p>
            <a:pPr lvl="0" algn="just" eaLnBrk="0" hangingPunct="0"/>
            <a:r>
              <a:rPr lang="en-US" sz="2400" b="1" dirty="0"/>
              <a:t>Dobro za </a:t>
            </a:r>
            <a:r>
              <a:rPr lang="en-US" sz="2400" b="1" dirty="0" err="1"/>
              <a:t>crtanje</a:t>
            </a:r>
            <a:r>
              <a:rPr lang="en-US" sz="2400" b="1" dirty="0"/>
              <a:t> </a:t>
            </a:r>
            <a:r>
              <a:rPr lang="en-US" sz="2400" b="1" dirty="0" err="1"/>
              <a:t>ilustracija</a:t>
            </a:r>
            <a:endParaRPr lang="en-US" sz="2400" b="1" dirty="0"/>
          </a:p>
          <a:p>
            <a:pPr algn="just"/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1744965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Image result for raster vs vector">
            <a:extLst>
              <a:ext uri="{FF2B5EF4-FFF2-40B4-BE49-F238E27FC236}">
                <a16:creationId xmlns:a16="http://schemas.microsoft.com/office/drawing/2014/main" id="{9CAB71C2-C0D4-498D-A961-A73DF7A426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79" b="1"/>
          <a:stretch/>
        </p:blipFill>
        <p:spPr bwMode="auto">
          <a:xfrm>
            <a:off x="0" y="0"/>
            <a:ext cx="1219200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Freeform 5">
            <a:extLst>
              <a:ext uri="{FF2B5EF4-FFF2-40B4-BE49-F238E27FC236}">
                <a16:creationId xmlns:a16="http://schemas.microsoft.com/office/drawing/2014/main" id="{3CD9DF72-87A3-404E-A828-84CBF11A8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 flipH="1">
            <a:off x="0" y="998175"/>
            <a:ext cx="6017172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BF1948-002F-4192-8E52-921B066357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448" y="1913950"/>
            <a:ext cx="4204137" cy="1342754"/>
          </a:xfrm>
        </p:spPr>
        <p:txBody>
          <a:bodyPr>
            <a:normAutofit/>
          </a:bodyPr>
          <a:lstStyle/>
          <a:p>
            <a:pPr algn="ctr"/>
            <a:r>
              <a:rPr lang="en-US" sz="3300" b="1" dirty="0"/>
              <a:t>Mane </a:t>
            </a:r>
            <a:r>
              <a:rPr lang="en-US" sz="3300" b="1" dirty="0" err="1"/>
              <a:t>vektorske</a:t>
            </a:r>
            <a:r>
              <a:rPr lang="en-US" sz="3300" b="1" dirty="0"/>
              <a:t> </a:t>
            </a:r>
            <a:r>
              <a:rPr lang="en-US" sz="3300" b="1" dirty="0" err="1"/>
              <a:t>grafike</a:t>
            </a:r>
            <a:br>
              <a:rPr lang="en-US" sz="3300" b="1" dirty="0"/>
            </a:br>
            <a:endParaRPr lang="en-US" sz="3300" dirty="0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20E3A342-4D61-4E3F-AF90-1AB42AEB9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87051" y="3337139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A1E8DF-0BBE-4E07-8A28-FFBD4CF9B3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2" y="3747432"/>
            <a:ext cx="7323084" cy="2619839"/>
          </a:xfrm>
        </p:spPr>
        <p:txBody>
          <a:bodyPr anchor="ctr">
            <a:normAutofit/>
          </a:bodyPr>
          <a:lstStyle/>
          <a:p>
            <a:pPr lvl="0" eaLnBrk="0" hangingPunct="0"/>
            <a:r>
              <a:rPr lang="en-US" sz="2400" b="1" dirty="0" err="1"/>
              <a:t>Crteži</a:t>
            </a:r>
            <a:r>
              <a:rPr lang="en-US" sz="2400" b="1" dirty="0"/>
              <a:t> </a:t>
            </a:r>
            <a:r>
              <a:rPr lang="en-US" sz="2400" b="1" dirty="0" err="1"/>
              <a:t>izgledaju</a:t>
            </a:r>
            <a:r>
              <a:rPr lang="en-US" sz="2400" b="1" dirty="0"/>
              <a:t> </a:t>
            </a:r>
            <a:r>
              <a:rPr lang="en-US" sz="2400" b="1" dirty="0" err="1"/>
              <a:t>dosta</a:t>
            </a:r>
            <a:r>
              <a:rPr lang="en-US" sz="2400" b="1" dirty="0"/>
              <a:t> </a:t>
            </a:r>
            <a:r>
              <a:rPr lang="en-US" sz="2400" b="1" dirty="0" err="1"/>
              <a:t>ravno</a:t>
            </a:r>
            <a:r>
              <a:rPr lang="en-US" sz="2400" b="1" dirty="0"/>
              <a:t> </a:t>
            </a:r>
            <a:r>
              <a:rPr lang="en-US" sz="2400" b="1" dirty="0" err="1"/>
              <a:t>i</a:t>
            </a:r>
            <a:r>
              <a:rPr lang="en-US" sz="2400" b="1" dirty="0"/>
              <a:t> </a:t>
            </a:r>
            <a:r>
              <a:rPr lang="en-US" sz="2400" b="1" dirty="0" err="1"/>
              <a:t>kao</a:t>
            </a:r>
            <a:r>
              <a:rPr lang="en-US" sz="2400" b="1" dirty="0"/>
              <a:t> </a:t>
            </a:r>
            <a:r>
              <a:rPr lang="en-US" sz="2400" b="1" dirty="0" err="1"/>
              <a:t>karikature</a:t>
            </a:r>
            <a:endParaRPr lang="en-US" sz="2400" b="1" dirty="0"/>
          </a:p>
          <a:p>
            <a:pPr lvl="0" eaLnBrk="0" hangingPunct="0"/>
            <a:r>
              <a:rPr lang="en-US" sz="2400" b="1" dirty="0" err="1"/>
              <a:t>Teško</a:t>
            </a:r>
            <a:r>
              <a:rPr lang="en-US" sz="2400" b="1" dirty="0"/>
              <a:t> je </a:t>
            </a:r>
            <a:r>
              <a:rPr lang="en-US" sz="2400" b="1" dirty="0" err="1"/>
              <a:t>kreirati</a:t>
            </a:r>
            <a:r>
              <a:rPr lang="en-US" sz="2400" b="1" dirty="0"/>
              <a:t> </a:t>
            </a:r>
            <a:r>
              <a:rPr lang="en-US" sz="2400" b="1" dirty="0" err="1"/>
              <a:t>fotorealističan</a:t>
            </a:r>
            <a:r>
              <a:rPr lang="en-US" sz="2400" b="1" dirty="0"/>
              <a:t> </a:t>
            </a:r>
            <a:r>
              <a:rPr lang="en-US" sz="2400" b="1" dirty="0" err="1"/>
              <a:t>crtež</a:t>
            </a:r>
            <a:endParaRPr lang="en-US" sz="2400" b="1" dirty="0"/>
          </a:p>
          <a:p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9935343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F6F701-3749-408E-AD26-68A073DB24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803325"/>
            <a:ext cx="5314536" cy="1325563"/>
          </a:xfrm>
        </p:spPr>
        <p:txBody>
          <a:bodyPr>
            <a:normAutofit/>
          </a:bodyPr>
          <a:lstStyle/>
          <a:p>
            <a:r>
              <a:rPr lang="en-US" dirty="0"/>
              <a:t>Adobe Illustrator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E99A9C-973C-4B42-8B39-3C3B03BC55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324" y="2279018"/>
            <a:ext cx="5609219" cy="3375920"/>
          </a:xfrm>
        </p:spPr>
        <p:txBody>
          <a:bodyPr anchor="t">
            <a:normAutofit/>
          </a:bodyPr>
          <a:lstStyle/>
          <a:p>
            <a:pPr algn="just"/>
            <a:r>
              <a:rPr lang="en-US" sz="2400" dirty="0"/>
              <a:t>Adobe Illustrator je </a:t>
            </a:r>
            <a:r>
              <a:rPr lang="en-US" sz="2400" dirty="0" err="1"/>
              <a:t>vektorski</a:t>
            </a:r>
            <a:r>
              <a:rPr lang="en-US" sz="2400" dirty="0"/>
              <a:t> </a:t>
            </a:r>
            <a:r>
              <a:rPr lang="en-US" sz="2400" dirty="0" err="1"/>
              <a:t>grafički</a:t>
            </a:r>
            <a:r>
              <a:rPr lang="en-US" sz="2400" dirty="0"/>
              <a:t> </a:t>
            </a:r>
            <a:r>
              <a:rPr lang="en-US" sz="2400" dirty="0" err="1"/>
              <a:t>redaktor</a:t>
            </a:r>
            <a:r>
              <a:rPr lang="en-US" sz="2400" dirty="0"/>
              <a:t> </a:t>
            </a:r>
            <a:r>
              <a:rPr lang="en-US" sz="2400" dirty="0" err="1"/>
              <a:t>razvijen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predstavljen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tržištu</a:t>
            </a:r>
            <a:r>
              <a:rPr lang="en-US" sz="2400" dirty="0"/>
              <a:t> od </a:t>
            </a:r>
            <a:r>
              <a:rPr lang="en-US" sz="2400" dirty="0" err="1"/>
              <a:t>strane</a:t>
            </a:r>
            <a:r>
              <a:rPr lang="en-US" sz="2400" dirty="0"/>
              <a:t> Adobe Systems </a:t>
            </a:r>
            <a:r>
              <a:rPr lang="en-US" sz="2400" dirty="0" err="1"/>
              <a:t>kompanije</a:t>
            </a:r>
            <a:r>
              <a:rPr lang="en-US" sz="2400" dirty="0"/>
              <a:t>. </a:t>
            </a:r>
            <a:r>
              <a:rPr lang="en-US" sz="2400" dirty="0" err="1"/>
              <a:t>Koriste</a:t>
            </a:r>
            <a:r>
              <a:rPr lang="en-US" sz="2400" dirty="0"/>
              <a:t> </a:t>
            </a:r>
            <a:r>
              <a:rPr lang="en-US" sz="2400" dirty="0" err="1"/>
              <a:t>ga</a:t>
            </a:r>
            <a:r>
              <a:rPr lang="en-US" sz="2400" dirty="0"/>
              <a:t> </a:t>
            </a:r>
            <a:r>
              <a:rPr lang="en-US" sz="2400" dirty="0" err="1"/>
              <a:t>umetnici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grafički</a:t>
            </a:r>
            <a:r>
              <a:rPr lang="en-US" sz="2400" dirty="0"/>
              <a:t> </a:t>
            </a:r>
            <a:r>
              <a:rPr lang="en-US" sz="2400" dirty="0" err="1"/>
              <a:t>dizajneri</a:t>
            </a:r>
            <a:r>
              <a:rPr lang="en-US" sz="2400" dirty="0"/>
              <a:t> za </a:t>
            </a:r>
            <a:r>
              <a:rPr lang="en-US" sz="2400" dirty="0" err="1"/>
              <a:t>skalabilne</a:t>
            </a:r>
            <a:r>
              <a:rPr lang="en-US" sz="2400" dirty="0"/>
              <a:t> </a:t>
            </a:r>
            <a:r>
              <a:rPr lang="en-US" sz="2400" dirty="0" err="1"/>
              <a:t>vektorske</a:t>
            </a:r>
            <a:r>
              <a:rPr lang="en-US" sz="2400" dirty="0"/>
              <a:t> </a:t>
            </a:r>
            <a:r>
              <a:rPr lang="en-US" sz="2400" dirty="0" err="1"/>
              <a:t>crteže</a:t>
            </a:r>
            <a:r>
              <a:rPr lang="en-US" sz="2400" dirty="0"/>
              <a:t>/</a:t>
            </a:r>
            <a:r>
              <a:rPr lang="en-US" sz="2400" dirty="0" err="1"/>
              <a:t>ilustracije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projekte</a:t>
            </a:r>
            <a:r>
              <a:rPr lang="en-US" sz="2400" dirty="0"/>
              <a:t> </a:t>
            </a:r>
            <a:r>
              <a:rPr lang="en-US" sz="2400" dirty="0" err="1"/>
              <a:t>koje</a:t>
            </a:r>
            <a:r>
              <a:rPr lang="en-US" sz="2400" dirty="0"/>
              <a:t> se </a:t>
            </a:r>
            <a:r>
              <a:rPr lang="en-US" sz="2400" dirty="0" err="1"/>
              <a:t>koriste</a:t>
            </a:r>
            <a:r>
              <a:rPr lang="en-US" sz="2400" dirty="0"/>
              <a:t> za </a:t>
            </a:r>
            <a:r>
              <a:rPr lang="en-US" sz="2400" dirty="0" err="1"/>
              <a:t>štampanje</a:t>
            </a:r>
            <a:r>
              <a:rPr lang="en-US" sz="2400" dirty="0"/>
              <a:t> </a:t>
            </a:r>
            <a:r>
              <a:rPr lang="en-US" sz="2400" dirty="0" err="1"/>
              <a:t>ili</a:t>
            </a:r>
            <a:r>
              <a:rPr lang="en-US" sz="2400" dirty="0"/>
              <a:t> web.</a:t>
            </a:r>
          </a:p>
        </p:txBody>
      </p:sp>
      <p:sp>
        <p:nvSpPr>
          <p:cNvPr id="15" name="Freeform: Shape 8">
            <a:extLst>
              <a:ext uri="{FF2B5EF4-FFF2-40B4-BE49-F238E27FC236}">
                <a16:creationId xmlns:a16="http://schemas.microsoft.com/office/drawing/2014/main" id="{CF62D2A7-8207-488C-9F46-316BA81A16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58278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0">
            <a:extLst>
              <a:ext uri="{FF2B5EF4-FFF2-40B4-BE49-F238E27FC236}">
                <a16:creationId xmlns:a16="http://schemas.microsoft.com/office/drawing/2014/main" id="{52AC6D7F-F068-4E11-BB06-F601D89BB9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50141" y="-2"/>
            <a:ext cx="5441859" cy="5654940"/>
          </a:xfrm>
          <a:custGeom>
            <a:avLst/>
            <a:gdLst>
              <a:gd name="connsiteX0" fmla="*/ 1041368 w 5441859"/>
              <a:gd name="connsiteY0" fmla="*/ 0 h 5654940"/>
              <a:gd name="connsiteX1" fmla="*/ 5441859 w 5441859"/>
              <a:gd name="connsiteY1" fmla="*/ 0 h 5654940"/>
              <a:gd name="connsiteX2" fmla="*/ 5441859 w 5441859"/>
              <a:gd name="connsiteY2" fmla="*/ 4820612 h 5654940"/>
              <a:gd name="connsiteX3" fmla="*/ 5285166 w 5441859"/>
              <a:gd name="connsiteY3" fmla="*/ 4957981 h 5654940"/>
              <a:gd name="connsiteX4" fmla="*/ 3267719 w 5441859"/>
              <a:gd name="connsiteY4" fmla="*/ 5654940 h 5654940"/>
              <a:gd name="connsiteX5" fmla="*/ 0 w 5441859"/>
              <a:gd name="connsiteY5" fmla="*/ 2387221 h 5654940"/>
              <a:gd name="connsiteX6" fmla="*/ 957093 w 5441859"/>
              <a:gd name="connsiteY6" fmla="*/ 76595 h 5654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41859" h="5654940">
                <a:moveTo>
                  <a:pt x="1041368" y="0"/>
                </a:moveTo>
                <a:lnTo>
                  <a:pt x="5441859" y="0"/>
                </a:lnTo>
                <a:lnTo>
                  <a:pt x="5441859" y="4820612"/>
                </a:lnTo>
                <a:lnTo>
                  <a:pt x="5285166" y="4957981"/>
                </a:lnTo>
                <a:cubicBezTo>
                  <a:pt x="4729628" y="5394557"/>
                  <a:pt x="4029081" y="5654940"/>
                  <a:pt x="3267719" y="5654940"/>
                </a:cubicBezTo>
                <a:cubicBezTo>
                  <a:pt x="1463008" y="5654940"/>
                  <a:pt x="0" y="4191932"/>
                  <a:pt x="0" y="2387221"/>
                </a:cubicBezTo>
                <a:cubicBezTo>
                  <a:pt x="0" y="1484866"/>
                  <a:pt x="365752" y="667936"/>
                  <a:pt x="957093" y="76595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8C659FC-4FF1-4279-A957-3D4ED629DF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4057" y="1782039"/>
            <a:ext cx="3796790" cy="1518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9535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8E2EE1-5237-4214-A44F-7A21E759F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365125"/>
            <a:ext cx="5120114" cy="1692794"/>
          </a:xfrm>
        </p:spPr>
        <p:txBody>
          <a:bodyPr>
            <a:normAutofit/>
          </a:bodyPr>
          <a:lstStyle/>
          <a:p>
            <a:r>
              <a:rPr lang="en-US" sz="3200" dirty="0" err="1"/>
              <a:t>Upotreba</a:t>
            </a:r>
            <a:r>
              <a:rPr lang="en-US" sz="3200" dirty="0"/>
              <a:t> Adobe </a:t>
            </a:r>
            <a:r>
              <a:rPr lang="en-US" sz="3200" dirty="0" err="1"/>
              <a:t>Illustratora</a:t>
            </a:r>
            <a:endParaRPr lang="en-US" sz="3200" dirty="0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4A809D5-3600-46D4-A466-67F2349A5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5320" y="2316480"/>
            <a:ext cx="45720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9291DD-07E5-49A5-B26F-4DB7E0001F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321" y="2575034"/>
            <a:ext cx="5120113" cy="3462228"/>
          </a:xfrm>
        </p:spPr>
        <p:txBody>
          <a:bodyPr>
            <a:normAutofit/>
          </a:bodyPr>
          <a:lstStyle/>
          <a:p>
            <a:r>
              <a:rPr lang="en-US" sz="1800"/>
              <a:t>Illustrator se koristi za kreiranje loga, ikona i drugih kompleksnih oblika, određivanje fontova i raspored slova i stvaranje vizuelnog identiteta za magazine, vizitkarte, i pravljenje mock up­ova i grafičkih elemenata za sajtove i aplikacije, i mnogo više. </a:t>
            </a:r>
          </a:p>
          <a:p>
            <a:r>
              <a:rPr lang="en-US" sz="1800"/>
              <a:t>Takođe ilustracije u Illustrator­u mogu da se koriste i u drugim Adobe softverima, pogotovu kod InDesign­a za štampane i digitalne magazine, Photoshop za upotrebu ‘’smart’’ filtera, Flash za web animacije i igrice, Adobe After Effects and Premiere za upotrebu video animacije i sekvence u titlovanje.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483745-6587-4B65-9500-85920495135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60" r="4788" b="2"/>
          <a:stretch/>
        </p:blipFill>
        <p:spPr>
          <a:xfrm>
            <a:off x="5878849" y="10"/>
            <a:ext cx="6313150" cy="6857987"/>
          </a:xfrm>
          <a:custGeom>
            <a:avLst/>
            <a:gdLst/>
            <a:ahLst/>
            <a:cxnLst/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8199799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2A785343-5D24-4118-A2E4-665D196F60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EF3699C8-9A37-4550-BCF6-B6EDD67DF7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933" r="2" b="25009"/>
          <a:stretch/>
        </p:blipFill>
        <p:spPr bwMode="auto">
          <a:xfrm>
            <a:off x="7381876" y="1"/>
            <a:ext cx="4810125" cy="2501837"/>
          </a:xfrm>
          <a:custGeom>
            <a:avLst/>
            <a:gdLst/>
            <a:ahLst/>
            <a:cxnLst/>
            <a:rect l="l" t="t" r="r" b="b"/>
            <a:pathLst>
              <a:path w="4810125" h="2501837">
                <a:moveTo>
                  <a:pt x="1159248" y="0"/>
                </a:moveTo>
                <a:lnTo>
                  <a:pt x="4810125" y="0"/>
                </a:lnTo>
                <a:lnTo>
                  <a:pt x="4810125" y="2501837"/>
                </a:lnTo>
                <a:lnTo>
                  <a:pt x="0" y="250183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32E049C9-E601-40C9-AEE5-BA3D16DCC7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20" r="-3" b="5268"/>
          <a:stretch/>
        </p:blipFill>
        <p:spPr bwMode="auto">
          <a:xfrm>
            <a:off x="5374639" y="2663706"/>
            <a:ext cx="4626927" cy="4197911"/>
          </a:xfrm>
          <a:custGeom>
            <a:avLst/>
            <a:gdLst/>
            <a:ahLst/>
            <a:cxnLst/>
            <a:rect l="l" t="t" r="r" b="b"/>
            <a:pathLst>
              <a:path w="4626927" h="4197911">
                <a:moveTo>
                  <a:pt x="1945141" y="0"/>
                </a:moveTo>
                <a:lnTo>
                  <a:pt x="1951364" y="0"/>
                </a:lnTo>
                <a:lnTo>
                  <a:pt x="3141155" y="0"/>
                </a:lnTo>
                <a:lnTo>
                  <a:pt x="4626927" y="0"/>
                </a:lnTo>
                <a:lnTo>
                  <a:pt x="2681786" y="4197911"/>
                </a:lnTo>
                <a:lnTo>
                  <a:pt x="0" y="4197911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Freeform 11">
            <a:extLst>
              <a:ext uri="{FF2B5EF4-FFF2-40B4-BE49-F238E27FC236}">
                <a16:creationId xmlns:a16="http://schemas.microsoft.com/office/drawing/2014/main" id="{32F4D216-10B7-4DCA-A0A1-068E9E32F4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1" y="2660091"/>
            <a:ext cx="7122523" cy="4197911"/>
          </a:xfrm>
          <a:custGeom>
            <a:avLst/>
            <a:gdLst>
              <a:gd name="connsiteX0" fmla="*/ 0 w 7122523"/>
              <a:gd name="connsiteY0" fmla="*/ 4197911 h 4197911"/>
              <a:gd name="connsiteX1" fmla="*/ 7122523 w 7122523"/>
              <a:gd name="connsiteY1" fmla="*/ 4197911 h 4197911"/>
              <a:gd name="connsiteX2" fmla="*/ 5177382 w 7122523"/>
              <a:gd name="connsiteY2" fmla="*/ 0 h 4197911"/>
              <a:gd name="connsiteX3" fmla="*/ 5171159 w 7122523"/>
              <a:gd name="connsiteY3" fmla="*/ 0 h 4197911"/>
              <a:gd name="connsiteX4" fmla="*/ 3981368 w 7122523"/>
              <a:gd name="connsiteY4" fmla="*/ 0 h 4197911"/>
              <a:gd name="connsiteX5" fmla="*/ 2331323 w 7122523"/>
              <a:gd name="connsiteY5" fmla="*/ 0 h 4197911"/>
              <a:gd name="connsiteX6" fmla="*/ 0 w 7122523"/>
              <a:gd name="connsiteY6" fmla="*/ 0 h 4197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22523" h="4197911">
                <a:moveTo>
                  <a:pt x="0" y="4197911"/>
                </a:moveTo>
                <a:lnTo>
                  <a:pt x="7122523" y="4197911"/>
                </a:lnTo>
                <a:lnTo>
                  <a:pt x="5177382" y="0"/>
                </a:lnTo>
                <a:lnTo>
                  <a:pt x="5171159" y="0"/>
                </a:lnTo>
                <a:lnTo>
                  <a:pt x="3981368" y="0"/>
                </a:lnTo>
                <a:lnTo>
                  <a:pt x="2331323" y="0"/>
                </a:lnTo>
                <a:lnTo>
                  <a:pt x="0" y="0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5E519E-5A59-47FC-8368-D279C0A12D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388" y="3951027"/>
            <a:ext cx="4746863" cy="2130364"/>
          </a:xfrm>
        </p:spPr>
        <p:txBody>
          <a:bodyPr anchor="ctr">
            <a:normAutofit fontScale="92500" lnSpcReduction="10000"/>
          </a:bodyPr>
          <a:lstStyle/>
          <a:p>
            <a:r>
              <a:rPr lang="en-US" sz="2000" b="1" dirty="0" err="1">
                <a:solidFill>
                  <a:srgbClr val="FFFFFF"/>
                </a:solidFill>
              </a:rPr>
              <a:t>Dizajniranje</a:t>
            </a:r>
            <a:r>
              <a:rPr lang="en-US" sz="2000" b="1" dirty="0">
                <a:solidFill>
                  <a:srgbClr val="FFFFFF"/>
                </a:solidFill>
              </a:rPr>
              <a:t> </a:t>
            </a:r>
            <a:r>
              <a:rPr lang="en-US" sz="2000" b="1" dirty="0" err="1">
                <a:solidFill>
                  <a:srgbClr val="FFFFFF"/>
                </a:solidFill>
              </a:rPr>
              <a:t>logotipa</a:t>
            </a:r>
            <a:endParaRPr lang="en-US" sz="2000" b="1" dirty="0">
              <a:solidFill>
                <a:srgbClr val="FFFFFF"/>
              </a:solidFill>
            </a:endParaRPr>
          </a:p>
          <a:p>
            <a:r>
              <a:rPr lang="en-US" sz="2000" b="1" dirty="0" err="1">
                <a:solidFill>
                  <a:srgbClr val="FFFFFF"/>
                </a:solidFill>
              </a:rPr>
              <a:t>Crtanje</a:t>
            </a:r>
            <a:r>
              <a:rPr lang="en-US" sz="2000" b="1" dirty="0">
                <a:solidFill>
                  <a:srgbClr val="FFFFFF"/>
                </a:solidFill>
              </a:rPr>
              <a:t> </a:t>
            </a:r>
            <a:r>
              <a:rPr lang="en-US" sz="2000" b="1" dirty="0" err="1">
                <a:solidFill>
                  <a:srgbClr val="FFFFFF"/>
                </a:solidFill>
              </a:rPr>
              <a:t>mapa</a:t>
            </a:r>
            <a:endParaRPr lang="en-US" sz="2000" b="1" dirty="0">
              <a:solidFill>
                <a:srgbClr val="FFFFFF"/>
              </a:solidFill>
            </a:endParaRPr>
          </a:p>
          <a:p>
            <a:r>
              <a:rPr lang="en-US" sz="2000" b="1" dirty="0" err="1">
                <a:solidFill>
                  <a:srgbClr val="FFFFFF"/>
                </a:solidFill>
              </a:rPr>
              <a:t>Crtanje</a:t>
            </a:r>
            <a:r>
              <a:rPr lang="en-US" sz="2000" b="1" dirty="0">
                <a:solidFill>
                  <a:srgbClr val="FFFFFF"/>
                </a:solidFill>
              </a:rPr>
              <a:t> </a:t>
            </a:r>
            <a:r>
              <a:rPr lang="en-US" sz="2000" b="1" dirty="0" err="1">
                <a:solidFill>
                  <a:srgbClr val="FFFFFF"/>
                </a:solidFill>
              </a:rPr>
              <a:t>ilustracija</a:t>
            </a:r>
            <a:endParaRPr lang="en-US" sz="2000" dirty="0">
              <a:solidFill>
                <a:srgbClr val="FFFFFF"/>
              </a:solidFill>
            </a:endParaRPr>
          </a:p>
          <a:p>
            <a:r>
              <a:rPr lang="en-US" sz="2000" b="1" dirty="0" err="1">
                <a:solidFill>
                  <a:srgbClr val="FFFFFF"/>
                </a:solidFill>
              </a:rPr>
              <a:t>Infografika</a:t>
            </a:r>
            <a:endParaRPr lang="en-US" sz="2000" dirty="0">
              <a:solidFill>
                <a:srgbClr val="FFFFFF"/>
              </a:solidFill>
            </a:endParaRPr>
          </a:p>
          <a:p>
            <a:r>
              <a:rPr lang="en-US" sz="2000" b="1" dirty="0" err="1">
                <a:solidFill>
                  <a:srgbClr val="FFFFFF"/>
                </a:solidFill>
              </a:rPr>
              <a:t>Fotorealistični</a:t>
            </a:r>
            <a:r>
              <a:rPr lang="en-US" sz="2000" b="1" dirty="0">
                <a:solidFill>
                  <a:srgbClr val="FFFFFF"/>
                </a:solidFill>
              </a:rPr>
              <a:t> </a:t>
            </a:r>
            <a:r>
              <a:rPr lang="en-US" sz="2000" b="1" dirty="0" err="1">
                <a:solidFill>
                  <a:srgbClr val="FFFFFF"/>
                </a:solidFill>
              </a:rPr>
              <a:t>crteži</a:t>
            </a:r>
            <a:endParaRPr lang="en-US" sz="2000" dirty="0">
              <a:solidFill>
                <a:srgbClr val="FFFFFF"/>
              </a:solidFill>
            </a:endParaRPr>
          </a:p>
          <a:p>
            <a:r>
              <a:rPr lang="en-US" sz="2000" b="1" dirty="0" err="1">
                <a:solidFill>
                  <a:srgbClr val="FFFFFF"/>
                </a:solidFill>
              </a:rPr>
              <a:t>Dizajn</a:t>
            </a:r>
            <a:r>
              <a:rPr lang="en-US" sz="2000" b="1" dirty="0">
                <a:solidFill>
                  <a:srgbClr val="FFFFFF"/>
                </a:solidFill>
              </a:rPr>
              <a:t> </a:t>
            </a:r>
            <a:r>
              <a:rPr lang="en-US" sz="2000" b="1" dirty="0" err="1">
                <a:solidFill>
                  <a:srgbClr val="FFFFFF"/>
                </a:solidFill>
              </a:rPr>
              <a:t>pakovanja</a:t>
            </a:r>
            <a:endParaRPr lang="en-US" sz="2000" dirty="0">
              <a:solidFill>
                <a:srgbClr val="FFFFFF"/>
              </a:solidFill>
            </a:endParaRPr>
          </a:p>
          <a:p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C619229-D09A-4ED2-B3D7-20A092D7A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88" y="3098042"/>
            <a:ext cx="5308979" cy="852985"/>
          </a:xfrm>
        </p:spPr>
        <p:txBody>
          <a:bodyPr>
            <a:normAutofit/>
          </a:bodyPr>
          <a:lstStyle/>
          <a:p>
            <a:r>
              <a:rPr lang="en-US" sz="2500" b="1">
                <a:solidFill>
                  <a:srgbClr val="FFFFFF"/>
                </a:solidFill>
              </a:rPr>
              <a:t>Upotreba Adobe Illustratora</a:t>
            </a:r>
            <a:br>
              <a:rPr lang="en-US" sz="2500" b="1">
                <a:solidFill>
                  <a:srgbClr val="FFFFFF"/>
                </a:solidFill>
              </a:rPr>
            </a:br>
            <a:endParaRPr lang="en-US" sz="2500">
              <a:solidFill>
                <a:srgbClr val="FFFFFF"/>
              </a:solidFill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1CAD86A1-1C59-49A1-86DB-DCE367095A7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6" r="7124" b="-1"/>
          <a:stretch/>
        </p:blipFill>
        <p:spPr bwMode="auto">
          <a:xfrm>
            <a:off x="4675537" y="-1"/>
            <a:ext cx="3677817" cy="2505456"/>
          </a:xfrm>
          <a:custGeom>
            <a:avLst/>
            <a:gdLst/>
            <a:ahLst/>
            <a:cxnLst/>
            <a:rect l="l" t="t" r="r" b="b"/>
            <a:pathLst>
              <a:path w="3677817" h="2505456">
                <a:moveTo>
                  <a:pt x="1160926" y="0"/>
                </a:moveTo>
                <a:lnTo>
                  <a:pt x="3677817" y="0"/>
                </a:lnTo>
                <a:lnTo>
                  <a:pt x="2516891" y="2505456"/>
                </a:lnTo>
                <a:lnTo>
                  <a:pt x="0" y="2505456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46D949A-FEF2-4AA3-B84D-2550FFA6703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7993" b="30615"/>
          <a:stretch/>
        </p:blipFill>
        <p:spPr>
          <a:xfrm>
            <a:off x="2280734" y="2"/>
            <a:ext cx="3393943" cy="2502843"/>
          </a:xfrm>
          <a:custGeom>
            <a:avLst/>
            <a:gdLst/>
            <a:ahLst/>
            <a:cxnLst/>
            <a:rect l="l" t="t" r="r" b="b"/>
            <a:pathLst>
              <a:path w="3393943" h="2502843">
                <a:moveTo>
                  <a:pt x="1159715" y="0"/>
                </a:moveTo>
                <a:lnTo>
                  <a:pt x="3393943" y="0"/>
                </a:lnTo>
                <a:lnTo>
                  <a:pt x="2234228" y="2502843"/>
                </a:lnTo>
                <a:lnTo>
                  <a:pt x="0" y="2502843"/>
                </a:lnTo>
                <a:close/>
              </a:path>
            </a:pathLst>
          </a:custGeom>
        </p:spPr>
      </p:pic>
      <p:pic>
        <p:nvPicPr>
          <p:cNvPr id="5" name="Content Placeholder 3">
            <a:extLst>
              <a:ext uri="{FF2B5EF4-FFF2-40B4-BE49-F238E27FC236}">
                <a16:creationId xmlns:a16="http://schemas.microsoft.com/office/drawing/2014/main" id="{C873EC6C-D833-4061-BA6F-0FE6A3FC4AD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9485" r="3136"/>
          <a:stretch/>
        </p:blipFill>
        <p:spPr>
          <a:xfrm>
            <a:off x="3" y="-6235"/>
            <a:ext cx="3255403" cy="2505456"/>
          </a:xfrm>
          <a:custGeom>
            <a:avLst/>
            <a:gdLst/>
            <a:ahLst/>
            <a:cxnLst/>
            <a:rect l="l" t="t" r="r" b="b"/>
            <a:pathLst>
              <a:path w="3255403" h="2505456">
                <a:moveTo>
                  <a:pt x="0" y="0"/>
                </a:moveTo>
                <a:lnTo>
                  <a:pt x="3255403" y="0"/>
                </a:lnTo>
                <a:lnTo>
                  <a:pt x="2094477" y="2505456"/>
                </a:lnTo>
                <a:lnTo>
                  <a:pt x="0" y="2505456"/>
                </a:lnTo>
                <a:close/>
              </a:path>
            </a:pathLst>
          </a:cu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106E7651-2772-493F-8CB1-BD9E78BFC9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3" r="1" b="10606"/>
          <a:stretch/>
        </p:blipFill>
        <p:spPr bwMode="auto">
          <a:xfrm>
            <a:off x="8264962" y="2660089"/>
            <a:ext cx="3927039" cy="4197911"/>
          </a:xfrm>
          <a:custGeom>
            <a:avLst/>
            <a:gdLst/>
            <a:ahLst/>
            <a:cxnLst/>
            <a:rect l="l" t="t" r="r" b="b"/>
            <a:pathLst>
              <a:path w="3927039" h="4197911">
                <a:moveTo>
                  <a:pt x="1945141" y="0"/>
                </a:moveTo>
                <a:lnTo>
                  <a:pt x="1951364" y="0"/>
                </a:lnTo>
                <a:lnTo>
                  <a:pt x="3141155" y="0"/>
                </a:lnTo>
                <a:lnTo>
                  <a:pt x="3927039" y="0"/>
                </a:lnTo>
                <a:lnTo>
                  <a:pt x="3927039" y="4194293"/>
                </a:lnTo>
                <a:lnTo>
                  <a:pt x="2683462" y="4194293"/>
                </a:lnTo>
                <a:lnTo>
                  <a:pt x="2681786" y="4197911"/>
                </a:lnTo>
                <a:lnTo>
                  <a:pt x="0" y="4197911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46770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11C234-5E6A-4495-BA7C-0D9998541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3" y="3320859"/>
            <a:ext cx="4524973" cy="207633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 err="1"/>
              <a:t>Hvala</a:t>
            </a:r>
            <a:r>
              <a:rPr lang="en-US" sz="4800" dirty="0"/>
              <a:t> </a:t>
            </a:r>
            <a:r>
              <a:rPr lang="en-US" sz="4800" dirty="0" err="1"/>
              <a:t>na</a:t>
            </a:r>
            <a:r>
              <a:rPr lang="en-US" sz="4800" dirty="0"/>
              <a:t> </a:t>
            </a:r>
            <a:r>
              <a:rPr lang="en-US" sz="4800" dirty="0" err="1"/>
              <a:t>pažnji</a:t>
            </a:r>
            <a:endParaRPr lang="en-US" sz="480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CC55ACC-A2F6-403C-A3A4-D59B3734D4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57312" y="381000"/>
            <a:ext cx="6334689" cy="6477000"/>
          </a:xfrm>
          <a:custGeom>
            <a:avLst/>
            <a:gdLst>
              <a:gd name="connsiteX0" fmla="*/ 3561588 w 6334689"/>
              <a:gd name="connsiteY0" fmla="*/ 0 h 6477000"/>
              <a:gd name="connsiteX1" fmla="*/ 6309883 w 6334689"/>
              <a:gd name="connsiteY1" fmla="*/ 1296087 h 6477000"/>
              <a:gd name="connsiteX2" fmla="*/ 6334689 w 6334689"/>
              <a:gd name="connsiteY2" fmla="*/ 1329261 h 6477000"/>
              <a:gd name="connsiteX3" fmla="*/ 6334689 w 6334689"/>
              <a:gd name="connsiteY3" fmla="*/ 5793916 h 6477000"/>
              <a:gd name="connsiteX4" fmla="*/ 6309883 w 6334689"/>
              <a:gd name="connsiteY4" fmla="*/ 5827089 h 6477000"/>
              <a:gd name="connsiteX5" fmla="*/ 5760467 w 6334689"/>
              <a:gd name="connsiteY5" fmla="*/ 6363539 h 6477000"/>
              <a:gd name="connsiteX6" fmla="*/ 5607796 w 6334689"/>
              <a:gd name="connsiteY6" fmla="*/ 6477000 h 6477000"/>
              <a:gd name="connsiteX7" fmla="*/ 1519571 w 6334689"/>
              <a:gd name="connsiteY7" fmla="*/ 6477000 h 6477000"/>
              <a:gd name="connsiteX8" fmla="*/ 1296088 w 6334689"/>
              <a:gd name="connsiteY8" fmla="*/ 6309883 h 6477000"/>
              <a:gd name="connsiteX9" fmla="*/ 0 w 6334689"/>
              <a:gd name="connsiteY9" fmla="*/ 3561588 h 6477000"/>
              <a:gd name="connsiteX10" fmla="*/ 3561588 w 6334689"/>
              <a:gd name="connsiteY10" fmla="*/ 0 h 647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334689" h="6477000">
                <a:moveTo>
                  <a:pt x="3561588" y="0"/>
                </a:moveTo>
                <a:cubicBezTo>
                  <a:pt x="4668032" y="0"/>
                  <a:pt x="5656635" y="504534"/>
                  <a:pt x="6309883" y="1296087"/>
                </a:cubicBezTo>
                <a:lnTo>
                  <a:pt x="6334689" y="1329261"/>
                </a:lnTo>
                <a:lnTo>
                  <a:pt x="6334689" y="5793916"/>
                </a:lnTo>
                <a:lnTo>
                  <a:pt x="6309883" y="5827089"/>
                </a:lnTo>
                <a:cubicBezTo>
                  <a:pt x="6146571" y="6024977"/>
                  <a:pt x="5962299" y="6204927"/>
                  <a:pt x="5760467" y="6363539"/>
                </a:cubicBezTo>
                <a:lnTo>
                  <a:pt x="5607796" y="6477000"/>
                </a:lnTo>
                <a:lnTo>
                  <a:pt x="1519571" y="6477000"/>
                </a:lnTo>
                <a:lnTo>
                  <a:pt x="1296088" y="6309883"/>
                </a:lnTo>
                <a:cubicBezTo>
                  <a:pt x="504535" y="5656635"/>
                  <a:pt x="0" y="4668032"/>
                  <a:pt x="0" y="3561588"/>
                </a:cubicBezTo>
                <a:cubicBezTo>
                  <a:pt x="0" y="1594577"/>
                  <a:pt x="1594577" y="0"/>
                  <a:pt x="3561588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6CD6A7E-F9B7-4ED8-B9E7-C1181FA770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2152" r="2" b="2"/>
          <a:stretch/>
        </p:blipFill>
        <p:spPr>
          <a:xfrm>
            <a:off x="6021086" y="544777"/>
            <a:ext cx="6170914" cy="6313225"/>
          </a:xfrm>
          <a:custGeom>
            <a:avLst/>
            <a:gdLst/>
            <a:ahLst/>
            <a:cxnLst/>
            <a:rect l="l" t="t" r="r" b="b"/>
            <a:pathLst>
              <a:path w="6170914" h="6313225">
                <a:moveTo>
                  <a:pt x="3397813" y="0"/>
                </a:moveTo>
                <a:cubicBezTo>
                  <a:pt x="4453378" y="0"/>
                  <a:pt x="5396522" y="481334"/>
                  <a:pt x="6019731" y="1236489"/>
                </a:cubicBezTo>
                <a:lnTo>
                  <a:pt x="6170914" y="1438663"/>
                </a:lnTo>
                <a:lnTo>
                  <a:pt x="6170914" y="5356963"/>
                </a:lnTo>
                <a:lnTo>
                  <a:pt x="6019731" y="5559138"/>
                </a:lnTo>
                <a:cubicBezTo>
                  <a:pt x="5786028" y="5842321"/>
                  <a:pt x="5507333" y="6086998"/>
                  <a:pt x="5194591" y="6282226"/>
                </a:cubicBezTo>
                <a:lnTo>
                  <a:pt x="5141791" y="6313225"/>
                </a:lnTo>
                <a:lnTo>
                  <a:pt x="1659199" y="6313225"/>
                </a:lnTo>
                <a:lnTo>
                  <a:pt x="1498064" y="6215333"/>
                </a:lnTo>
                <a:cubicBezTo>
                  <a:pt x="594240" y="5604721"/>
                  <a:pt x="0" y="4570663"/>
                  <a:pt x="0" y="3397813"/>
                </a:cubicBezTo>
                <a:cubicBezTo>
                  <a:pt x="0" y="1521253"/>
                  <a:pt x="1521253" y="0"/>
                  <a:pt x="3397813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0855120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245</Words>
  <Application>Microsoft Office PowerPoint</Application>
  <PresentationFormat>Widescreen</PresentationFormat>
  <Paragraphs>25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Vektorska grafika</vt:lpstr>
      <vt:lpstr>Vektorska grafika</vt:lpstr>
      <vt:lpstr>Prednosti vektorske grafike </vt:lpstr>
      <vt:lpstr>Mane vektorske grafike </vt:lpstr>
      <vt:lpstr>Adobe Illustrator</vt:lpstr>
      <vt:lpstr>Upotreba Adobe Illustratora</vt:lpstr>
      <vt:lpstr>Upotreba Adobe Illustratora </vt:lpstr>
      <vt:lpstr>Hvala na pažnji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Vektorska grafika</dc:title>
  <dc:creator>User</dc:creator>
  <cp:lastModifiedBy>User</cp:lastModifiedBy>
  <cp:revision>1</cp:revision>
  <dcterms:created xsi:type="dcterms:W3CDTF">2020-03-14T23:39:09Z</dcterms:created>
  <dcterms:modified xsi:type="dcterms:W3CDTF">2020-03-14T23:39:41Z</dcterms:modified>
</cp:coreProperties>
</file>