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FE2899A-CB8A-4057-8126-4386EBB1B2DF}" type="datetimeFigureOut">
              <a:rPr lang="en-US" smtClean="0"/>
              <a:t>19.09.2020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Usmena (narodna) književnost)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43881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513" y="1556792"/>
            <a:ext cx="5554960" cy="4709160"/>
          </a:xfrm>
        </p:spPr>
        <p:txBody>
          <a:bodyPr>
            <a:normAutofit fontScale="85000" lnSpcReduction="20000"/>
          </a:bodyPr>
          <a:lstStyle/>
          <a:p>
            <a:r>
              <a:rPr lang="sr-Latn-ME" dirty="0" smtClean="0"/>
              <a:t>Vuk Stefanović Karadžić ( 1787-1864) ro</a:t>
            </a:r>
            <a:r>
              <a:rPr lang="sr-Latn-ME" dirty="0"/>
              <a:t>đ</a:t>
            </a:r>
            <a:r>
              <a:rPr lang="sr-Latn-ME" dirty="0" smtClean="0"/>
              <a:t>en u Tršiću.</a:t>
            </a:r>
          </a:p>
          <a:p>
            <a:endParaRPr lang="sr-Latn-ME" dirty="0"/>
          </a:p>
          <a:p>
            <a:r>
              <a:rPr lang="sr-Latn-ME" dirty="0" smtClean="0"/>
              <a:t>Vuk Stefanović Karadžić je najznačanjiji sakupljač usmene književnosti, reformator jezika i pravopisa  na južnoslovenskim prostorima.</a:t>
            </a:r>
          </a:p>
          <a:p>
            <a:endParaRPr lang="sr-Latn-ME" dirty="0" smtClean="0"/>
          </a:p>
          <a:p>
            <a:pPr marL="137160" indent="0">
              <a:buNone/>
            </a:pPr>
            <a:endParaRPr lang="sr-Latn-ME" dirty="0" smtClean="0"/>
          </a:p>
          <a:p>
            <a:r>
              <a:rPr lang="sr-Latn-ME" dirty="0" smtClean="0"/>
              <a:t>Veliku podršku da svoju ideju o sakupljanju usmene književnosti pretoči u djelo, pružili su mu : Jernej Kopitar, Gete</a:t>
            </a:r>
            <a:r>
              <a:rPr lang="en-US" dirty="0" smtClean="0"/>
              <a:t> i </a:t>
            </a:r>
            <a:r>
              <a:rPr lang="sr-Latn-ME" dirty="0" smtClean="0"/>
              <a:t>braća Grim.</a:t>
            </a:r>
          </a:p>
          <a:p>
            <a:endParaRPr lang="sr-Latn-ME" dirty="0"/>
          </a:p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endParaRPr lang="sr-Latn-ME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412776"/>
            <a:ext cx="2780333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230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</a:t>
            </a:r>
            <a:r>
              <a:rPr lang="en-US" dirty="0" err="1" smtClean="0"/>
              <a:t>irske</a:t>
            </a:r>
            <a:r>
              <a:rPr lang="en-US" dirty="0" smtClean="0"/>
              <a:t> p</a:t>
            </a:r>
            <a:r>
              <a:rPr lang="sr-Latn-ME" dirty="0" smtClean="0"/>
              <a:t>j</a:t>
            </a:r>
            <a:r>
              <a:rPr lang="en-US" dirty="0" err="1" smtClean="0"/>
              <a:t>esme</a:t>
            </a:r>
            <a:r>
              <a:rPr lang="en-US" dirty="0" smtClean="0"/>
              <a:t>  </a:t>
            </a:r>
            <a:r>
              <a:rPr lang="en-US" dirty="0"/>
              <a:t>i </a:t>
            </a:r>
            <a:r>
              <a:rPr lang="en-US" dirty="0" err="1"/>
              <a:t>osam</a:t>
            </a:r>
            <a:r>
              <a:rPr lang="en-US" dirty="0"/>
              <a:t> </a:t>
            </a:r>
            <a:r>
              <a:rPr lang="en-US" dirty="0" err="1"/>
              <a:t>epskih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j</a:t>
            </a:r>
            <a:r>
              <a:rPr lang="en-US" dirty="0" err="1" smtClean="0"/>
              <a:t>esama</a:t>
            </a:r>
            <a:r>
              <a:rPr lang="en-US" dirty="0" smtClean="0"/>
              <a:t> </a:t>
            </a:r>
            <a:r>
              <a:rPr lang="en-US" dirty="0" err="1" smtClean="0"/>
              <a:t>objavio</a:t>
            </a:r>
            <a:r>
              <a:rPr lang="sr-Latn-ME" dirty="0" smtClean="0"/>
              <a:t> je</a:t>
            </a:r>
            <a:r>
              <a:rPr lang="en-US" dirty="0" smtClean="0"/>
              <a:t> u </a:t>
            </a:r>
            <a:r>
              <a:rPr lang="en-US" dirty="0" err="1" smtClean="0"/>
              <a:t>knji</a:t>
            </a:r>
            <a:r>
              <a:rPr lang="sr-Latn-ME" dirty="0" smtClean="0"/>
              <a:t>zi </a:t>
            </a:r>
            <a:r>
              <a:rPr lang="en-US" i="1" dirty="0" smtClean="0"/>
              <a:t>Mala </a:t>
            </a:r>
            <a:r>
              <a:rPr lang="en-US" i="1" dirty="0" err="1"/>
              <a:t>prostonarodna</a:t>
            </a:r>
            <a:r>
              <a:rPr lang="en-US" i="1" dirty="0"/>
              <a:t> </a:t>
            </a:r>
            <a:r>
              <a:rPr lang="en-US" i="1" dirty="0" err="1" smtClean="0"/>
              <a:t>slavenoserbska</a:t>
            </a:r>
            <a:r>
              <a:rPr lang="en-US" i="1" dirty="0" smtClean="0"/>
              <a:t> </a:t>
            </a:r>
            <a:r>
              <a:rPr lang="en-US" i="1" dirty="0" err="1"/>
              <a:t>pjesnarica</a:t>
            </a:r>
            <a:r>
              <a:rPr lang="en-US" i="1" dirty="0"/>
              <a:t> </a:t>
            </a:r>
            <a:r>
              <a:rPr lang="en-US" dirty="0"/>
              <a:t>1814. </a:t>
            </a:r>
            <a:r>
              <a:rPr lang="en-US" dirty="0" err="1"/>
              <a:t>godine</a:t>
            </a:r>
            <a:r>
              <a:rPr lang="en-US" dirty="0"/>
              <a:t> u </a:t>
            </a:r>
            <a:r>
              <a:rPr lang="en-US" dirty="0" err="1"/>
              <a:t>Beču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/>
              <a:t> Nova </a:t>
            </a:r>
            <a:r>
              <a:rPr lang="en-US" dirty="0" err="1"/>
              <a:t>zbirka</a:t>
            </a:r>
            <a:r>
              <a:rPr lang="en-US" dirty="0"/>
              <a:t>, </a:t>
            </a:r>
            <a:r>
              <a:rPr lang="en-US" i="1" dirty="0" err="1"/>
              <a:t>Narodna</a:t>
            </a:r>
            <a:r>
              <a:rPr lang="en-US" i="1" dirty="0"/>
              <a:t> </a:t>
            </a:r>
            <a:r>
              <a:rPr lang="en-US" i="1" dirty="0" err="1"/>
              <a:t>serbska</a:t>
            </a:r>
            <a:r>
              <a:rPr lang="en-US" i="1" dirty="0"/>
              <a:t> </a:t>
            </a:r>
            <a:r>
              <a:rPr lang="en-US" i="1" dirty="0" err="1"/>
              <a:t>pjesnarica</a:t>
            </a:r>
            <a:r>
              <a:rPr lang="en-US" i="1" dirty="0"/>
              <a:t> </a:t>
            </a:r>
            <a:r>
              <a:rPr lang="en-US" i="1" dirty="0" err="1"/>
              <a:t>pojavila</a:t>
            </a:r>
            <a:r>
              <a:rPr lang="en-US" i="1" dirty="0"/>
              <a:t> </a:t>
            </a:r>
            <a:r>
              <a:rPr lang="en-US" dirty="0"/>
              <a:t>se 1815. </a:t>
            </a:r>
            <a:r>
              <a:rPr lang="sr-Latn-ME" dirty="0" smtClean="0"/>
              <a:t>(</a:t>
            </a:r>
            <a:r>
              <a:rPr lang="en-US" dirty="0" err="1" smtClean="0"/>
              <a:t>stotinak</a:t>
            </a:r>
            <a:r>
              <a:rPr lang="en-US" dirty="0" smtClean="0"/>
              <a:t> </a:t>
            </a:r>
            <a:r>
              <a:rPr lang="en-US" dirty="0" err="1"/>
              <a:t>lirskih</a:t>
            </a:r>
            <a:r>
              <a:rPr lang="en-US" dirty="0"/>
              <a:t> i </a:t>
            </a:r>
            <a:r>
              <a:rPr lang="en-US" dirty="0" err="1"/>
              <a:t>sedamnaest</a:t>
            </a:r>
            <a:r>
              <a:rPr lang="en-US" dirty="0"/>
              <a:t> </a:t>
            </a:r>
            <a:r>
              <a:rPr lang="en-US" dirty="0" err="1"/>
              <a:t>epskih</a:t>
            </a:r>
            <a:r>
              <a:rPr lang="en-US" dirty="0"/>
              <a:t> </a:t>
            </a:r>
            <a:r>
              <a:rPr lang="en-US" dirty="0" err="1" smtClean="0"/>
              <a:t>pjesama</a:t>
            </a:r>
            <a:r>
              <a:rPr lang="sr-Latn-ME" dirty="0" smtClean="0"/>
              <a:t>). </a:t>
            </a:r>
            <a:r>
              <a:rPr lang="en-US" dirty="0" err="1" smtClean="0"/>
              <a:t>Knjiga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doživ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prijem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iznenadio</a:t>
            </a:r>
            <a:r>
              <a:rPr lang="en-US" dirty="0"/>
              <a:t> i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Vuka</a:t>
            </a:r>
            <a:r>
              <a:rPr lang="en-US" dirty="0"/>
              <a:t>. </a:t>
            </a:r>
            <a:r>
              <a:rPr lang="sr-Latn-ME" dirty="0" smtClean="0"/>
              <a:t>U ovoj zbirci su pjesme Tešana Podrugovića i Filipa Višnjića.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49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0" dirty="0">
                <a:effectLst/>
              </a:rPr>
              <a:t>Vuk Karadžić - </a:t>
            </a:r>
            <a:r>
              <a:rPr lang="pl-PL" b="0" dirty="0" smtClean="0">
                <a:effectLst/>
              </a:rPr>
              <a:t>reforma </a:t>
            </a:r>
            <a:r>
              <a:rPr lang="en-US" b="0" dirty="0" err="1" smtClean="0">
                <a:effectLst/>
              </a:rPr>
              <a:t>jezika</a:t>
            </a:r>
            <a:r>
              <a:rPr lang="pl-PL" b="0" dirty="0" smtClean="0">
                <a:effectLst/>
              </a:rPr>
              <a:t> pravopisa</a:t>
            </a:r>
            <a:r>
              <a:rPr lang="en-US" b="0" dirty="0" smtClean="0">
                <a:effectLst/>
              </a:rPr>
              <a:t>, </a:t>
            </a:r>
            <a:r>
              <a:rPr lang="en-US" b="0" dirty="0" err="1" smtClean="0">
                <a:effectLst/>
              </a:rPr>
              <a:t>azbuka</a:t>
            </a:r>
            <a:r>
              <a:rPr lang="en-US" b="0" dirty="0" smtClean="0">
                <a:effectLst/>
              </a:rPr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err="1" smtClean="0"/>
              <a:t>Vuk</a:t>
            </a:r>
            <a:r>
              <a:rPr lang="en-US" dirty="0" smtClean="0"/>
              <a:t> je u </a:t>
            </a:r>
            <a:r>
              <a:rPr lang="en-US" dirty="0" err="1" smtClean="0"/>
              <a:t>azbuci</a:t>
            </a:r>
            <a:r>
              <a:rPr lang="en-US" dirty="0" smtClean="0"/>
              <a:t> prim</a:t>
            </a:r>
            <a:r>
              <a:rPr lang="sr-Latn-ME" dirty="0" smtClean="0"/>
              <a:t>ijenio </a:t>
            </a:r>
            <a:r>
              <a:rPr lang="en-US" dirty="0" smtClean="0"/>
              <a:t> </a:t>
            </a:r>
            <a:r>
              <a:rPr lang="en-US" dirty="0" err="1"/>
              <a:t>fonetsko</a:t>
            </a:r>
            <a:r>
              <a:rPr lang="en-US" dirty="0"/>
              <a:t> </a:t>
            </a:r>
            <a:r>
              <a:rPr lang="en-US" dirty="0" err="1"/>
              <a:t>načelo</a:t>
            </a:r>
            <a:r>
              <a:rPr lang="en-US" dirty="0"/>
              <a:t> da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znak</a:t>
            </a:r>
            <a:r>
              <a:rPr lang="en-US" dirty="0"/>
              <a:t> (</a:t>
            </a:r>
            <a:r>
              <a:rPr lang="en-US" dirty="0" err="1" smtClean="0"/>
              <a:t>slovo</a:t>
            </a:r>
            <a:r>
              <a:rPr lang="en-US" dirty="0" smtClean="0"/>
              <a:t>). To je </a:t>
            </a:r>
            <a:r>
              <a:rPr lang="en-US" dirty="0" err="1" smtClean="0"/>
              <a:t>formulisano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: "</a:t>
            </a:r>
            <a:r>
              <a:rPr lang="en-US" dirty="0" err="1"/>
              <a:t>Piši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govoriš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čitaj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napisano</a:t>
            </a:r>
            <a:r>
              <a:rPr lang="en-US" dirty="0" smtClean="0"/>
              <a:t>“.</a:t>
            </a:r>
            <a:endParaRPr lang="sr-Latn-ME" dirty="0" smtClean="0"/>
          </a:p>
          <a:p>
            <a:r>
              <a:rPr lang="sr-Latn-ME" dirty="0" smtClean="0">
                <a:solidFill>
                  <a:schemeClr val="bg1"/>
                </a:solidFill>
              </a:rPr>
              <a:t>uveo je slovo    </a:t>
            </a:r>
            <a:r>
              <a:rPr lang="sr-Latn-ME" i="1" dirty="0" smtClean="0">
                <a:solidFill>
                  <a:schemeClr val="bg1"/>
                </a:solidFill>
              </a:rPr>
              <a:t>j</a:t>
            </a:r>
            <a:r>
              <a:rPr lang="sr-Cyrl-ME" i="1" dirty="0" smtClean="0">
                <a:solidFill>
                  <a:schemeClr val="bg1"/>
                </a:solidFill>
              </a:rPr>
              <a:t> (ј)</a:t>
            </a:r>
            <a:endParaRPr lang="sr-Latn-ME" i="1" dirty="0" smtClean="0">
              <a:solidFill>
                <a:schemeClr val="bg1"/>
              </a:solidFill>
            </a:endParaRPr>
          </a:p>
          <a:p>
            <a:r>
              <a:rPr lang="sr-Latn-ME" dirty="0">
                <a:solidFill>
                  <a:schemeClr val="bg1"/>
                </a:solidFill>
              </a:rPr>
              <a:t>n</a:t>
            </a:r>
            <a:r>
              <a:rPr lang="sr-Latn-ME" dirty="0" smtClean="0">
                <a:solidFill>
                  <a:schemeClr val="bg1"/>
                </a:solidFill>
              </a:rPr>
              <a:t>acrt za slovo  </a:t>
            </a:r>
            <a:r>
              <a:rPr lang="sr-Latn-ME" i="1" dirty="0" smtClean="0">
                <a:solidFill>
                  <a:schemeClr val="bg1"/>
                </a:solidFill>
              </a:rPr>
              <a:t>đ</a:t>
            </a:r>
            <a:r>
              <a:rPr lang="sr-Latn-ME" dirty="0" smtClean="0">
                <a:solidFill>
                  <a:schemeClr val="bg1"/>
                </a:solidFill>
              </a:rPr>
              <a:t> </a:t>
            </a:r>
            <a:r>
              <a:rPr lang="sr-Cyrl-ME" dirty="0" smtClean="0">
                <a:solidFill>
                  <a:schemeClr val="bg1"/>
                </a:solidFill>
              </a:rPr>
              <a:t>(ђ)</a:t>
            </a:r>
            <a:r>
              <a:rPr lang="sr-Latn-ME" dirty="0" smtClean="0">
                <a:solidFill>
                  <a:schemeClr val="bg1"/>
                </a:solidFill>
              </a:rPr>
              <a:t>dao je Lukijan Mušicki</a:t>
            </a:r>
          </a:p>
          <a:p>
            <a:r>
              <a:rPr lang="sr-Latn-ME" dirty="0" smtClean="0">
                <a:solidFill>
                  <a:schemeClr val="bg1"/>
                </a:solidFill>
              </a:rPr>
              <a:t>Slovo </a:t>
            </a:r>
            <a:r>
              <a:rPr lang="sr-Latn-ME" i="1" dirty="0" smtClean="0">
                <a:solidFill>
                  <a:schemeClr val="bg1"/>
                </a:solidFill>
              </a:rPr>
              <a:t>dž</a:t>
            </a:r>
            <a:r>
              <a:rPr lang="sr-Latn-ME" dirty="0" smtClean="0">
                <a:solidFill>
                  <a:schemeClr val="bg1"/>
                </a:solidFill>
              </a:rPr>
              <a:t> </a:t>
            </a:r>
            <a:r>
              <a:rPr lang="sr-Cyrl-ME" dirty="0" smtClean="0">
                <a:solidFill>
                  <a:schemeClr val="bg1"/>
                </a:solidFill>
              </a:rPr>
              <a:t>(џ)</a:t>
            </a:r>
            <a:r>
              <a:rPr lang="sr-Latn-ME" dirty="0" smtClean="0">
                <a:solidFill>
                  <a:schemeClr val="bg1"/>
                </a:solidFill>
              </a:rPr>
              <a:t> preuzeo je iz rumuskih ćiri</a:t>
            </a:r>
            <a:r>
              <a:rPr lang="en-US" dirty="0" smtClean="0">
                <a:solidFill>
                  <a:schemeClr val="bg1"/>
                </a:solidFill>
              </a:rPr>
              <a:t>li</a:t>
            </a:r>
            <a:r>
              <a:rPr lang="sr-Latn-ME" dirty="0" smtClean="0">
                <a:solidFill>
                  <a:schemeClr val="bg1"/>
                </a:solidFill>
              </a:rPr>
              <a:t>čnih knjiga</a:t>
            </a:r>
          </a:p>
          <a:p>
            <a:r>
              <a:rPr lang="sr-Latn-ME" i="1" dirty="0" smtClean="0">
                <a:solidFill>
                  <a:schemeClr val="bg1"/>
                </a:solidFill>
              </a:rPr>
              <a:t> </a:t>
            </a:r>
            <a:r>
              <a:rPr lang="sr-Latn-ME" dirty="0" smtClean="0">
                <a:solidFill>
                  <a:schemeClr val="bg1"/>
                </a:solidFill>
              </a:rPr>
              <a:t>Slovo</a:t>
            </a:r>
            <a:r>
              <a:rPr lang="sr-Latn-ME" i="1" dirty="0" smtClean="0">
                <a:solidFill>
                  <a:schemeClr val="bg1"/>
                </a:solidFill>
              </a:rPr>
              <a:t> h</a:t>
            </a:r>
            <a:r>
              <a:rPr lang="sr-Cyrl-ME" i="1" dirty="0" smtClean="0">
                <a:solidFill>
                  <a:schemeClr val="bg1"/>
                </a:solidFill>
              </a:rPr>
              <a:t>(х)</a:t>
            </a:r>
            <a:r>
              <a:rPr lang="sr-Latn-ME" i="1" dirty="0" smtClean="0">
                <a:solidFill>
                  <a:schemeClr val="bg1"/>
                </a:solidFill>
              </a:rPr>
              <a:t>  </a:t>
            </a:r>
            <a:r>
              <a:rPr lang="sr-Latn-ME" dirty="0" smtClean="0">
                <a:solidFill>
                  <a:schemeClr val="bg1"/>
                </a:solidFill>
              </a:rPr>
              <a:t>je uvedeno kasnije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  <a:r>
              <a:rPr lang="sr-Latn-ME" dirty="0" smtClean="0">
                <a:solidFill>
                  <a:schemeClr val="bg1"/>
                </a:solidFill>
              </a:rPr>
              <a:t> jer ga niko u Vukovom kraju nije izgovarao.</a:t>
            </a:r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640324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672"/>
            <a:ext cx="9144000" cy="5544616"/>
          </a:xfrm>
        </p:spPr>
      </p:pic>
    </p:spTree>
    <p:extLst>
      <p:ext uri="{BB962C8B-B14F-4D97-AF65-F5344CB8AC3E}">
        <p14:creationId xmlns:p14="http://schemas.microsoft.com/office/powerpoint/2010/main" val="2136804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Usmena književnost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sr-Latn-ME" dirty="0" smtClean="0"/>
          </a:p>
          <a:p>
            <a:pPr marL="137160" indent="0">
              <a:buNone/>
            </a:pPr>
            <a:r>
              <a:rPr lang="en-US" dirty="0" smtClean="0"/>
              <a:t>                                 </a:t>
            </a:r>
            <a:r>
              <a:rPr lang="sr-Latn-ME" dirty="0" smtClean="0"/>
              <a:t>Podjela:</a:t>
            </a:r>
            <a:endParaRPr lang="en-US" dirty="0" smtClean="0"/>
          </a:p>
          <a:p>
            <a:pPr marL="137160" indent="0">
              <a:buNone/>
            </a:pPr>
            <a:endParaRPr lang="sr-Latn-ME" dirty="0" smtClean="0"/>
          </a:p>
          <a:p>
            <a:pPr marL="137160" indent="0">
              <a:buNone/>
            </a:pPr>
            <a:r>
              <a:rPr lang="sr-Latn-ME" dirty="0" smtClean="0"/>
              <a:t>Usmena epska poezija</a:t>
            </a:r>
          </a:p>
          <a:p>
            <a:pPr marL="137160" indent="0">
              <a:buNone/>
            </a:pPr>
            <a:r>
              <a:rPr lang="sr-Latn-ME" dirty="0" smtClean="0"/>
              <a:t>Usmena proza</a:t>
            </a:r>
          </a:p>
          <a:p>
            <a:pPr marL="137160" indent="0">
              <a:buNone/>
            </a:pPr>
            <a:r>
              <a:rPr lang="sr-Latn-ME" dirty="0" smtClean="0"/>
              <a:t>Usmena lirska poezija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518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Usmena lirska poezija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sr-Latn-ME" dirty="0" smtClean="0"/>
              <a:t>Vuk ih naziva ženskim pjesmama</a:t>
            </a:r>
            <a:endParaRPr lang="en-US" dirty="0" smtClean="0"/>
          </a:p>
          <a:p>
            <a:pPr marL="137160" indent="0">
              <a:buNone/>
            </a:pPr>
            <a:endParaRPr lang="sr-Latn-ME" dirty="0" smtClean="0"/>
          </a:p>
          <a:p>
            <a:r>
              <a:rPr lang="sr-Latn-ME" dirty="0" smtClean="0"/>
              <a:t>Obredne i običajne</a:t>
            </a:r>
          </a:p>
          <a:p>
            <a:r>
              <a:rPr lang="sr-Latn-ME" dirty="0" smtClean="0"/>
              <a:t>Pjesme o radu</a:t>
            </a:r>
          </a:p>
          <a:p>
            <a:r>
              <a:rPr lang="sr-Latn-ME" dirty="0" smtClean="0"/>
              <a:t>Vjerske pjesme </a:t>
            </a:r>
          </a:p>
          <a:p>
            <a:r>
              <a:rPr lang="sr-Latn-ME" dirty="0" smtClean="0"/>
              <a:t>Porodične </a:t>
            </a:r>
          </a:p>
          <a:p>
            <a:r>
              <a:rPr lang="sr-Latn-ME" dirty="0" smtClean="0"/>
              <a:t>Ljubavne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126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Usmene epske pjesme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Bugarštice</a:t>
            </a:r>
          </a:p>
          <a:p>
            <a:r>
              <a:rPr lang="sr-Latn-ME" dirty="0" smtClean="0"/>
              <a:t>Osmeračke</a:t>
            </a:r>
          </a:p>
          <a:p>
            <a:r>
              <a:rPr lang="sr-Latn-ME" dirty="0" smtClean="0"/>
              <a:t>Desetračke</a:t>
            </a:r>
            <a:endParaRPr lang="en-US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057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Usmena proza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Bajke</a:t>
            </a:r>
          </a:p>
          <a:p>
            <a:r>
              <a:rPr lang="sr-Latn-ME" dirty="0" smtClean="0"/>
              <a:t>Novele </a:t>
            </a:r>
          </a:p>
          <a:p>
            <a:r>
              <a:rPr lang="sr-Latn-ME" dirty="0" smtClean="0"/>
              <a:t>Basne</a:t>
            </a:r>
          </a:p>
          <a:p>
            <a:r>
              <a:rPr lang="sr-Latn-ME" dirty="0" smtClean="0"/>
              <a:t>Mitovi</a:t>
            </a:r>
          </a:p>
          <a:p>
            <a:r>
              <a:rPr lang="sr-Latn-ME" dirty="0" smtClean="0"/>
              <a:t>Legende</a:t>
            </a:r>
          </a:p>
          <a:p>
            <a:r>
              <a:rPr lang="sr-Latn-ME" dirty="0" smtClean="0"/>
              <a:t>Poslovice</a:t>
            </a:r>
          </a:p>
          <a:p>
            <a:r>
              <a:rPr lang="sr-Latn-ME" dirty="0" smtClean="0"/>
              <a:t>Pitalice</a:t>
            </a:r>
          </a:p>
          <a:p>
            <a:r>
              <a:rPr lang="sr-Latn-ME" dirty="0" smtClean="0"/>
              <a:t>Zagonetke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47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189</TotalTime>
  <Words>139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Usmena (narodna) književnost)</vt:lpstr>
      <vt:lpstr>PowerPoint Presentation</vt:lpstr>
      <vt:lpstr>PowerPoint Presentation</vt:lpstr>
      <vt:lpstr>Vuk Karadžić - reforma jezika pravopisa, azbuka...</vt:lpstr>
      <vt:lpstr>PowerPoint Presentation</vt:lpstr>
      <vt:lpstr>Usmena književnost </vt:lpstr>
      <vt:lpstr>Usmena lirska poezija</vt:lpstr>
      <vt:lpstr>Usmene epske pjesme</vt:lpstr>
      <vt:lpstr>Usmena proza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Usmena narodna  književnost</dc:title>
  <dc:creator>Korisnik</dc:creator>
  <cp:lastModifiedBy>Korisnik</cp:lastModifiedBy>
  <cp:revision>28</cp:revision>
  <dcterms:created xsi:type="dcterms:W3CDTF">2020-02-24T17:20:15Z</dcterms:created>
  <dcterms:modified xsi:type="dcterms:W3CDTF">2020-09-19T15:43:16Z</dcterms:modified>
</cp:coreProperties>
</file>