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7" r:id="rId6"/>
    <p:sldId id="261" r:id="rId7"/>
    <p:sldId id="278" r:id="rId8"/>
    <p:sldId id="262" r:id="rId9"/>
    <p:sldId id="263" r:id="rId10"/>
    <p:sldId id="264" r:id="rId11"/>
    <p:sldId id="265" r:id="rId12"/>
    <p:sldId id="268" r:id="rId13"/>
    <p:sldId id="266" r:id="rId14"/>
    <p:sldId id="271" r:id="rId15"/>
    <p:sldId id="269" r:id="rId16"/>
    <p:sldId id="279" r:id="rId17"/>
    <p:sldId id="270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pattFill prst="narHorz">
          <a:fgClr>
            <a:schemeClr val="bg1"/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Rectangle 49"/>
          <p:cNvSpPr>
            <a:spLocks noChangeArrowheads="1"/>
          </p:cNvSpPr>
          <p:nvPr/>
        </p:nvSpPr>
        <p:spPr bwMode="ltGray">
          <a:xfrm>
            <a:off x="84138" y="65088"/>
            <a:ext cx="1716087" cy="5235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85882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5148263" y="1484313"/>
            <a:ext cx="3744912" cy="3816350"/>
            <a:chOff x="2789" y="890"/>
            <a:chExt cx="2722" cy="2721"/>
          </a:xfrm>
        </p:grpSpPr>
        <p:sp>
          <p:nvSpPr>
            <p:cNvPr id="3123" name="AutoShape 51"/>
            <p:cNvSpPr>
              <a:spLocks noChangeArrowheads="1"/>
            </p:cNvSpPr>
            <p:nvPr userDrawn="1"/>
          </p:nvSpPr>
          <p:spPr bwMode="ltGray">
            <a:xfrm>
              <a:off x="2789" y="894"/>
              <a:ext cx="2722" cy="2684"/>
            </a:xfrm>
            <a:custGeom>
              <a:avLst/>
              <a:gdLst>
                <a:gd name="G0" fmla="+- 320 0 0"/>
                <a:gd name="G1" fmla="+- 21600 0 320"/>
                <a:gd name="G2" fmla="+- 21600 0 32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0" y="10800"/>
                  </a:moveTo>
                  <a:cubicBezTo>
                    <a:pt x="320" y="16588"/>
                    <a:pt x="5012" y="21280"/>
                    <a:pt x="10800" y="21280"/>
                  </a:cubicBezTo>
                  <a:cubicBezTo>
                    <a:pt x="16588" y="21280"/>
                    <a:pt x="21280" y="16588"/>
                    <a:pt x="21280" y="10800"/>
                  </a:cubicBezTo>
                  <a:cubicBezTo>
                    <a:pt x="21280" y="5012"/>
                    <a:pt x="16588" y="320"/>
                    <a:pt x="10800" y="320"/>
                  </a:cubicBezTo>
                  <a:cubicBezTo>
                    <a:pt x="5012" y="320"/>
                    <a:pt x="320" y="5012"/>
                    <a:pt x="320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Freeform 52"/>
            <p:cNvSpPr>
              <a:spLocks/>
            </p:cNvSpPr>
            <p:nvPr userDrawn="1"/>
          </p:nvSpPr>
          <p:spPr bwMode="ltGray">
            <a:xfrm>
              <a:off x="3196" y="3082"/>
              <a:ext cx="325" cy="244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3"/>
            <p:cNvSpPr>
              <a:spLocks/>
            </p:cNvSpPr>
            <p:nvPr userDrawn="1"/>
          </p:nvSpPr>
          <p:spPr bwMode="ltGray">
            <a:xfrm>
              <a:off x="3660" y="1726"/>
              <a:ext cx="420" cy="1885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4"/>
            <p:cNvSpPr>
              <a:spLocks/>
            </p:cNvSpPr>
            <p:nvPr userDrawn="1"/>
          </p:nvSpPr>
          <p:spPr bwMode="ltGray">
            <a:xfrm>
              <a:off x="4023" y="1694"/>
              <a:ext cx="429" cy="18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55"/>
            <p:cNvSpPr>
              <a:spLocks/>
            </p:cNvSpPr>
            <p:nvPr userDrawn="1"/>
          </p:nvSpPr>
          <p:spPr bwMode="ltGray">
            <a:xfrm>
              <a:off x="4270" y="1551"/>
              <a:ext cx="600" cy="189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56"/>
            <p:cNvSpPr>
              <a:spLocks/>
            </p:cNvSpPr>
            <p:nvPr userDrawn="1"/>
          </p:nvSpPr>
          <p:spPr bwMode="ltGray">
            <a:xfrm>
              <a:off x="4902" y="1753"/>
              <a:ext cx="338" cy="1494"/>
            </a:xfrm>
            <a:custGeom>
              <a:avLst/>
              <a:gdLst/>
              <a:ahLst/>
              <a:cxnLst>
                <a:cxn ang="0">
                  <a:pos x="26" y="73"/>
                </a:cxn>
                <a:cxn ang="0">
                  <a:pos x="136" y="194"/>
                </a:cxn>
                <a:cxn ang="0">
                  <a:pos x="282" y="706"/>
                </a:cxn>
                <a:cxn ang="0">
                  <a:pos x="282" y="1118"/>
                </a:cxn>
                <a:cxn ang="0">
                  <a:pos x="218" y="1319"/>
                </a:cxn>
                <a:cxn ang="0">
                  <a:pos x="132" y="1475"/>
                </a:cxn>
                <a:cxn ang="0">
                  <a:pos x="206" y="1433"/>
                </a:cxn>
                <a:cxn ang="0">
                  <a:pos x="312" y="1163"/>
                </a:cxn>
                <a:cxn ang="0">
                  <a:pos x="337" y="871"/>
                </a:cxn>
                <a:cxn ang="0">
                  <a:pos x="309" y="615"/>
                </a:cxn>
                <a:cxn ang="0">
                  <a:pos x="172" y="149"/>
                </a:cxn>
                <a:cxn ang="0">
                  <a:pos x="34" y="23"/>
                </a:cxn>
                <a:cxn ang="0">
                  <a:pos x="26" y="73"/>
                </a:cxn>
              </a:cxnLst>
              <a:rect l="0" t="0" r="r" b="b"/>
              <a:pathLst>
                <a:path w="338" h="1494">
                  <a:moveTo>
                    <a:pt x="26" y="73"/>
                  </a:moveTo>
                  <a:cubicBezTo>
                    <a:pt x="43" y="102"/>
                    <a:pt x="93" y="88"/>
                    <a:pt x="136" y="194"/>
                  </a:cubicBezTo>
                  <a:cubicBezTo>
                    <a:pt x="179" y="300"/>
                    <a:pt x="258" y="552"/>
                    <a:pt x="282" y="706"/>
                  </a:cubicBezTo>
                  <a:cubicBezTo>
                    <a:pt x="306" y="860"/>
                    <a:pt x="293" y="1016"/>
                    <a:pt x="282" y="1118"/>
                  </a:cubicBezTo>
                  <a:cubicBezTo>
                    <a:pt x="271" y="1220"/>
                    <a:pt x="243" y="1260"/>
                    <a:pt x="218" y="1319"/>
                  </a:cubicBezTo>
                  <a:cubicBezTo>
                    <a:pt x="193" y="1378"/>
                    <a:pt x="134" y="1456"/>
                    <a:pt x="132" y="1475"/>
                  </a:cubicBezTo>
                  <a:cubicBezTo>
                    <a:pt x="130" y="1494"/>
                    <a:pt x="176" y="1485"/>
                    <a:pt x="206" y="1433"/>
                  </a:cubicBezTo>
                  <a:cubicBezTo>
                    <a:pt x="235" y="1381"/>
                    <a:pt x="290" y="1257"/>
                    <a:pt x="312" y="1163"/>
                  </a:cubicBezTo>
                  <a:cubicBezTo>
                    <a:pt x="334" y="1069"/>
                    <a:pt x="338" y="962"/>
                    <a:pt x="337" y="871"/>
                  </a:cubicBezTo>
                  <a:cubicBezTo>
                    <a:pt x="336" y="780"/>
                    <a:pt x="336" y="735"/>
                    <a:pt x="309" y="615"/>
                  </a:cubicBezTo>
                  <a:cubicBezTo>
                    <a:pt x="282" y="495"/>
                    <a:pt x="218" y="248"/>
                    <a:pt x="172" y="149"/>
                  </a:cubicBezTo>
                  <a:cubicBezTo>
                    <a:pt x="126" y="50"/>
                    <a:pt x="58" y="36"/>
                    <a:pt x="34" y="23"/>
                  </a:cubicBezTo>
                  <a:cubicBezTo>
                    <a:pt x="10" y="10"/>
                    <a:pt x="0" y="0"/>
                    <a:pt x="26" y="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57"/>
            <p:cNvSpPr>
              <a:spLocks/>
            </p:cNvSpPr>
            <p:nvPr userDrawn="1"/>
          </p:nvSpPr>
          <p:spPr bwMode="ltGray">
            <a:xfrm>
              <a:off x="3189" y="2212"/>
              <a:ext cx="573" cy="1290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58"/>
            <p:cNvSpPr>
              <a:spLocks/>
            </p:cNvSpPr>
            <p:nvPr userDrawn="1"/>
          </p:nvSpPr>
          <p:spPr bwMode="ltGray">
            <a:xfrm>
              <a:off x="4170" y="1008"/>
              <a:ext cx="655" cy="192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59"/>
            <p:cNvSpPr>
              <a:spLocks/>
            </p:cNvSpPr>
            <p:nvPr userDrawn="1"/>
          </p:nvSpPr>
          <p:spPr bwMode="ltGray">
            <a:xfrm>
              <a:off x="4322" y="1276"/>
              <a:ext cx="504" cy="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0"/>
            <p:cNvSpPr>
              <a:spLocks/>
            </p:cNvSpPr>
            <p:nvPr userDrawn="1"/>
          </p:nvSpPr>
          <p:spPr bwMode="ltGray">
            <a:xfrm>
              <a:off x="4043" y="890"/>
              <a:ext cx="204" cy="247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1"/>
            <p:cNvSpPr>
              <a:spLocks/>
            </p:cNvSpPr>
            <p:nvPr userDrawn="1"/>
          </p:nvSpPr>
          <p:spPr bwMode="ltGray">
            <a:xfrm>
              <a:off x="3854" y="915"/>
              <a:ext cx="67" cy="287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2"/>
            <p:cNvSpPr>
              <a:spLocks/>
            </p:cNvSpPr>
            <p:nvPr userDrawn="1"/>
          </p:nvSpPr>
          <p:spPr bwMode="ltGray">
            <a:xfrm>
              <a:off x="3319" y="1736"/>
              <a:ext cx="1687" cy="60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3"/>
            <p:cNvSpPr>
              <a:spLocks/>
            </p:cNvSpPr>
            <p:nvPr userDrawn="1"/>
          </p:nvSpPr>
          <p:spPr bwMode="ltGray">
            <a:xfrm>
              <a:off x="2898" y="1874"/>
              <a:ext cx="2576" cy="1099"/>
            </a:xfrm>
            <a:custGeom>
              <a:avLst/>
              <a:gdLst/>
              <a:ahLst/>
              <a:cxnLst>
                <a:cxn ang="0">
                  <a:pos x="53" y="779"/>
                </a:cxn>
                <a:cxn ang="0">
                  <a:pos x="62" y="788"/>
                </a:cxn>
                <a:cxn ang="0">
                  <a:pos x="428" y="1062"/>
                </a:cxn>
                <a:cxn ang="0">
                  <a:pos x="931" y="1153"/>
                </a:cxn>
                <a:cxn ang="0">
                  <a:pos x="1534" y="1126"/>
                </a:cxn>
                <a:cxn ang="0">
                  <a:pos x="2147" y="907"/>
                </a:cxn>
                <a:cxn ang="0">
                  <a:pos x="2600" y="532"/>
                </a:cxn>
                <a:cxn ang="0">
                  <a:pos x="2833" y="65"/>
                </a:cxn>
                <a:cxn ang="0">
                  <a:pos x="2860" y="139"/>
                </a:cxn>
                <a:cxn ang="0">
                  <a:pos x="2787" y="340"/>
                </a:cxn>
                <a:cxn ang="0">
                  <a:pos x="2600" y="622"/>
                </a:cxn>
                <a:cxn ang="0">
                  <a:pos x="2146" y="985"/>
                </a:cxn>
                <a:cxn ang="0">
                  <a:pos x="1553" y="1181"/>
                </a:cxn>
                <a:cxn ang="0">
                  <a:pos x="949" y="1217"/>
                </a:cxn>
                <a:cxn ang="0">
                  <a:pos x="437" y="1126"/>
                </a:cxn>
                <a:cxn ang="0">
                  <a:pos x="145" y="943"/>
                </a:cxn>
                <a:cxn ang="0">
                  <a:pos x="53" y="779"/>
                </a:cxn>
              </a:cxnLst>
              <a:rect l="0" t="0" r="r" b="b"/>
              <a:pathLst>
                <a:path w="2876" h="1226">
                  <a:moveTo>
                    <a:pt x="53" y="779"/>
                  </a:moveTo>
                  <a:cubicBezTo>
                    <a:pt x="1" y="724"/>
                    <a:pt x="0" y="741"/>
                    <a:pt x="62" y="788"/>
                  </a:cubicBezTo>
                  <a:cubicBezTo>
                    <a:pt x="124" y="835"/>
                    <a:pt x="283" y="1001"/>
                    <a:pt x="428" y="1062"/>
                  </a:cubicBezTo>
                  <a:cubicBezTo>
                    <a:pt x="573" y="1123"/>
                    <a:pt x="747" y="1142"/>
                    <a:pt x="931" y="1153"/>
                  </a:cubicBezTo>
                  <a:cubicBezTo>
                    <a:pt x="1115" y="1164"/>
                    <a:pt x="1331" y="1167"/>
                    <a:pt x="1534" y="1126"/>
                  </a:cubicBezTo>
                  <a:cubicBezTo>
                    <a:pt x="1737" y="1085"/>
                    <a:pt x="1969" y="1006"/>
                    <a:pt x="2147" y="907"/>
                  </a:cubicBezTo>
                  <a:cubicBezTo>
                    <a:pt x="2325" y="808"/>
                    <a:pt x="2486" y="672"/>
                    <a:pt x="2600" y="532"/>
                  </a:cubicBezTo>
                  <a:cubicBezTo>
                    <a:pt x="2714" y="392"/>
                    <a:pt x="2790" y="130"/>
                    <a:pt x="2833" y="65"/>
                  </a:cubicBezTo>
                  <a:cubicBezTo>
                    <a:pt x="2876" y="0"/>
                    <a:pt x="2868" y="93"/>
                    <a:pt x="2860" y="139"/>
                  </a:cubicBezTo>
                  <a:cubicBezTo>
                    <a:pt x="2852" y="185"/>
                    <a:pt x="2830" y="260"/>
                    <a:pt x="2787" y="340"/>
                  </a:cubicBezTo>
                  <a:cubicBezTo>
                    <a:pt x="2744" y="420"/>
                    <a:pt x="2707" y="515"/>
                    <a:pt x="2600" y="622"/>
                  </a:cubicBezTo>
                  <a:cubicBezTo>
                    <a:pt x="2493" y="729"/>
                    <a:pt x="2320" y="892"/>
                    <a:pt x="2146" y="985"/>
                  </a:cubicBezTo>
                  <a:cubicBezTo>
                    <a:pt x="1972" y="1078"/>
                    <a:pt x="1752" y="1142"/>
                    <a:pt x="1553" y="1181"/>
                  </a:cubicBezTo>
                  <a:cubicBezTo>
                    <a:pt x="1354" y="1220"/>
                    <a:pt x="1135" y="1226"/>
                    <a:pt x="949" y="1217"/>
                  </a:cubicBezTo>
                  <a:cubicBezTo>
                    <a:pt x="763" y="1208"/>
                    <a:pt x="571" y="1172"/>
                    <a:pt x="437" y="1126"/>
                  </a:cubicBezTo>
                  <a:cubicBezTo>
                    <a:pt x="303" y="1080"/>
                    <a:pt x="209" y="1001"/>
                    <a:pt x="145" y="943"/>
                  </a:cubicBezTo>
                  <a:cubicBezTo>
                    <a:pt x="81" y="885"/>
                    <a:pt x="72" y="813"/>
                    <a:pt x="53" y="77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64"/>
            <p:cNvSpPr>
              <a:spLocks/>
            </p:cNvSpPr>
            <p:nvPr userDrawn="1"/>
          </p:nvSpPr>
          <p:spPr bwMode="ltGray">
            <a:xfrm>
              <a:off x="3473" y="2703"/>
              <a:ext cx="1961" cy="706"/>
            </a:xfrm>
            <a:custGeom>
              <a:avLst/>
              <a:gdLst/>
              <a:ahLst/>
              <a:cxnLst>
                <a:cxn ang="0">
                  <a:pos x="7" y="650"/>
                </a:cxn>
                <a:cxn ang="0">
                  <a:pos x="143" y="695"/>
                </a:cxn>
                <a:cxn ang="0">
                  <a:pos x="572" y="722"/>
                </a:cxn>
                <a:cxn ang="0">
                  <a:pos x="993" y="676"/>
                </a:cxn>
                <a:cxn ang="0">
                  <a:pos x="1532" y="484"/>
                </a:cxn>
                <a:cxn ang="0">
                  <a:pos x="1925" y="219"/>
                </a:cxn>
                <a:cxn ang="0">
                  <a:pos x="2163" y="9"/>
                </a:cxn>
                <a:cxn ang="0">
                  <a:pos x="2081" y="164"/>
                </a:cxn>
                <a:cxn ang="0">
                  <a:pos x="1898" y="320"/>
                </a:cxn>
                <a:cxn ang="0">
                  <a:pos x="1514" y="558"/>
                </a:cxn>
                <a:cxn ang="0">
                  <a:pos x="1039" y="731"/>
                </a:cxn>
                <a:cxn ang="0">
                  <a:pos x="591" y="786"/>
                </a:cxn>
                <a:cxn ang="0">
                  <a:pos x="98" y="741"/>
                </a:cxn>
                <a:cxn ang="0">
                  <a:pos x="7" y="650"/>
                </a:cxn>
              </a:cxnLst>
              <a:rect l="0" t="0" r="r" b="b"/>
              <a:pathLst>
                <a:path w="2189" h="788">
                  <a:moveTo>
                    <a:pt x="7" y="650"/>
                  </a:moveTo>
                  <a:cubicBezTo>
                    <a:pt x="14" y="642"/>
                    <a:pt x="49" y="683"/>
                    <a:pt x="143" y="695"/>
                  </a:cubicBezTo>
                  <a:cubicBezTo>
                    <a:pt x="237" y="707"/>
                    <a:pt x="430" y="725"/>
                    <a:pt x="572" y="722"/>
                  </a:cubicBezTo>
                  <a:cubicBezTo>
                    <a:pt x="714" y="719"/>
                    <a:pt x="833" y="716"/>
                    <a:pt x="993" y="676"/>
                  </a:cubicBezTo>
                  <a:cubicBezTo>
                    <a:pt x="1153" y="636"/>
                    <a:pt x="1377" y="560"/>
                    <a:pt x="1532" y="484"/>
                  </a:cubicBezTo>
                  <a:cubicBezTo>
                    <a:pt x="1687" y="408"/>
                    <a:pt x="1820" y="298"/>
                    <a:pt x="1925" y="219"/>
                  </a:cubicBezTo>
                  <a:cubicBezTo>
                    <a:pt x="2030" y="140"/>
                    <a:pt x="2137" y="18"/>
                    <a:pt x="2163" y="9"/>
                  </a:cubicBezTo>
                  <a:cubicBezTo>
                    <a:pt x="2189" y="0"/>
                    <a:pt x="2125" y="112"/>
                    <a:pt x="2081" y="164"/>
                  </a:cubicBezTo>
                  <a:cubicBezTo>
                    <a:pt x="2037" y="216"/>
                    <a:pt x="1992" y="254"/>
                    <a:pt x="1898" y="320"/>
                  </a:cubicBezTo>
                  <a:cubicBezTo>
                    <a:pt x="1804" y="386"/>
                    <a:pt x="1657" y="489"/>
                    <a:pt x="1514" y="558"/>
                  </a:cubicBezTo>
                  <a:cubicBezTo>
                    <a:pt x="1371" y="627"/>
                    <a:pt x="1193" y="693"/>
                    <a:pt x="1039" y="731"/>
                  </a:cubicBezTo>
                  <a:cubicBezTo>
                    <a:pt x="885" y="769"/>
                    <a:pt x="748" y="784"/>
                    <a:pt x="591" y="786"/>
                  </a:cubicBezTo>
                  <a:cubicBezTo>
                    <a:pt x="434" y="788"/>
                    <a:pt x="195" y="764"/>
                    <a:pt x="98" y="741"/>
                  </a:cubicBezTo>
                  <a:cubicBezTo>
                    <a:pt x="1" y="718"/>
                    <a:pt x="0" y="658"/>
                    <a:pt x="7" y="6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65"/>
            <p:cNvSpPr>
              <a:spLocks/>
            </p:cNvSpPr>
            <p:nvPr userDrawn="1"/>
          </p:nvSpPr>
          <p:spPr bwMode="ltGray">
            <a:xfrm>
              <a:off x="4198" y="1089"/>
              <a:ext cx="1273" cy="1017"/>
            </a:xfrm>
            <a:custGeom>
              <a:avLst/>
              <a:gdLst/>
              <a:ahLst/>
              <a:cxnLst>
                <a:cxn ang="0">
                  <a:pos x="287" y="318"/>
                </a:cxn>
                <a:cxn ang="0">
                  <a:pos x="259" y="294"/>
                </a:cxn>
                <a:cxn ang="0">
                  <a:pos x="214" y="384"/>
                </a:cxn>
                <a:cxn ang="0">
                  <a:pos x="121" y="423"/>
                </a:cxn>
                <a:cxn ang="0">
                  <a:pos x="79" y="387"/>
                </a:cxn>
                <a:cxn ang="0">
                  <a:pos x="46" y="420"/>
                </a:cxn>
                <a:cxn ang="0">
                  <a:pos x="15" y="454"/>
                </a:cxn>
                <a:cxn ang="0">
                  <a:pos x="151" y="454"/>
                </a:cxn>
                <a:cxn ang="0">
                  <a:pos x="46" y="561"/>
                </a:cxn>
                <a:cxn ang="0">
                  <a:pos x="7" y="654"/>
                </a:cxn>
                <a:cxn ang="0">
                  <a:pos x="46" y="753"/>
                </a:cxn>
                <a:cxn ang="0">
                  <a:pos x="85" y="795"/>
                </a:cxn>
                <a:cxn ang="0">
                  <a:pos x="16" y="822"/>
                </a:cxn>
                <a:cxn ang="0">
                  <a:pos x="196" y="801"/>
                </a:cxn>
                <a:cxn ang="0">
                  <a:pos x="82" y="1068"/>
                </a:cxn>
                <a:cxn ang="0">
                  <a:pos x="118" y="1101"/>
                </a:cxn>
                <a:cxn ang="0">
                  <a:pos x="241" y="862"/>
                </a:cxn>
                <a:cxn ang="0">
                  <a:pos x="295" y="816"/>
                </a:cxn>
                <a:cxn ang="0">
                  <a:pos x="250" y="732"/>
                </a:cxn>
                <a:cxn ang="0">
                  <a:pos x="287" y="771"/>
                </a:cxn>
                <a:cxn ang="0">
                  <a:pos x="610" y="696"/>
                </a:cxn>
                <a:cxn ang="0">
                  <a:pos x="820" y="810"/>
                </a:cxn>
                <a:cxn ang="0">
                  <a:pos x="967" y="998"/>
                </a:cxn>
                <a:cxn ang="0">
                  <a:pos x="997" y="963"/>
                </a:cxn>
                <a:cxn ang="0">
                  <a:pos x="1348" y="1029"/>
                </a:cxn>
                <a:cxn ang="0">
                  <a:pos x="1300" y="960"/>
                </a:cxn>
                <a:cxn ang="0">
                  <a:pos x="1336" y="785"/>
                </a:cxn>
                <a:cxn ang="0">
                  <a:pos x="1162" y="456"/>
                </a:cxn>
                <a:cxn ang="0">
                  <a:pos x="1007" y="227"/>
                </a:cxn>
                <a:cxn ang="0">
                  <a:pos x="860" y="99"/>
                </a:cxn>
                <a:cxn ang="0">
                  <a:pos x="664" y="0"/>
                </a:cxn>
                <a:cxn ang="0">
                  <a:pos x="695" y="91"/>
                </a:cxn>
                <a:cxn ang="0">
                  <a:pos x="520" y="15"/>
                </a:cxn>
                <a:cxn ang="0">
                  <a:pos x="469" y="93"/>
                </a:cxn>
                <a:cxn ang="0">
                  <a:pos x="430" y="189"/>
                </a:cxn>
                <a:cxn ang="0">
                  <a:pos x="712" y="234"/>
                </a:cxn>
                <a:cxn ang="0">
                  <a:pos x="634" y="342"/>
                </a:cxn>
                <a:cxn ang="0">
                  <a:pos x="565" y="363"/>
                </a:cxn>
                <a:cxn ang="0">
                  <a:pos x="423" y="318"/>
                </a:cxn>
                <a:cxn ang="0">
                  <a:pos x="283" y="234"/>
                </a:cxn>
              </a:cxnLst>
              <a:rect l="0" t="0" r="r" b="b"/>
              <a:pathLst>
                <a:path w="1421" h="1134">
                  <a:moveTo>
                    <a:pt x="287" y="273"/>
                  </a:moveTo>
                  <a:lnTo>
                    <a:pt x="287" y="318"/>
                  </a:lnTo>
                  <a:lnTo>
                    <a:pt x="253" y="336"/>
                  </a:lnTo>
                  <a:lnTo>
                    <a:pt x="259" y="294"/>
                  </a:lnTo>
                  <a:lnTo>
                    <a:pt x="223" y="318"/>
                  </a:lnTo>
                  <a:lnTo>
                    <a:pt x="214" y="384"/>
                  </a:lnTo>
                  <a:lnTo>
                    <a:pt x="154" y="396"/>
                  </a:lnTo>
                  <a:lnTo>
                    <a:pt x="121" y="423"/>
                  </a:lnTo>
                  <a:lnTo>
                    <a:pt x="85" y="423"/>
                  </a:lnTo>
                  <a:lnTo>
                    <a:pt x="79" y="387"/>
                  </a:lnTo>
                  <a:lnTo>
                    <a:pt x="46" y="387"/>
                  </a:lnTo>
                  <a:lnTo>
                    <a:pt x="46" y="420"/>
                  </a:lnTo>
                  <a:lnTo>
                    <a:pt x="13" y="426"/>
                  </a:lnTo>
                  <a:lnTo>
                    <a:pt x="15" y="454"/>
                  </a:lnTo>
                  <a:lnTo>
                    <a:pt x="60" y="454"/>
                  </a:lnTo>
                  <a:lnTo>
                    <a:pt x="151" y="454"/>
                  </a:lnTo>
                  <a:lnTo>
                    <a:pt x="105" y="545"/>
                  </a:lnTo>
                  <a:lnTo>
                    <a:pt x="46" y="561"/>
                  </a:lnTo>
                  <a:cubicBezTo>
                    <a:pt x="30" y="571"/>
                    <a:pt x="16" y="588"/>
                    <a:pt x="10" y="603"/>
                  </a:cubicBezTo>
                  <a:cubicBezTo>
                    <a:pt x="4" y="618"/>
                    <a:pt x="0" y="639"/>
                    <a:pt x="7" y="654"/>
                  </a:cubicBezTo>
                  <a:lnTo>
                    <a:pt x="49" y="693"/>
                  </a:lnTo>
                  <a:lnTo>
                    <a:pt x="46" y="753"/>
                  </a:lnTo>
                  <a:lnTo>
                    <a:pt x="76" y="762"/>
                  </a:lnTo>
                  <a:lnTo>
                    <a:pt x="85" y="795"/>
                  </a:lnTo>
                  <a:lnTo>
                    <a:pt x="46" y="792"/>
                  </a:lnTo>
                  <a:lnTo>
                    <a:pt x="16" y="822"/>
                  </a:lnTo>
                  <a:lnTo>
                    <a:pt x="121" y="837"/>
                  </a:lnTo>
                  <a:lnTo>
                    <a:pt x="196" y="801"/>
                  </a:lnTo>
                  <a:lnTo>
                    <a:pt x="166" y="975"/>
                  </a:lnTo>
                  <a:lnTo>
                    <a:pt x="82" y="1068"/>
                  </a:lnTo>
                  <a:cubicBezTo>
                    <a:pt x="65" y="1093"/>
                    <a:pt x="49" y="1116"/>
                    <a:pt x="67" y="1125"/>
                  </a:cubicBezTo>
                  <a:cubicBezTo>
                    <a:pt x="85" y="1134"/>
                    <a:pt x="101" y="1124"/>
                    <a:pt x="118" y="1101"/>
                  </a:cubicBezTo>
                  <a:lnTo>
                    <a:pt x="193" y="957"/>
                  </a:lnTo>
                  <a:lnTo>
                    <a:pt x="241" y="862"/>
                  </a:lnTo>
                  <a:lnTo>
                    <a:pt x="287" y="862"/>
                  </a:lnTo>
                  <a:lnTo>
                    <a:pt x="295" y="816"/>
                  </a:lnTo>
                  <a:lnTo>
                    <a:pt x="256" y="792"/>
                  </a:lnTo>
                  <a:lnTo>
                    <a:pt x="250" y="732"/>
                  </a:lnTo>
                  <a:lnTo>
                    <a:pt x="287" y="726"/>
                  </a:lnTo>
                  <a:lnTo>
                    <a:pt x="287" y="771"/>
                  </a:lnTo>
                  <a:lnTo>
                    <a:pt x="400" y="696"/>
                  </a:lnTo>
                  <a:cubicBezTo>
                    <a:pt x="454" y="684"/>
                    <a:pt x="550" y="687"/>
                    <a:pt x="610" y="696"/>
                  </a:cubicBezTo>
                  <a:cubicBezTo>
                    <a:pt x="670" y="705"/>
                    <a:pt x="728" y="734"/>
                    <a:pt x="763" y="753"/>
                  </a:cubicBezTo>
                  <a:cubicBezTo>
                    <a:pt x="798" y="772"/>
                    <a:pt x="801" y="784"/>
                    <a:pt x="820" y="810"/>
                  </a:cubicBezTo>
                  <a:lnTo>
                    <a:pt x="877" y="908"/>
                  </a:lnTo>
                  <a:lnTo>
                    <a:pt x="967" y="998"/>
                  </a:lnTo>
                  <a:lnTo>
                    <a:pt x="925" y="906"/>
                  </a:lnTo>
                  <a:cubicBezTo>
                    <a:pt x="930" y="900"/>
                    <a:pt x="904" y="939"/>
                    <a:pt x="997" y="963"/>
                  </a:cubicBezTo>
                  <a:cubicBezTo>
                    <a:pt x="1090" y="987"/>
                    <a:pt x="1170" y="1000"/>
                    <a:pt x="1228" y="1011"/>
                  </a:cubicBezTo>
                  <a:lnTo>
                    <a:pt x="1348" y="1029"/>
                  </a:lnTo>
                  <a:lnTo>
                    <a:pt x="1375" y="998"/>
                  </a:lnTo>
                  <a:lnTo>
                    <a:pt x="1300" y="960"/>
                  </a:lnTo>
                  <a:lnTo>
                    <a:pt x="1421" y="953"/>
                  </a:lnTo>
                  <a:lnTo>
                    <a:pt x="1336" y="785"/>
                  </a:lnTo>
                  <a:cubicBezTo>
                    <a:pt x="1307" y="722"/>
                    <a:pt x="1273" y="630"/>
                    <a:pt x="1244" y="575"/>
                  </a:cubicBezTo>
                  <a:cubicBezTo>
                    <a:pt x="1166" y="463"/>
                    <a:pt x="1188" y="486"/>
                    <a:pt x="1162" y="456"/>
                  </a:cubicBezTo>
                  <a:lnTo>
                    <a:pt x="1107" y="383"/>
                  </a:lnTo>
                  <a:lnTo>
                    <a:pt x="1007" y="227"/>
                  </a:lnTo>
                  <a:lnTo>
                    <a:pt x="924" y="154"/>
                  </a:lnTo>
                  <a:lnTo>
                    <a:pt x="860" y="99"/>
                  </a:lnTo>
                  <a:lnTo>
                    <a:pt x="709" y="0"/>
                  </a:lnTo>
                  <a:lnTo>
                    <a:pt x="664" y="0"/>
                  </a:lnTo>
                  <a:lnTo>
                    <a:pt x="730" y="81"/>
                  </a:lnTo>
                  <a:lnTo>
                    <a:pt x="695" y="91"/>
                  </a:lnTo>
                  <a:lnTo>
                    <a:pt x="634" y="24"/>
                  </a:lnTo>
                  <a:lnTo>
                    <a:pt x="520" y="15"/>
                  </a:lnTo>
                  <a:lnTo>
                    <a:pt x="493" y="51"/>
                  </a:lnTo>
                  <a:lnTo>
                    <a:pt x="469" y="93"/>
                  </a:lnTo>
                  <a:lnTo>
                    <a:pt x="436" y="153"/>
                  </a:lnTo>
                  <a:lnTo>
                    <a:pt x="430" y="189"/>
                  </a:lnTo>
                  <a:lnTo>
                    <a:pt x="706" y="186"/>
                  </a:lnTo>
                  <a:lnTo>
                    <a:pt x="712" y="234"/>
                  </a:lnTo>
                  <a:lnTo>
                    <a:pt x="628" y="291"/>
                  </a:lnTo>
                  <a:lnTo>
                    <a:pt x="634" y="342"/>
                  </a:lnTo>
                  <a:lnTo>
                    <a:pt x="574" y="399"/>
                  </a:lnTo>
                  <a:lnTo>
                    <a:pt x="565" y="363"/>
                  </a:lnTo>
                  <a:lnTo>
                    <a:pt x="505" y="366"/>
                  </a:lnTo>
                  <a:cubicBezTo>
                    <a:pt x="481" y="359"/>
                    <a:pt x="448" y="339"/>
                    <a:pt x="423" y="318"/>
                  </a:cubicBezTo>
                  <a:lnTo>
                    <a:pt x="355" y="243"/>
                  </a:lnTo>
                  <a:lnTo>
                    <a:pt x="283" y="234"/>
                  </a:lnTo>
                  <a:lnTo>
                    <a:pt x="287" y="31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66"/>
            <p:cNvSpPr>
              <a:spLocks/>
            </p:cNvSpPr>
            <p:nvPr userDrawn="1"/>
          </p:nvSpPr>
          <p:spPr bwMode="ltGray">
            <a:xfrm>
              <a:off x="4408" y="1097"/>
              <a:ext cx="209" cy="188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ltGray">
            <a:xfrm>
              <a:off x="4043" y="1045"/>
              <a:ext cx="451" cy="348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68"/>
            <p:cNvSpPr>
              <a:spLocks/>
            </p:cNvSpPr>
            <p:nvPr userDrawn="1"/>
          </p:nvSpPr>
          <p:spPr bwMode="ltGray">
            <a:xfrm>
              <a:off x="4118" y="960"/>
              <a:ext cx="174" cy="156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69"/>
            <p:cNvSpPr>
              <a:spLocks/>
            </p:cNvSpPr>
            <p:nvPr userDrawn="1"/>
          </p:nvSpPr>
          <p:spPr bwMode="ltGray">
            <a:xfrm>
              <a:off x="2789" y="967"/>
              <a:ext cx="1460" cy="1790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70"/>
            <p:cNvSpPr>
              <a:spLocks/>
            </p:cNvSpPr>
            <p:nvPr userDrawn="1"/>
          </p:nvSpPr>
          <p:spPr bwMode="ltGray">
            <a:xfrm>
              <a:off x="3747" y="3265"/>
              <a:ext cx="400" cy="295"/>
            </a:xfrm>
            <a:custGeom>
              <a:avLst/>
              <a:gdLst/>
              <a:ahLst/>
              <a:cxnLst>
                <a:cxn ang="0">
                  <a:pos x="0" y="162"/>
                </a:cxn>
                <a:cxn ang="0">
                  <a:pos x="0" y="258"/>
                </a:cxn>
                <a:cxn ang="0">
                  <a:pos x="109" y="295"/>
                </a:cxn>
                <a:cxn ang="0">
                  <a:pos x="183" y="309"/>
                </a:cxn>
                <a:cxn ang="0">
                  <a:pos x="240" y="318"/>
                </a:cxn>
                <a:cxn ang="0">
                  <a:pos x="318" y="327"/>
                </a:cxn>
                <a:cxn ang="0">
                  <a:pos x="414" y="324"/>
                </a:cxn>
                <a:cxn ang="0">
                  <a:pos x="427" y="295"/>
                </a:cxn>
                <a:cxn ang="0">
                  <a:pos x="382" y="250"/>
                </a:cxn>
                <a:cxn ang="0">
                  <a:pos x="382" y="204"/>
                </a:cxn>
                <a:cxn ang="0">
                  <a:pos x="309" y="159"/>
                </a:cxn>
                <a:cxn ang="0">
                  <a:pos x="315" y="90"/>
                </a:cxn>
                <a:cxn ang="0">
                  <a:pos x="255" y="57"/>
                </a:cxn>
                <a:cxn ang="0">
                  <a:pos x="246" y="114"/>
                </a:cxn>
                <a:cxn ang="0">
                  <a:pos x="204" y="84"/>
                </a:cxn>
                <a:cxn ang="0">
                  <a:pos x="168" y="99"/>
                </a:cxn>
                <a:cxn ang="0">
                  <a:pos x="180" y="48"/>
                </a:cxn>
                <a:cxn ang="0">
                  <a:pos x="111" y="36"/>
                </a:cxn>
                <a:cxn ang="0">
                  <a:pos x="109" y="114"/>
                </a:cxn>
                <a:cxn ang="0">
                  <a:pos x="144" y="186"/>
                </a:cxn>
                <a:cxn ang="0">
                  <a:pos x="75" y="195"/>
                </a:cxn>
                <a:cxn ang="0">
                  <a:pos x="36" y="162"/>
                </a:cxn>
                <a:cxn ang="0">
                  <a:pos x="0" y="162"/>
                </a:cxn>
              </a:cxnLst>
              <a:rect l="0" t="0" r="r" b="b"/>
              <a:pathLst>
                <a:path w="446" h="329">
                  <a:moveTo>
                    <a:pt x="0" y="162"/>
                  </a:moveTo>
                  <a:lnTo>
                    <a:pt x="0" y="258"/>
                  </a:lnTo>
                  <a:lnTo>
                    <a:pt x="109" y="295"/>
                  </a:lnTo>
                  <a:lnTo>
                    <a:pt x="183" y="309"/>
                  </a:lnTo>
                  <a:lnTo>
                    <a:pt x="240" y="318"/>
                  </a:lnTo>
                  <a:lnTo>
                    <a:pt x="318" y="327"/>
                  </a:lnTo>
                  <a:lnTo>
                    <a:pt x="414" y="324"/>
                  </a:lnTo>
                  <a:cubicBezTo>
                    <a:pt x="432" y="319"/>
                    <a:pt x="446" y="329"/>
                    <a:pt x="427" y="295"/>
                  </a:cubicBezTo>
                  <a:cubicBezTo>
                    <a:pt x="408" y="261"/>
                    <a:pt x="389" y="265"/>
                    <a:pt x="382" y="250"/>
                  </a:cubicBezTo>
                  <a:lnTo>
                    <a:pt x="382" y="204"/>
                  </a:lnTo>
                  <a:lnTo>
                    <a:pt x="309" y="159"/>
                  </a:lnTo>
                  <a:cubicBezTo>
                    <a:pt x="298" y="140"/>
                    <a:pt x="333" y="144"/>
                    <a:pt x="315" y="90"/>
                  </a:cubicBezTo>
                  <a:cubicBezTo>
                    <a:pt x="297" y="36"/>
                    <a:pt x="266" y="53"/>
                    <a:pt x="255" y="57"/>
                  </a:cubicBezTo>
                  <a:lnTo>
                    <a:pt x="246" y="114"/>
                  </a:lnTo>
                  <a:lnTo>
                    <a:pt x="204" y="84"/>
                  </a:lnTo>
                  <a:lnTo>
                    <a:pt x="168" y="99"/>
                  </a:lnTo>
                  <a:lnTo>
                    <a:pt x="180" y="48"/>
                  </a:lnTo>
                  <a:cubicBezTo>
                    <a:pt x="171" y="38"/>
                    <a:pt x="135" y="0"/>
                    <a:pt x="111" y="36"/>
                  </a:cubicBezTo>
                  <a:cubicBezTo>
                    <a:pt x="87" y="72"/>
                    <a:pt x="104" y="89"/>
                    <a:pt x="109" y="114"/>
                  </a:cubicBezTo>
                  <a:lnTo>
                    <a:pt x="144" y="186"/>
                  </a:lnTo>
                  <a:lnTo>
                    <a:pt x="75" y="195"/>
                  </a:lnTo>
                  <a:lnTo>
                    <a:pt x="36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71"/>
            <p:cNvSpPr>
              <a:spLocks/>
            </p:cNvSpPr>
            <p:nvPr userDrawn="1"/>
          </p:nvSpPr>
          <p:spPr bwMode="ltGray">
            <a:xfrm>
              <a:off x="3653" y="3182"/>
              <a:ext cx="395" cy="131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72"/>
            <p:cNvSpPr>
              <a:spLocks/>
            </p:cNvSpPr>
            <p:nvPr userDrawn="1"/>
          </p:nvSpPr>
          <p:spPr bwMode="ltGray">
            <a:xfrm>
              <a:off x="2944" y="2778"/>
              <a:ext cx="134" cy="1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73"/>
            <p:cNvSpPr>
              <a:spLocks/>
            </p:cNvSpPr>
            <p:nvPr userDrawn="1"/>
          </p:nvSpPr>
          <p:spPr bwMode="ltGray">
            <a:xfrm>
              <a:off x="3074" y="2697"/>
              <a:ext cx="80" cy="26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74"/>
            <p:cNvSpPr>
              <a:spLocks/>
            </p:cNvSpPr>
            <p:nvPr userDrawn="1"/>
          </p:nvSpPr>
          <p:spPr bwMode="ltGray">
            <a:xfrm>
              <a:off x="3194" y="2490"/>
              <a:ext cx="258" cy="224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AutoShape 75"/>
            <p:cNvSpPr>
              <a:spLocks noChangeArrowheads="1"/>
            </p:cNvSpPr>
            <p:nvPr userDrawn="1"/>
          </p:nvSpPr>
          <p:spPr bwMode="ltGray">
            <a:xfrm rot="-32400000">
              <a:off x="3561" y="1130"/>
              <a:ext cx="812" cy="610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48" name="Rectangle 76"/>
          <p:cNvSpPr>
            <a:spLocks noChangeArrowheads="1"/>
          </p:cNvSpPr>
          <p:nvPr/>
        </p:nvSpPr>
        <p:spPr bwMode="invGray">
          <a:xfrm>
            <a:off x="0" y="5229225"/>
            <a:ext cx="9144000" cy="1628775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69804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3150" name="AutoShape 7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" name="Freeform 7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8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8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8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2130425"/>
            <a:ext cx="64770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 algn="l">
              <a:defRPr sz="4400" b="1" i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7772400" cy="4572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381000"/>
            <a:ext cx="115728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Company</a:t>
            </a:r>
          </a:p>
          <a:p>
            <a:r>
              <a:rPr lang="en-US" sz="2600" b="1"/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53" presetClass="exit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389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259388" y="2178050"/>
            <a:ext cx="3906837" cy="4751388"/>
            <a:chOff x="3322" y="1372"/>
            <a:chExt cx="2461" cy="2993"/>
          </a:xfrm>
        </p:grpSpPr>
        <p:sp>
          <p:nvSpPr>
            <p:cNvPr id="1036" name="Freeform 12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AutoShape 33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9" name="Rectangle 35"/>
          <p:cNvSpPr>
            <a:spLocks noChangeArrowheads="1"/>
          </p:cNvSpPr>
          <p:nvPr/>
        </p:nvSpPr>
        <p:spPr bwMode="invGray">
          <a:xfrm>
            <a:off x="0" y="0"/>
            <a:ext cx="9144000" cy="981075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Rectangle 36" descr="좁은 수평선"/>
          <p:cNvSpPr>
            <a:spLocks noChangeArrowheads="1"/>
          </p:cNvSpPr>
          <p:nvPr/>
        </p:nvSpPr>
        <p:spPr bwMode="white">
          <a:xfrm>
            <a:off x="0" y="981075"/>
            <a:ext cx="1187450" cy="5891213"/>
          </a:xfrm>
          <a:prstGeom prst="rect">
            <a:avLst/>
          </a:prstGeom>
          <a:pattFill prst="narHorz">
            <a:fgClr>
              <a:schemeClr val="bg1"/>
            </a:fgClr>
            <a:bgClr>
              <a:srgbClr val="00000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5237163" y="2106613"/>
            <a:ext cx="3906837" cy="4751387"/>
            <a:chOff x="3322" y="1372"/>
            <a:chExt cx="2461" cy="2993"/>
          </a:xfrm>
        </p:grpSpPr>
        <p:sp>
          <p:nvSpPr>
            <p:cNvPr id="1069" name="Freeform 45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AutoShape 66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1062" name="AutoShape 3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F7A96B1-7685-4719-8324-160BE09106C4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389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323850" y="6386513"/>
            <a:ext cx="84963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057400"/>
            <a:ext cx="6477000" cy="1470025"/>
          </a:xfrm>
        </p:spPr>
        <p:txBody>
          <a:bodyPr>
            <a:normAutofit fontScale="90000"/>
          </a:bodyPr>
          <a:lstStyle/>
          <a:p>
            <a:r>
              <a:rPr lang="sr-Latn-BA" b="1" i="1" dirty="0"/>
              <a:t>Troslojna komunikaciona arhitektura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257300" cy="124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b="1" i="1" dirty="0" smtClean="0"/>
              <a:t>Aplikacijski </a:t>
            </a:r>
            <a:r>
              <a:rPr lang="sr-Latn-BA" b="1" i="1" dirty="0"/>
              <a:t>sloj</a:t>
            </a:r>
            <a:r>
              <a:rPr lang="sr-Latn-BA" dirty="0"/>
              <a:t> sadrži logiku koja je potrebna za podržavanje različitih korisničkih aplikacija. </a:t>
            </a:r>
            <a:endParaRPr lang="en-US" dirty="0"/>
          </a:p>
          <a:p>
            <a:r>
              <a:rPr lang="sr-Latn-BA" dirty="0"/>
              <a:t>Za svaku različitu vrstu aplikacije (na pr. a prenos fajlova) potreban je modul koji je svojstven toj aplikaciji.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i="1" dirty="0"/>
              <a:t>Funkcija svakog sloja je da obezbijedi usluge sloju iznad sebe</a:t>
            </a:r>
            <a:r>
              <a:rPr lang="sr-Latn-BA" b="1" dirty="0"/>
              <a:t>.</a:t>
            </a:r>
            <a:r>
              <a:rPr lang="sr-Latn-BA" dirty="0"/>
              <a:t> </a:t>
            </a:r>
            <a:endParaRPr lang="en-US" dirty="0"/>
          </a:p>
          <a:p>
            <a:r>
              <a:rPr lang="sr-Latn-BA" dirty="0"/>
              <a:t>Usluga (</a:t>
            </a:r>
            <a:r>
              <a:rPr lang="en-US" i="1" dirty="0"/>
              <a:t>service</a:t>
            </a:r>
            <a:r>
              <a:rPr lang="sr-Latn-BA" dirty="0"/>
              <a:t>) je skup operacija koje posmatrani sloj izvršava za sloj iznad sebe.</a:t>
            </a:r>
            <a:endParaRPr lang="en-US" dirty="0"/>
          </a:p>
          <a:p>
            <a:r>
              <a:rPr lang="sr-Latn-BA" dirty="0"/>
              <a:t>Sloj koji pruža usluge zove se </a:t>
            </a:r>
            <a:r>
              <a:rPr lang="sr-Latn-BA" i="1" dirty="0"/>
              <a:t>isporučilac usluge</a:t>
            </a:r>
            <a:r>
              <a:rPr lang="sr-Latn-BA" dirty="0"/>
              <a:t> (</a:t>
            </a:r>
            <a:r>
              <a:rPr lang="sr-Latn-BA" i="1" dirty="0"/>
              <a:t>service provider</a:t>
            </a:r>
            <a:r>
              <a:rPr lang="sr-Latn-BA" dirty="0"/>
              <a:t>)a onaj koji koristi njegove usluge- </a:t>
            </a:r>
            <a:r>
              <a:rPr lang="sr-Latn-BA" i="1" dirty="0"/>
              <a:t>korisnik usluga</a:t>
            </a:r>
            <a:r>
              <a:rPr lang="sr-Latn-BA" dirty="0"/>
              <a:t> (</a:t>
            </a:r>
            <a:r>
              <a:rPr lang="sr-Latn-BA" i="1" dirty="0"/>
              <a:t>service user</a:t>
            </a:r>
            <a:r>
              <a:rPr lang="sr-Latn-BA" dirty="0"/>
              <a:t>). Jedan sloj može da obavlja više usluga.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osloj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62087" y="1443037"/>
            <a:ext cx="6219825" cy="4657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/>
              <a:t>Svaki računar u mreži mora da ima svoju mrežnu adresu. </a:t>
            </a:r>
            <a:endParaRPr lang="en-US" dirty="0" smtClean="0"/>
          </a:p>
          <a:p>
            <a:r>
              <a:rPr lang="sr-Latn-BA" dirty="0" smtClean="0"/>
              <a:t>Takođe </a:t>
            </a:r>
            <a:r>
              <a:rPr lang="sr-Latn-BA" dirty="0"/>
              <a:t>svaka aplikacija u računaru mora da ima svoju adresu, koja je jedinstvena, kako bi sloj transporta mogao da isporuči podatke onoj aplikaciji kojoj je namjenjena. </a:t>
            </a:r>
            <a:endParaRPr lang="en-US" dirty="0"/>
          </a:p>
          <a:p>
            <a:r>
              <a:rPr lang="sr-Latn-BA" dirty="0"/>
              <a:t>Ove adrese aplikacija se smještaju u posebno polje zaglavlja i nazivaju se </a:t>
            </a:r>
            <a:r>
              <a:rPr lang="sr-Latn-BA" b="1" i="1" dirty="0"/>
              <a:t>tačke</a:t>
            </a:r>
            <a:r>
              <a:rPr lang="sr-Latn-BA" dirty="0"/>
              <a:t> </a:t>
            </a:r>
            <a:r>
              <a:rPr lang="sr-Latn-BA" b="1" i="1" dirty="0"/>
              <a:t>pristupa uslugama- SAP</a:t>
            </a:r>
            <a:r>
              <a:rPr lang="sr-Latn-BA" dirty="0"/>
              <a:t> (Service Access Points).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Generalno viši sloj može da pristupi uslugama koje mu nudi niži sloj na određenim mjestima tog sloja, a to su SAP tačke. </a:t>
            </a:r>
            <a:endParaRPr lang="en-US" dirty="0" smtClean="0"/>
          </a:p>
          <a:p>
            <a:r>
              <a:rPr lang="sr-Latn-BA" dirty="0" smtClean="0"/>
              <a:t>Svaka </a:t>
            </a:r>
            <a:r>
              <a:rPr lang="sr-Latn-BA" dirty="0"/>
              <a:t>SAP ima svoju adresu koja je jednoznačno određuje. </a:t>
            </a:r>
            <a:endParaRPr lang="en-US" dirty="0"/>
          </a:p>
          <a:p>
            <a:r>
              <a:rPr lang="sr-Latn-BA" i="1" dirty="0"/>
              <a:t>Primjer komunikacije modula koji se nalaze na istom sloju, ali na različitim računarima: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pic>
        <p:nvPicPr>
          <p:cNvPr id="4" name="Content Placeholder 3" descr="sA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61679" y="2138134"/>
            <a:ext cx="6020641" cy="32675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000" dirty="0"/>
              <a:t>Pretpostavimo da jedna aplikacija, povezana sa SAP1 na računaru A, želi da pošalje poruku drugoj aplikaciji, koja je povezana sa SAP2 na računaru B. </a:t>
            </a:r>
            <a:endParaRPr lang="en-US" sz="2000" dirty="0" smtClean="0"/>
          </a:p>
          <a:p>
            <a:r>
              <a:rPr lang="sr-Latn-BA" sz="2000" dirty="0" smtClean="0"/>
              <a:t>Aplikacija </a:t>
            </a:r>
            <a:r>
              <a:rPr lang="sr-Latn-BA" sz="2000" dirty="0"/>
              <a:t>u računaru A uručuje poruku svom transportnom sloju sa naredbom da je pošalje u SAP2 na računaru B. Sloj transporta uručuje poruku sloju pristupa mreži koji naređuje mreži da pošalje poruku u računar B.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622" y="2355501"/>
            <a:ext cx="3899755" cy="2832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29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Da </a:t>
            </a:r>
            <a:r>
              <a:rPr lang="sr-Latn-BA" dirty="0"/>
              <a:t>bi se moglo upravljati ovom operacijom, moraju se pored korisničkih podataka, prenijeti i upravljačke informacije.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dirty="0"/>
              <a:t>Neka otpremna aplikacija generiše blok podataka koje prosljeđuje u sloj transporta. </a:t>
            </a:r>
            <a:endParaRPr lang="en-US" dirty="0" smtClean="0"/>
          </a:p>
          <a:p>
            <a:r>
              <a:rPr lang="sr-Latn-BA" dirty="0" smtClean="0"/>
              <a:t>Radi </a:t>
            </a:r>
            <a:r>
              <a:rPr lang="sr-Latn-BA" dirty="0"/>
              <a:t>lakšeg transporta ovaj sloj mora da ovaj blok podataka „izlomi“ u manje djelove (u našem primjeru na dva dijela). </a:t>
            </a:r>
            <a:endParaRPr lang="en-US" dirty="0" smtClean="0"/>
          </a:p>
          <a:p>
            <a:r>
              <a:rPr lang="sr-Latn-BA" dirty="0" smtClean="0"/>
              <a:t>Svakom </a:t>
            </a:r>
            <a:r>
              <a:rPr lang="sr-Latn-BA" dirty="0"/>
              <a:t>od ovih djelova sloj transporta dodaje </a:t>
            </a:r>
            <a:r>
              <a:rPr lang="sr-Latn-BA" b="1" i="1" dirty="0"/>
              <a:t>transportno zaglavlje</a:t>
            </a:r>
            <a:r>
              <a:rPr lang="sr-Latn-BA" dirty="0"/>
              <a:t> koje sadrži protokolske upravljačke informacije. </a:t>
            </a:r>
            <a:endParaRPr lang="en-US" dirty="0" smtClean="0"/>
          </a:p>
          <a:p>
            <a:r>
              <a:rPr lang="sr-Latn-BA" dirty="0" smtClean="0"/>
              <a:t>Kombinacija </a:t>
            </a:r>
            <a:r>
              <a:rPr lang="sr-Latn-BA" dirty="0"/>
              <a:t>podataka iz višeg sloja i upravljačkih informacija naziva se </a:t>
            </a:r>
            <a:r>
              <a:rPr lang="sr-Latn-BA" b="1" i="1" dirty="0"/>
              <a:t>protokolska jedinica podataka- PDU</a:t>
            </a:r>
            <a:r>
              <a:rPr lang="sr-Latn-BA" dirty="0"/>
              <a:t> (Protocol Data Unit), odnosno u našem slučaju se radi o transportnoj PDU- TPDU.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/>
              <a:t>Zaglavlje svakog transportnog PDU sadrži upravljačke informacije koje koristi odgovarajući transportni protokol u računaru B. Između ostalog u zaglavlje se može smjestiti:</a:t>
            </a:r>
            <a:endParaRPr lang="en-US" dirty="0"/>
          </a:p>
          <a:p>
            <a:pPr lvl="0"/>
            <a:r>
              <a:rPr lang="sr-Latn-BA" b="1" i="1" dirty="0"/>
              <a:t>Odredišni SAP</a:t>
            </a:r>
            <a:r>
              <a:rPr lang="sr-Latn-BA" dirty="0"/>
              <a:t>- kada transportni sloj u odredišnom računaru primi TPDU, on mora da zna kome da je isporuči</a:t>
            </a:r>
            <a:endParaRPr lang="en-US" dirty="0"/>
          </a:p>
          <a:p>
            <a:pPr lvl="0"/>
            <a:r>
              <a:rPr lang="sr-Latn-BA" b="1" i="1" dirty="0"/>
              <a:t>Sekvencijalni</a:t>
            </a:r>
            <a:r>
              <a:rPr lang="sr-Latn-BA" dirty="0"/>
              <a:t> (redni) </a:t>
            </a:r>
            <a:r>
              <a:rPr lang="sr-Latn-BA" b="1" i="1" dirty="0"/>
              <a:t>broj</a:t>
            </a:r>
            <a:r>
              <a:rPr lang="sr-Latn-BA" dirty="0"/>
              <a:t>- pošto protokol transporta šalje sekvencu (niz) protokolskih jedinica podataka (PDU) on ih redom numeriše tako da ako na odredište stignu mimo redosljeda po kome su poslati, transportni entitet u odredištu može da ih preuredi (da ih poređa po ispravnom redosljedu).</a:t>
            </a:r>
            <a:endParaRPr lang="en-US" dirty="0"/>
          </a:p>
          <a:p>
            <a:pPr lvl="0"/>
            <a:r>
              <a:rPr lang="sr-Latn-BA" b="1" i="1" dirty="0"/>
              <a:t>Kod za otkrivanje grešaka</a:t>
            </a:r>
            <a:r>
              <a:rPr lang="sr-Latn-BA" dirty="0"/>
              <a:t>- otpremni transportni entitet može da unese i kontrolni zbir koji je funkcija sadržaja preostalog dijela PDU. Prijemni transportni protokol obavlja isto računanje i poredi rezultat sa pristiglim kontrolnim zbirom. Ako je pri prenosu došlo do greške, ova dva zbira će se razlikovati. U tom slučaju prijemnik može da odbaci PDU i da preduzme akciju za korekciju greške.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i="1" dirty="0" smtClean="0"/>
              <a:t>Troslojna komunikaciona arhitektura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Arhitekture računa</a:t>
            </a:r>
            <a:r>
              <a:rPr lang="en-US" sz="2800" dirty="0" err="1" smtClean="0">
                <a:solidFill>
                  <a:srgbClr val="A50021"/>
                </a:solidFill>
                <a:latin typeface="Arial" charset="0"/>
              </a:rPr>
              <a:t>rsk</a:t>
            </a: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ih mreža</a:t>
            </a:r>
          </a:p>
          <a:p>
            <a:pPr>
              <a:lnSpc>
                <a:spcPct val="90000"/>
              </a:lnSpc>
              <a:buNone/>
            </a:pPr>
            <a:endParaRPr lang="hr-HR" sz="1400" dirty="0" smtClean="0">
              <a:solidFill>
                <a:srgbClr val="A5002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struktura kontrole kompletne komunikacije u mreži s mrežnim hardverom i softverom</a:t>
            </a:r>
          </a:p>
          <a:p>
            <a:pPr lvl="1">
              <a:lnSpc>
                <a:spcPct val="90000"/>
              </a:lnSpc>
            </a:pPr>
            <a:endParaRPr lang="hr-HR" sz="24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Modeli slojeva računalnih mreža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hr-HR" sz="1400" dirty="0" smtClean="0">
              <a:solidFill>
                <a:srgbClr val="A5002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predstavljanje kompletne komunikacijske strukture preko slojeva, široko prihvaćena tehnika konstruiranja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endParaRPr lang="hr-H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broj slojeva, funkcija svakog sloja i sadržaj svakog sloja razlikuju se od mreže do mreže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BA" dirty="0"/>
              <a:t>Sljedeći korak sloja transporta jeste da proslijedi svaku protokolsku jedinicu podataka u sloj mreže uz instrukciju da se prenese u odredišni računar. </a:t>
            </a:r>
            <a:endParaRPr lang="en-US" dirty="0"/>
          </a:p>
          <a:p>
            <a:r>
              <a:rPr lang="sr-Latn-BA" dirty="0"/>
              <a:t>Da bi zadovoljio ovaj zahtjev, mrežna protokolska jedinica mora da dostavi podatke mreži sa zahtjevom za prenos. </a:t>
            </a:r>
            <a:endParaRPr lang="en-US" dirty="0" smtClean="0"/>
          </a:p>
          <a:p>
            <a:r>
              <a:rPr lang="sr-Latn-BA" dirty="0" smtClean="0"/>
              <a:t>Ova </a:t>
            </a:r>
            <a:r>
              <a:rPr lang="sr-Latn-BA" dirty="0"/>
              <a:t>operacija zahtjeva korišćenje upravljačkih informacija. </a:t>
            </a:r>
            <a:endParaRPr lang="en-US" dirty="0" smtClean="0"/>
          </a:p>
          <a:p>
            <a:r>
              <a:rPr lang="sr-Latn-BA" dirty="0" smtClean="0"/>
              <a:t>Sada </a:t>
            </a:r>
            <a:r>
              <a:rPr lang="sr-Latn-BA" dirty="0"/>
              <a:t>protokol pristupa mreži dodaje podacima koje je dobio iz transportnog sloja zaglavlje pristupa mreži i tako formira </a:t>
            </a:r>
            <a:r>
              <a:rPr lang="sr-Latn-BA" b="1" i="1" dirty="0"/>
              <a:t>mrežni PDU</a:t>
            </a:r>
            <a:r>
              <a:rPr lang="sr-Latn-BA" dirty="0"/>
              <a:t> odnosno </a:t>
            </a:r>
            <a:r>
              <a:rPr lang="sr-Latn-BA" b="1" i="1" dirty="0"/>
              <a:t>NPDU.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U ovom zaglavlju može se nalaziti:</a:t>
            </a:r>
            <a:endParaRPr lang="en-US" dirty="0"/>
          </a:p>
          <a:p>
            <a:pPr lvl="0"/>
            <a:r>
              <a:rPr lang="sr-Latn-BA" i="1" dirty="0"/>
              <a:t>adresa odredišnog računara</a:t>
            </a:r>
            <a:r>
              <a:rPr lang="sr-Latn-BA" dirty="0"/>
              <a:t>: mreža mora znati kome računaru u mreži da isporuči podatke,</a:t>
            </a:r>
            <a:endParaRPr lang="en-US" dirty="0"/>
          </a:p>
          <a:p>
            <a:pPr lvl="0"/>
            <a:r>
              <a:rPr lang="sr-Latn-BA" i="1" dirty="0"/>
              <a:t>zahtjevi za neke pogodnosti</a:t>
            </a:r>
            <a:r>
              <a:rPr lang="sr-Latn-BA" dirty="0"/>
              <a:t>: protokol pristupa mreži može da želi da mreža pruži određene pogodnosti koje se odnose na podatke koji se šalju (na pr. prioritet)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Latn-BA" dirty="0"/>
              <a:t>mreža prihvata iz računara A mrežni PDU i isporučuje ga u računar B. </a:t>
            </a:r>
            <a:endParaRPr lang="en-US" dirty="0" smtClean="0"/>
          </a:p>
          <a:p>
            <a:pPr algn="just"/>
            <a:r>
              <a:rPr lang="sr-Latn-BA" dirty="0" smtClean="0"/>
              <a:t>Moduo </a:t>
            </a:r>
            <a:r>
              <a:rPr lang="sr-Latn-BA" dirty="0"/>
              <a:t>pristupa mreži u računar B prima PDU, skida zaglavlje i prenosi ugrađeni transportni PDU u moduo sloja transporta u računaru B. </a:t>
            </a:r>
            <a:endParaRPr lang="en-US" smtClean="0"/>
          </a:p>
          <a:p>
            <a:pPr algn="just"/>
            <a:r>
              <a:rPr lang="sr-Latn-BA" smtClean="0"/>
              <a:t>Sloj </a:t>
            </a:r>
            <a:r>
              <a:rPr lang="sr-Latn-BA" dirty="0"/>
              <a:t>transporta ispituje zaglavlje transportnog protokola jedinice podataka i na osnovu SAP polja u zaglavlju isporučuje ugrađeni blok korisničkih podataka u odgovarajuću aplikaciju, u ovom slučaju u moduo za prenos fajlova u računaru B</a:t>
            </a:r>
            <a:endParaRPr lang="en-US" dirty="0"/>
          </a:p>
          <a:p>
            <a:pPr algn="just"/>
            <a:r>
              <a:rPr lang="sr-Latn-BA" dirty="0"/>
              <a:t> 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/>
              <a:t>Mrežni sistem se može posmatrati kao hijerarhijski  organizovan višeslojni sistem</a:t>
            </a:r>
            <a:endParaRPr lang="en-US" dirty="0"/>
          </a:p>
          <a:p>
            <a:r>
              <a:rPr lang="sr-Latn-BA" dirty="0"/>
              <a:t>Uopšteno se može reći da </a:t>
            </a:r>
            <a:r>
              <a:rPr lang="sr-Latn-BA" b="1" i="1" dirty="0"/>
              <a:t>mrežna arhitektura</a:t>
            </a:r>
            <a:r>
              <a:rPr lang="sr-Latn-BA" dirty="0"/>
              <a:t> predstavlja skup slojeva od kojih se sastoji mreža i skup protokola za ostvarivanje povezivanja unutar ili između pojedinih slojeva</a:t>
            </a:r>
            <a:endParaRPr lang="en-US" dirty="0"/>
          </a:p>
          <a:p>
            <a:r>
              <a:rPr lang="sr-Latn-BA" i="1" dirty="0"/>
              <a:t>Broj, sadržaj i nazivi slojeva različiti su u različitim mrežama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Aktivni elementi u svakom sloju nazivaju se </a:t>
            </a:r>
            <a:r>
              <a:rPr lang="sr-Latn-BA" b="1" i="1" dirty="0"/>
              <a:t>entiteti.</a:t>
            </a:r>
            <a:endParaRPr lang="en-US" dirty="0"/>
          </a:p>
          <a:p>
            <a:r>
              <a:rPr lang="sr-Latn-BA" b="1" dirty="0"/>
              <a:t>Entitet </a:t>
            </a:r>
            <a:r>
              <a:rPr lang="sr-Latn-BA" dirty="0"/>
              <a:t>može da bude softverski (npr. Proces odnosno obrada) ili hardverski (napr. Ulazno-izlazni čip</a:t>
            </a:r>
            <a:r>
              <a:rPr lang="sr-Latn-BA" dirty="0" smtClean="0"/>
              <a:t>).</a:t>
            </a:r>
            <a:endParaRPr lang="en-US" dirty="0" smtClean="0"/>
          </a:p>
          <a:p>
            <a:r>
              <a:rPr lang="sr-Latn-BA" dirty="0" smtClean="0"/>
              <a:t> </a:t>
            </a:r>
            <a:r>
              <a:rPr lang="sr-Latn-BA" dirty="0"/>
              <a:t>Entiteti koji se nalaze u istom sloju nazivaju se </a:t>
            </a:r>
            <a:r>
              <a:rPr lang="sr-Latn-BA" b="1" i="1" dirty="0"/>
              <a:t>entitetski parovi.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400" dirty="0"/>
              <a:t>Najuopštenije govoreći može se reći da komunikacije obuhvataju </a:t>
            </a:r>
            <a:r>
              <a:rPr lang="sr-Latn-BA" sz="2400" b="1" dirty="0"/>
              <a:t>tri </a:t>
            </a:r>
            <a:r>
              <a:rPr lang="sr-Latn-BA" sz="2400" dirty="0"/>
              <a:t>elementa: </a:t>
            </a:r>
            <a:endParaRPr lang="en-US" sz="2400" dirty="0"/>
          </a:p>
          <a:p>
            <a:r>
              <a:rPr lang="sr-Latn-BA" sz="2400" b="1" i="1" dirty="0"/>
              <a:t>aplikacije (program), </a:t>
            </a:r>
            <a:endParaRPr lang="en-US" sz="2400" dirty="0"/>
          </a:p>
          <a:p>
            <a:r>
              <a:rPr lang="sr-Latn-BA" sz="2400" b="1" i="1" dirty="0"/>
              <a:t>računare i </a:t>
            </a:r>
            <a:endParaRPr lang="en-US" sz="2400" dirty="0"/>
          </a:p>
          <a:p>
            <a:r>
              <a:rPr lang="sr-Latn-BA" sz="2400" b="1" i="1" dirty="0"/>
              <a:t>mreže</a:t>
            </a:r>
            <a:r>
              <a:rPr lang="sr-Latn-BA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sr-Latn-BA" sz="2400" dirty="0"/>
              <a:t>Primjer jedne aplikacije je prenos fajlova</a:t>
            </a: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4038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50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komunikacioni zadatak organizuje u tri relativno nezavisna sloja: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pristupa mreži (mrežni sloj)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transporta (transportni sloj)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aplikacija (aplikacioni sloj)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400" b="1" i="1" dirty="0"/>
              <a:t>Sloj pristupa</a:t>
            </a:r>
            <a:r>
              <a:rPr lang="sr-Latn-BA" sz="2400" dirty="0"/>
              <a:t> mreži bavi se razmjenom podataka između računara i mreže na koju je računar priključen. </a:t>
            </a:r>
            <a:endParaRPr lang="en-US" sz="2400" dirty="0"/>
          </a:p>
          <a:p>
            <a:r>
              <a:rPr lang="sr-Latn-BA" sz="2400" dirty="0"/>
              <a:t>Otpremni računar mora da dostavi mreži adresu odredišnog računara kako bi mreža mogla da odredi putanju podataka (tj. da rutira podatke) do odgovarajućeg odredišta</a:t>
            </a:r>
            <a:endParaRPr lang="en-US" sz="24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622" y="1981200"/>
            <a:ext cx="3899755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94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dirty="0" smtClean="0"/>
              <a:t>Otpremni </a:t>
            </a:r>
            <a:r>
              <a:rPr lang="sr-Latn-BA" dirty="0"/>
              <a:t>računar može da želi da traži izvjesne pogodnosti kao na pr. prioritet, koje može mreža da pruža</a:t>
            </a:r>
            <a:r>
              <a:rPr lang="sr-Latn-BA" dirty="0" smtClean="0"/>
              <a:t>. </a:t>
            </a:r>
            <a:endParaRPr lang="en-US" dirty="0" smtClean="0"/>
          </a:p>
          <a:p>
            <a:r>
              <a:rPr lang="sr-Latn-BA" dirty="0" smtClean="0"/>
              <a:t>Specifični </a:t>
            </a:r>
            <a:r>
              <a:rPr lang="sr-Latn-BA" dirty="0" smtClean="0"/>
              <a:t>softver koji se koristi u ovom sloju zavisi od tipa mreže koja se koristi</a:t>
            </a:r>
            <a:r>
              <a:rPr lang="sr-Latn-BA" dirty="0" smtClean="0"/>
              <a:t>.</a:t>
            </a:r>
            <a:endParaRPr lang="en-US" dirty="0" smtClean="0"/>
          </a:p>
          <a:p>
            <a:r>
              <a:rPr lang="sr-Latn-BA" dirty="0"/>
              <a:t>Različiti standardi su razvijeni za mreže komutirane linijama, porukama ili paketima, za lokalne mreže i za druge mreže. </a:t>
            </a:r>
            <a:endParaRPr lang="en-US" dirty="0"/>
          </a:p>
          <a:p>
            <a:r>
              <a:rPr lang="sr-Latn-BA" dirty="0"/>
              <a:t>To je razlog zbog kojeg odvajamo ove funkcije koje se bave pristupom mreži u poseban sloj. </a:t>
            </a:r>
            <a:endParaRPr lang="en-US" dirty="0"/>
          </a:p>
          <a:p>
            <a:r>
              <a:rPr lang="sr-Latn-BA" smtClean="0"/>
              <a:t>Na taj način preostali dio komunikacijskog softvera koji se nalazi iznad sloja pristupa mreži ne mora da vodi računa o osobinama mreže koja se koristi</a:t>
            </a:r>
            <a:endParaRPr lang="en-US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Često </a:t>
            </a:r>
            <a:r>
              <a:rPr lang="sr-Latn-BA" dirty="0"/>
              <a:t>je prisutan zahtjev da je razmjena podataka pouzdana (potvrda da su svi podaci stigli na odredište i po istom redosljedu kao što su poslati</a:t>
            </a:r>
            <a:r>
              <a:rPr lang="sr-Latn-BA" dirty="0" smtClean="0"/>
              <a:t>).</a:t>
            </a:r>
            <a:endParaRPr lang="en-US" dirty="0" smtClean="0"/>
          </a:p>
          <a:p>
            <a:r>
              <a:rPr lang="sr-Latn-BA" dirty="0"/>
              <a:t>Obezbjeđivanje pouzdanosti suštinski je nezavisno od prirode aplikacije. Za to je zadužen </a:t>
            </a:r>
            <a:r>
              <a:rPr lang="sr-Latn-BA" b="1" i="1" dirty="0"/>
              <a:t>sloj transporta </a:t>
            </a:r>
            <a:r>
              <a:rPr lang="sr-Latn-BA" dirty="0"/>
              <a:t>(transportni sloj) koji koriste sve aplikacije.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2">
      <a:dk1>
        <a:srgbClr val="0F3D6B"/>
      </a:dk1>
      <a:lt1>
        <a:srgbClr val="FFFFFF"/>
      </a:lt1>
      <a:dk2>
        <a:srgbClr val="026E94"/>
      </a:dk2>
      <a:lt2>
        <a:srgbClr val="CCFFFF"/>
      </a:lt2>
      <a:accent1>
        <a:srgbClr val="0066CC"/>
      </a:accent1>
      <a:accent2>
        <a:srgbClr val="71B517"/>
      </a:accent2>
      <a:accent3>
        <a:srgbClr val="AABAC8"/>
      </a:accent3>
      <a:accent4>
        <a:srgbClr val="DADADA"/>
      </a:accent4>
      <a:accent5>
        <a:srgbClr val="AAB8E2"/>
      </a:accent5>
      <a:accent6>
        <a:srgbClr val="66A414"/>
      </a:accent6>
      <a:hlink>
        <a:srgbClr val="4C9CE4"/>
      </a:hlink>
      <a:folHlink>
        <a:srgbClr val="5976D3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0D6475"/>
        </a:dk1>
        <a:lt1>
          <a:srgbClr val="FFFFFF"/>
        </a:lt1>
        <a:dk2>
          <a:srgbClr val="007976"/>
        </a:dk2>
        <a:lt2>
          <a:srgbClr val="ECEEA2"/>
        </a:lt2>
        <a:accent1>
          <a:srgbClr val="BE9932"/>
        </a:accent1>
        <a:accent2>
          <a:srgbClr val="249258"/>
        </a:accent2>
        <a:accent3>
          <a:srgbClr val="AABEBD"/>
        </a:accent3>
        <a:accent4>
          <a:srgbClr val="DADADA"/>
        </a:accent4>
        <a:accent5>
          <a:srgbClr val="DBCAAD"/>
        </a:accent5>
        <a:accent6>
          <a:srgbClr val="20844F"/>
        </a:accent6>
        <a:hlink>
          <a:srgbClr val="2C5FC4"/>
        </a:hlink>
        <a:folHlink>
          <a:srgbClr val="905F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2">
        <a:dk1>
          <a:srgbClr val="0F3D6B"/>
        </a:dk1>
        <a:lt1>
          <a:srgbClr val="FFFFFF"/>
        </a:lt1>
        <a:dk2>
          <a:srgbClr val="026E94"/>
        </a:dk2>
        <a:lt2>
          <a:srgbClr val="CCFFFF"/>
        </a:lt2>
        <a:accent1>
          <a:srgbClr val="0066CC"/>
        </a:accent1>
        <a:accent2>
          <a:srgbClr val="71B517"/>
        </a:accent2>
        <a:accent3>
          <a:srgbClr val="AABAC8"/>
        </a:accent3>
        <a:accent4>
          <a:srgbClr val="DADADA"/>
        </a:accent4>
        <a:accent5>
          <a:srgbClr val="AAB8E2"/>
        </a:accent5>
        <a:accent6>
          <a:srgbClr val="66A414"/>
        </a:accent6>
        <a:hlink>
          <a:srgbClr val="4C9CE4"/>
        </a:hlink>
        <a:folHlink>
          <a:srgbClr val="5976D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3">
        <a:dk1>
          <a:srgbClr val="204376"/>
        </a:dk1>
        <a:lt1>
          <a:srgbClr val="FFFFFF"/>
        </a:lt1>
        <a:dk2>
          <a:srgbClr val="2365BD"/>
        </a:dk2>
        <a:lt2>
          <a:srgbClr val="DDDDDD"/>
        </a:lt2>
        <a:accent1>
          <a:srgbClr val="4981E7"/>
        </a:accent1>
        <a:accent2>
          <a:srgbClr val="8DD9FF"/>
        </a:accent2>
        <a:accent3>
          <a:srgbClr val="ACB8DB"/>
        </a:accent3>
        <a:accent4>
          <a:srgbClr val="DADADA"/>
        </a:accent4>
        <a:accent5>
          <a:srgbClr val="B1C1F1"/>
        </a:accent5>
        <a:accent6>
          <a:srgbClr val="7FC4E7"/>
        </a:accent6>
        <a:hlink>
          <a:srgbClr val="9999FF"/>
        </a:hlink>
        <a:folHlink>
          <a:srgbClr val="3366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with animation</Template>
  <TotalTime>256</TotalTime>
  <Words>1144</Words>
  <Application>Microsoft Office PowerPoint</Application>
  <PresentationFormat>On-screen Show (4:3)</PresentationFormat>
  <Paragraphs>85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ms01_1</vt:lpstr>
      <vt:lpstr>Troslojna komunikaciona arhitektura 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Troslojna komunikaciona arhitektura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IBM</dc:creator>
  <cp:lastModifiedBy>Ratka</cp:lastModifiedBy>
  <cp:revision>27</cp:revision>
  <dcterms:created xsi:type="dcterms:W3CDTF">2013-10-07T19:07:48Z</dcterms:created>
  <dcterms:modified xsi:type="dcterms:W3CDTF">2016-10-11T21:39:10Z</dcterms:modified>
</cp:coreProperties>
</file>