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2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1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2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6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7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7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6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7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7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E4FE3-52F8-43A8-9266-ECF78DD5129C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8128-75F3-4AFE-AE27-43C013F7C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upport.office.com/en-us/article/create-or-delete-an-excel-table-e81aa349-b006-4f8a-9806-5af9df0ac664?redirectSourcePath=/en-us/article/create-a-table-in-a-worksheet-in-excel-c2789db8-dba6-4d05-ae0a-8963602869aa&amp;ui=en-US&amp;rs=en-US&amp;ad=U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0377" y="2690949"/>
            <a:ext cx="6270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FILTRIRANJE PODATAKA U EXCELU</a:t>
            </a:r>
            <a:endParaRPr lang="en-US" sz="6000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503" y="216342"/>
            <a:ext cx="1408298" cy="14875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8726" y="721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3234" y="6191794"/>
            <a:ext cx="547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  <a:latin typeface="Impact" panose="020B0806030902050204" pitchFamily="34" charset="0"/>
              </a:rPr>
              <a:t>PREDMETNI NASTAVNIK : </a:t>
            </a:r>
            <a:r>
              <a:rPr lang="sr-Latn-ME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89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57027" y="2301500"/>
            <a:ext cx="2975895" cy="297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Filtriranje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opsega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podataka</a:t>
            </a:r>
            <a:endParaRPr lang="en-US" sz="30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>
                <a:solidFill>
                  <a:srgbClr val="002060"/>
                </a:solidFill>
              </a:rPr>
              <a:t>Izaberite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bilo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koju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ćeliju</a:t>
            </a:r>
            <a:r>
              <a:rPr lang="en-US" sz="2000" dirty="0">
                <a:solidFill>
                  <a:srgbClr val="002060"/>
                </a:solidFill>
              </a:rPr>
              <a:t> u </a:t>
            </a:r>
            <a:r>
              <a:rPr lang="en-US" sz="2000" dirty="0" err="1">
                <a:solidFill>
                  <a:srgbClr val="002060"/>
                </a:solidFill>
              </a:rPr>
              <a:t>opsegu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</a:rPr>
              <a:t>Izaberite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>
                <a:solidFill>
                  <a:srgbClr val="002060"/>
                </a:solidFill>
              </a:rPr>
              <a:t>Filter</a:t>
            </a:r>
            <a:r>
              <a:rPr lang="en-US" sz="2000" dirty="0">
                <a:solidFill>
                  <a:srgbClr val="002060"/>
                </a:solidFill>
              </a:rPr>
              <a:t>&gt; </a:t>
            </a:r>
            <a:r>
              <a:rPr lang="en-US" sz="2000" b="1" dirty="0" err="1">
                <a:solidFill>
                  <a:srgbClr val="002060"/>
                </a:solidFill>
              </a:rPr>
              <a:t>podataka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sr-Latn-ME" sz="2000" dirty="0" smtClean="0">
                <a:solidFill>
                  <a:srgbClr val="002060"/>
                </a:solidFill>
              </a:rPr>
              <a:t>Izaberite      zaglavlja kolone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solidFill>
                  <a:srgbClr val="002060"/>
                </a:solidFill>
              </a:rPr>
              <a:t>Izaberite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stavke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err="1">
                <a:solidFill>
                  <a:srgbClr val="002060"/>
                </a:solidFill>
              </a:rPr>
              <a:t>Filteri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za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tekst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ili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filteri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err="1">
                <a:solidFill>
                  <a:srgbClr val="002060"/>
                </a:solidFill>
              </a:rPr>
              <a:t>brojeve</a:t>
            </a:r>
            <a:r>
              <a:rPr lang="en-US" sz="2000" b="1" dirty="0">
                <a:solidFill>
                  <a:srgbClr val="002060"/>
                </a:solidFill>
              </a:rPr>
              <a:t>, </a:t>
            </a:r>
            <a:endParaRPr lang="sr-Latn-ME" sz="2000" b="1" dirty="0" smtClean="0">
              <a:solidFill>
                <a:srgbClr val="002060"/>
              </a:solidFill>
            </a:endParaRPr>
          </a:p>
          <a:p>
            <a:r>
              <a:rPr lang="sr-Latn-ME" sz="2000" b="1" dirty="0">
                <a:solidFill>
                  <a:srgbClr val="002060"/>
                </a:solidFill>
              </a:rPr>
              <a:t> </a:t>
            </a:r>
            <a:r>
              <a:rPr lang="sr-Latn-ME" sz="2000" b="1" dirty="0" smtClean="0">
                <a:solidFill>
                  <a:srgbClr val="002060"/>
                </a:solidFill>
              </a:rPr>
              <a:t>     </a:t>
            </a:r>
            <a:r>
              <a:rPr lang="en-US" sz="2000" dirty="0" smtClean="0">
                <a:solidFill>
                  <a:srgbClr val="002060"/>
                </a:solidFill>
              </a:rPr>
              <a:t>a </a:t>
            </a:r>
            <a:r>
              <a:rPr lang="en-US" sz="2000" dirty="0" err="1">
                <a:solidFill>
                  <a:srgbClr val="002060"/>
                </a:solidFill>
              </a:rPr>
              <a:t>zatim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izaberite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poređenje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</a:rPr>
              <a:t>kao</a:t>
            </a:r>
            <a:r>
              <a:rPr lang="sr-Latn-ME" sz="2000" dirty="0" smtClean="0">
                <a:solidFill>
                  <a:srgbClr val="002060"/>
                </a:solidFill>
              </a:rPr>
              <a:t> npr.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err="1">
                <a:solidFill>
                  <a:srgbClr val="002060"/>
                </a:solidFill>
              </a:rPr>
              <a:t>I</a:t>
            </a:r>
            <a:r>
              <a:rPr lang="en-US" sz="2000" b="1" dirty="0" err="1" smtClean="0">
                <a:solidFill>
                  <a:srgbClr val="002060"/>
                </a:solidFill>
              </a:rPr>
              <a:t>zmeđu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  <a:endParaRPr lang="sr-Latn-ME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313" y="2085566"/>
            <a:ext cx="3235543" cy="16112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103" y="2276338"/>
            <a:ext cx="4219575" cy="4238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059" y="3857488"/>
            <a:ext cx="242072" cy="24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8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Filtriranje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opsega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podataka</a:t>
            </a:r>
            <a:endParaRPr lang="en-US" sz="30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sz="2000" dirty="0">
              <a:solidFill>
                <a:srgbClr val="002060"/>
              </a:solidFill>
            </a:endParaRPr>
          </a:p>
          <a:p>
            <a:r>
              <a:rPr lang="sr-Latn-ME" sz="2000" dirty="0" smtClean="0">
                <a:solidFill>
                  <a:srgbClr val="002060"/>
                </a:solidFill>
              </a:rPr>
              <a:t>5. </a:t>
            </a:r>
            <a:r>
              <a:rPr lang="en-US" sz="2000" dirty="0" err="1" smtClean="0">
                <a:solidFill>
                  <a:srgbClr val="002060"/>
                </a:solidFill>
              </a:rPr>
              <a:t>Unesite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kriterijume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filtera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kliknite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dugme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sr-Latn-ME" sz="2000" b="1" dirty="0" smtClean="0">
                <a:solidFill>
                  <a:srgbClr val="002060"/>
                </a:solidFill>
              </a:rPr>
              <a:t>U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redu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  <a:endParaRPr lang="sr-Latn-ME" sz="20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122" y="2025967"/>
            <a:ext cx="5004795" cy="304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4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Filtriranje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Impact" panose="020B0806030902050204" pitchFamily="34" charset="0"/>
              </a:rPr>
              <a:t>podataka</a:t>
            </a:r>
            <a:r>
              <a:rPr lang="sr-Latn-ME" sz="3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u tabelu</a:t>
            </a:r>
            <a:endParaRPr lang="en-US" sz="30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sz="2000" dirty="0">
              <a:solidFill>
                <a:srgbClr val="002060"/>
              </a:solidFill>
            </a:endParaRPr>
          </a:p>
          <a:p>
            <a:r>
              <a:rPr lang="en-US" sz="2000" dirty="0" err="1">
                <a:solidFill>
                  <a:srgbClr val="002060"/>
                </a:solidFill>
              </a:rPr>
              <a:t>Kada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  <a:hlinkClick r:id="rId2"/>
              </a:rPr>
              <a:t>stavljate</a:t>
            </a:r>
            <a:r>
              <a:rPr lang="en-US" sz="2000" dirty="0">
                <a:solidFill>
                  <a:srgbClr val="002060"/>
                </a:solidFill>
                <a:hlinkClick r:id="rId2"/>
              </a:rPr>
              <a:t> </a:t>
            </a:r>
            <a:r>
              <a:rPr lang="en-US" sz="2000" dirty="0" err="1">
                <a:solidFill>
                  <a:srgbClr val="002060"/>
                </a:solidFill>
                <a:hlinkClick r:id="rId2"/>
              </a:rPr>
              <a:t>podatke</a:t>
            </a:r>
            <a:r>
              <a:rPr lang="en-US" sz="2000" dirty="0">
                <a:solidFill>
                  <a:srgbClr val="002060"/>
                </a:solidFill>
                <a:hlinkClick r:id="rId2"/>
              </a:rPr>
              <a:t> u </a:t>
            </a:r>
            <a:r>
              <a:rPr lang="en-US" sz="2000" dirty="0" err="1">
                <a:solidFill>
                  <a:srgbClr val="002060"/>
                </a:solidFill>
                <a:hlinkClick r:id="rId2"/>
              </a:rPr>
              <a:t>tabelu</a:t>
            </a:r>
            <a:r>
              <a:rPr lang="en-US" sz="2000" dirty="0">
                <a:solidFill>
                  <a:srgbClr val="002060"/>
                </a:solidFill>
                <a:hlinkClick r:id="rId2"/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kontrole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filtriranja</a:t>
            </a:r>
            <a:r>
              <a:rPr lang="en-US" sz="2000" dirty="0">
                <a:solidFill>
                  <a:srgbClr val="002060"/>
                </a:solidFill>
              </a:rPr>
              <a:t> se </a:t>
            </a:r>
            <a:r>
              <a:rPr lang="en-US" sz="2000" dirty="0" err="1">
                <a:solidFill>
                  <a:srgbClr val="002060"/>
                </a:solidFill>
              </a:rPr>
              <a:t>automatski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dodaju</a:t>
            </a:r>
            <a:r>
              <a:rPr lang="en-US" sz="2000" dirty="0">
                <a:solidFill>
                  <a:srgbClr val="002060"/>
                </a:solidFill>
              </a:rPr>
              <a:t> u </a:t>
            </a:r>
            <a:r>
              <a:rPr lang="en-US" sz="2000" dirty="0" err="1">
                <a:solidFill>
                  <a:srgbClr val="002060"/>
                </a:solidFill>
              </a:rPr>
              <a:t>zaglavlja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tabele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274" y="1995203"/>
            <a:ext cx="9374130" cy="326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0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8274" y="548639"/>
            <a:ext cx="109989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2060"/>
                </a:solidFill>
                <a:latin typeface="Impact" panose="020B0806030902050204" pitchFamily="34" charset="0"/>
              </a:rPr>
              <a:t>Filtriranje</a:t>
            </a:r>
            <a:r>
              <a:rPr lang="en-US" sz="30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002060"/>
                </a:solidFill>
                <a:latin typeface="Impact" panose="020B0806030902050204" pitchFamily="34" charset="0"/>
              </a:rPr>
              <a:t>podataka</a:t>
            </a:r>
            <a:r>
              <a:rPr lang="sr-Latn-ME" sz="30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u tabelu</a:t>
            </a:r>
            <a:endParaRPr lang="en-US" sz="30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sz="2000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r>
              <a:rPr lang="sr-Latn-ME" sz="2000" dirty="0" smtClean="0">
                <a:solidFill>
                  <a:srgbClr val="002060"/>
                </a:solidFill>
              </a:rPr>
              <a:t>Izaberite strelicu zaglavlje kolone       za kolonu koju želite da filtrirate.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solidFill>
                  <a:srgbClr val="002060"/>
                </a:solidFill>
              </a:rPr>
              <a:t>Opozovite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izbor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>
                <a:solidFill>
                  <a:srgbClr val="002060"/>
                </a:solidFill>
              </a:rPr>
              <a:t>(</a:t>
            </a:r>
            <a:r>
              <a:rPr lang="en-US" sz="2000" b="1" dirty="0" err="1">
                <a:solidFill>
                  <a:srgbClr val="002060"/>
                </a:solidFill>
              </a:rPr>
              <a:t>Izaberi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sve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izaberite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polja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koja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želite</a:t>
            </a:r>
            <a:r>
              <a:rPr lang="en-US" sz="2000" dirty="0">
                <a:solidFill>
                  <a:srgbClr val="002060"/>
                </a:solidFill>
              </a:rPr>
              <a:t> da </a:t>
            </a:r>
            <a:r>
              <a:rPr lang="en-US" sz="2000" dirty="0" err="1">
                <a:solidFill>
                  <a:srgbClr val="002060"/>
                </a:solidFill>
              </a:rPr>
              <a:t>prikažete</a:t>
            </a:r>
            <a:r>
              <a:rPr lang="en-US" sz="2000" dirty="0" smtClean="0">
                <a:solidFill>
                  <a:srgbClr val="002060"/>
                </a:solidFill>
              </a:rPr>
              <a:t>.</a:t>
            </a:r>
            <a:endParaRPr lang="sr-Latn-ME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076" name="Picture 4" descr="Strelica padajućeg menija „Filter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73" y="1404893"/>
            <a:ext cx="265248" cy="26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306" y="2103527"/>
            <a:ext cx="2991939" cy="44544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41792" y="2468879"/>
            <a:ext cx="6779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</a:rPr>
              <a:t>3. Kliknite </a:t>
            </a:r>
            <a:r>
              <a:rPr lang="pl-PL" sz="2000" dirty="0">
                <a:solidFill>
                  <a:srgbClr val="002060"/>
                </a:solidFill>
              </a:rPr>
              <a:t>na dugme </a:t>
            </a:r>
            <a:r>
              <a:rPr lang="pl-PL" sz="2000" b="1" dirty="0">
                <a:solidFill>
                  <a:srgbClr val="002060"/>
                </a:solidFill>
              </a:rPr>
              <a:t>U redu</a:t>
            </a:r>
            <a:r>
              <a:rPr lang="pl-PL" sz="2000" dirty="0">
                <a:solidFill>
                  <a:srgbClr val="002060"/>
                </a:solidFill>
              </a:rPr>
              <a:t>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Strelica zaglavlja kolone        </a:t>
            </a:r>
            <a:r>
              <a:rPr lang="en-US" sz="2000" dirty="0" smtClean="0">
                <a:solidFill>
                  <a:srgbClr val="002060"/>
                </a:solidFill>
              </a:rPr>
              <a:t>m</a:t>
            </a:r>
            <a:r>
              <a:rPr lang="sr-Latn-ME" sz="2000" dirty="0" smtClean="0">
                <a:solidFill>
                  <a:srgbClr val="002060"/>
                </a:solidFill>
              </a:rPr>
              <a:t>ij</a:t>
            </a:r>
            <a:r>
              <a:rPr lang="en-US" sz="2000" dirty="0" err="1" smtClean="0">
                <a:solidFill>
                  <a:srgbClr val="002060"/>
                </a:solidFill>
              </a:rPr>
              <a:t>enja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ikonu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err="1" smtClean="0">
                <a:solidFill>
                  <a:srgbClr val="002060"/>
                </a:solidFill>
              </a:rPr>
              <a:t>filtera</a:t>
            </a:r>
            <a:r>
              <a:rPr lang="sr-Latn-ME" sz="2000" b="1" dirty="0" smtClean="0">
                <a:solidFill>
                  <a:srgbClr val="002060"/>
                </a:solidFill>
              </a:rPr>
              <a:t>         </a:t>
            </a:r>
          </a:p>
          <a:p>
            <a:r>
              <a:rPr lang="it-IT" sz="2000" dirty="0">
                <a:solidFill>
                  <a:srgbClr val="002060"/>
                </a:solidFill>
              </a:rPr>
              <a:t>Izaberite ovu ikonu da biste </a:t>
            </a:r>
            <a:r>
              <a:rPr lang="it-IT" sz="2000" dirty="0" smtClean="0">
                <a:solidFill>
                  <a:srgbClr val="002060"/>
                </a:solidFill>
              </a:rPr>
              <a:t>prom</a:t>
            </a:r>
            <a:r>
              <a:rPr lang="sr-Latn-ME" sz="2000" dirty="0" smtClean="0">
                <a:solidFill>
                  <a:srgbClr val="002060"/>
                </a:solidFill>
              </a:rPr>
              <a:t>ij</a:t>
            </a:r>
            <a:r>
              <a:rPr lang="it-IT" sz="2000" dirty="0" smtClean="0">
                <a:solidFill>
                  <a:srgbClr val="002060"/>
                </a:solidFill>
              </a:rPr>
              <a:t>enili </a:t>
            </a:r>
            <a:r>
              <a:rPr lang="it-IT" sz="2000" dirty="0">
                <a:solidFill>
                  <a:srgbClr val="002060"/>
                </a:solidFill>
              </a:rPr>
              <a:t>ili obrisali filter.</a:t>
            </a:r>
            <a:endParaRPr lang="pl-PL" sz="2000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3690" y="2825765"/>
            <a:ext cx="262151" cy="2682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7514" y="2792043"/>
            <a:ext cx="335689" cy="33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571" y="470263"/>
            <a:ext cx="115998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rgbClr val="002060"/>
                </a:solidFill>
                <a:latin typeface="Impact" panose="020B0806030902050204" pitchFamily="34" charset="0"/>
              </a:rPr>
              <a:t>Uklanjanje</a:t>
            </a:r>
            <a:r>
              <a:rPr lang="en-US" sz="32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Impact" panose="020B0806030902050204" pitchFamily="34" charset="0"/>
              </a:rPr>
              <a:t>filtera</a:t>
            </a:r>
            <a:r>
              <a:rPr lang="en-US" sz="32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Impact" panose="020B0806030902050204" pitchFamily="34" charset="0"/>
              </a:rPr>
              <a:t>iz</a:t>
            </a:r>
            <a:r>
              <a:rPr lang="en-US" sz="32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Impact" panose="020B0806030902050204" pitchFamily="34" charset="0"/>
              </a:rPr>
              <a:t>kolone</a:t>
            </a:r>
            <a:endParaRPr lang="en-US" sz="32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dirty="0" smtClean="0"/>
          </a:p>
          <a:p>
            <a:r>
              <a:rPr lang="en-US" sz="2000" dirty="0" err="1" smtClean="0">
                <a:solidFill>
                  <a:srgbClr val="002060"/>
                </a:solidFill>
              </a:rPr>
              <a:t>Kliknite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dugme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Filter</a:t>
            </a:r>
            <a:r>
              <a:rPr lang="sr-Latn-ME" sz="2000" b="1" dirty="0" smtClean="0">
                <a:solidFill>
                  <a:srgbClr val="002060"/>
                </a:solidFill>
              </a:rPr>
              <a:t>             </a:t>
            </a:r>
            <a:r>
              <a:rPr lang="en-US" sz="2000" dirty="0">
                <a:solidFill>
                  <a:srgbClr val="002060"/>
                </a:solidFill>
              </a:rPr>
              <a:t>pored </a:t>
            </a:r>
            <a:r>
              <a:rPr lang="en-US" sz="2000" dirty="0" err="1">
                <a:solidFill>
                  <a:srgbClr val="002060"/>
                </a:solidFill>
              </a:rPr>
              <a:t>naslova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kolone</a:t>
            </a:r>
            <a:r>
              <a:rPr lang="en-US" sz="2000" dirty="0">
                <a:solidFill>
                  <a:srgbClr val="002060"/>
                </a:solidFill>
              </a:rPr>
              <a:t>, a </a:t>
            </a:r>
            <a:r>
              <a:rPr lang="en-US" sz="2000" dirty="0" err="1">
                <a:solidFill>
                  <a:srgbClr val="002060"/>
                </a:solidFill>
              </a:rPr>
              <a:t>zatim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izaberite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stavku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err="1">
                <a:solidFill>
                  <a:srgbClr val="002060"/>
                </a:solidFill>
              </a:rPr>
              <a:t>Obriši</a:t>
            </a:r>
            <a:r>
              <a:rPr lang="en-US" sz="2000" b="1" dirty="0">
                <a:solidFill>
                  <a:srgbClr val="002060"/>
                </a:solidFill>
              </a:rPr>
              <a:t> filter </a:t>
            </a:r>
            <a:r>
              <a:rPr lang="en-US" sz="2000" b="1" dirty="0" err="1">
                <a:solidFill>
                  <a:srgbClr val="002060"/>
                </a:solidFill>
              </a:rPr>
              <a:t>iz</a:t>
            </a:r>
            <a:r>
              <a:rPr lang="en-US" sz="2000" b="1" dirty="0">
                <a:solidFill>
                  <a:srgbClr val="002060"/>
                </a:solidFill>
              </a:rPr>
              <a:t> &lt;„</a:t>
            </a:r>
            <a:r>
              <a:rPr lang="en-US" sz="2000" b="1" dirty="0" err="1">
                <a:solidFill>
                  <a:srgbClr val="002060"/>
                </a:solidFill>
              </a:rPr>
              <a:t>Ime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kolone</a:t>
            </a:r>
            <a:r>
              <a:rPr lang="en-US" sz="2000" b="1" dirty="0">
                <a:solidFill>
                  <a:srgbClr val="002060"/>
                </a:solidFill>
              </a:rPr>
              <a:t>“&gt;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r>
              <a:rPr lang="en-US" sz="2000" dirty="0">
                <a:solidFill>
                  <a:srgbClr val="002060"/>
                </a:solidFill>
              </a:rPr>
              <a:t>Na </a:t>
            </a:r>
            <a:r>
              <a:rPr lang="en-US" sz="2000" dirty="0" smtClean="0">
                <a:solidFill>
                  <a:srgbClr val="002060"/>
                </a:solidFill>
              </a:rPr>
              <a:t>prim</a:t>
            </a:r>
            <a:r>
              <a:rPr lang="sr-Latn-ME" sz="2000" dirty="0" smtClean="0">
                <a:solidFill>
                  <a:srgbClr val="002060"/>
                </a:solidFill>
              </a:rPr>
              <a:t>j</a:t>
            </a:r>
            <a:r>
              <a:rPr lang="en-US" sz="2000" dirty="0" err="1" smtClean="0">
                <a:solidFill>
                  <a:srgbClr val="002060"/>
                </a:solidFill>
              </a:rPr>
              <a:t>er</a:t>
            </a:r>
            <a:r>
              <a:rPr lang="en-US" sz="2000" dirty="0" smtClean="0">
                <a:solidFill>
                  <a:srgbClr val="002060"/>
                </a:solidFill>
              </a:rPr>
              <a:t>,</a:t>
            </a:r>
            <a:r>
              <a:rPr lang="sr-Latn-ME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sli</a:t>
            </a:r>
            <a:r>
              <a:rPr lang="sr-Latn-ME" sz="2000" dirty="0" smtClean="0">
                <a:solidFill>
                  <a:srgbClr val="002060"/>
                </a:solidFill>
              </a:rPr>
              <a:t>ka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ispod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prikazuje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prim</a:t>
            </a:r>
            <a:r>
              <a:rPr lang="sr-Latn-ME" sz="2000" dirty="0" smtClean="0">
                <a:solidFill>
                  <a:srgbClr val="002060"/>
                </a:solidFill>
              </a:rPr>
              <a:t>j</a:t>
            </a:r>
            <a:r>
              <a:rPr lang="en-US" sz="2000" dirty="0" err="1" smtClean="0">
                <a:solidFill>
                  <a:srgbClr val="002060"/>
                </a:solidFill>
              </a:rPr>
              <a:t>er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brisanj</a:t>
            </a:r>
            <a:r>
              <a:rPr lang="sr-Latn-ME" sz="2000" dirty="0" smtClean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filtera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preko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kolon</a:t>
            </a:r>
            <a:r>
              <a:rPr lang="sr-Latn-ME" sz="2000" dirty="0" smtClean="0">
                <a:solidFill>
                  <a:srgbClr val="002060"/>
                </a:solidFill>
              </a:rPr>
              <a:t>e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b="1" dirty="0" err="1">
                <a:solidFill>
                  <a:srgbClr val="002060"/>
                </a:solidFill>
              </a:rPr>
              <a:t>zemlja</a:t>
            </a:r>
            <a:r>
              <a:rPr lang="en-US" sz="2000" dirty="0">
                <a:solidFill>
                  <a:srgbClr val="002060"/>
                </a:solidFill>
              </a:rPr>
              <a:t> .</a:t>
            </a:r>
          </a:p>
          <a:p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583" y="1271171"/>
            <a:ext cx="337865" cy="3378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448" y="2255367"/>
            <a:ext cx="4958054" cy="330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8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571" y="470263"/>
            <a:ext cx="115998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Impact" panose="020B0806030902050204" pitchFamily="34" charset="0"/>
              </a:rPr>
              <a:t>Uklanjanje</a:t>
            </a:r>
            <a:r>
              <a:rPr lang="sr-Latn-ME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svih</a:t>
            </a:r>
            <a:r>
              <a:rPr lang="en-US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Impact" panose="020B0806030902050204" pitchFamily="34" charset="0"/>
              </a:rPr>
              <a:t>filtera</a:t>
            </a:r>
            <a:r>
              <a:rPr lang="en-US" sz="3200" dirty="0">
                <a:solidFill>
                  <a:srgbClr val="002060"/>
                </a:solidFill>
                <a:latin typeface="Impact" panose="020B0806030902050204" pitchFamily="34" charset="0"/>
              </a:rPr>
              <a:t> </a:t>
            </a:r>
            <a:r>
              <a:rPr lang="sr-Latn-ME" sz="3200" dirty="0" smtClean="0">
                <a:solidFill>
                  <a:srgbClr val="002060"/>
                </a:solidFill>
                <a:latin typeface="Impact" panose="020B0806030902050204" pitchFamily="34" charset="0"/>
              </a:rPr>
              <a:t>na radnom listu</a:t>
            </a:r>
            <a:endParaRPr lang="en-US" sz="3200" dirty="0">
              <a:solidFill>
                <a:srgbClr val="002060"/>
              </a:solidFill>
              <a:latin typeface="Impact" panose="020B0806030902050204" pitchFamily="34" charset="0"/>
            </a:endParaRPr>
          </a:p>
          <a:p>
            <a:endParaRPr lang="sr-Latn-ME" dirty="0" smtClean="0"/>
          </a:p>
          <a:p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766" y="1436914"/>
            <a:ext cx="9235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2060"/>
                </a:solidFill>
              </a:rPr>
              <a:t>Izaberite karticu </a:t>
            </a:r>
            <a:r>
              <a:rPr lang="pl-PL" sz="2000" b="1" dirty="0">
                <a:solidFill>
                  <a:srgbClr val="002060"/>
                </a:solidFill>
              </a:rPr>
              <a:t>Podaci</a:t>
            </a:r>
            <a:r>
              <a:rPr lang="pl-PL" sz="2000" dirty="0">
                <a:solidFill>
                  <a:srgbClr val="002060"/>
                </a:solidFill>
              </a:rPr>
              <a:t> i kliknite na dugme </a:t>
            </a:r>
            <a:r>
              <a:rPr lang="pl-PL" sz="2000" b="1" dirty="0">
                <a:solidFill>
                  <a:srgbClr val="002060"/>
                </a:solidFill>
              </a:rPr>
              <a:t>Obriši</a:t>
            </a:r>
            <a:r>
              <a:rPr lang="pl-PL" sz="2000" dirty="0">
                <a:solidFill>
                  <a:srgbClr val="002060"/>
                </a:solidFill>
              </a:rPr>
              <a:t>.</a:t>
            </a:r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299" y="2094139"/>
            <a:ext cx="3685766" cy="16416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79269" y="4213928"/>
            <a:ext cx="1094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Ako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želite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da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potpuno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uklonite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filtere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,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idite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na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kartic</a:t>
            </a:r>
            <a:r>
              <a:rPr lang="sr-Latn-ME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u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sr-Latn-ME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„</a:t>
            </a:r>
            <a:r>
              <a:rPr lang="en-US" sz="2000" b="1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Podaci</a:t>
            </a:r>
            <a:r>
              <a:rPr lang="sr-Latn-ME" sz="2000" b="1" dirty="0" smtClean="0">
                <a:solidFill>
                  <a:srgbClr val="002060"/>
                </a:solidFill>
                <a:latin typeface="Segoe UI" panose="020B0502040204020203" pitchFamily="34" charset="0"/>
              </a:rPr>
              <a:t>“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i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kliknite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na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dugme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Filter 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ili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koristite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tastersku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n-US" sz="2000" b="0" i="0" dirty="0" err="1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prečicu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 </a:t>
            </a:r>
            <a:r>
              <a:rPr lang="sr-Latn-ME" sz="2000" dirty="0">
                <a:solidFill>
                  <a:srgbClr val="002060"/>
                </a:solidFill>
                <a:latin typeface="Segoe UI" panose="020B0502040204020203" pitchFamily="34" charset="0"/>
              </a:rPr>
              <a:t> </a:t>
            </a:r>
            <a:r>
              <a:rPr lang="en-US" sz="2000" b="1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Alt + D + F + F</a:t>
            </a:r>
            <a:r>
              <a:rPr lang="en-US" sz="2000" b="0" i="0" dirty="0" smtClean="0">
                <a:solidFill>
                  <a:srgbClr val="002060"/>
                </a:solidFill>
                <a:effectLst/>
                <a:latin typeface="Segoe UI" panose="020B0502040204020203" pitchFamily="34" charset="0"/>
              </a:rPr>
              <a:t>.</a:t>
            </a:r>
            <a:endParaRPr lang="en-US" sz="2000" b="0" i="0" dirty="0">
              <a:solidFill>
                <a:srgbClr val="00206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7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98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2020-01-23T17:32:06Z</dcterms:created>
  <dcterms:modified xsi:type="dcterms:W3CDTF">2020-01-26T09:27:38Z</dcterms:modified>
</cp:coreProperties>
</file>