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3" r:id="rId3"/>
    <p:sldId id="282" r:id="rId4"/>
    <p:sldId id="281" r:id="rId5"/>
    <p:sldId id="271" r:id="rId6"/>
    <p:sldId id="273" r:id="rId7"/>
    <p:sldId id="274" r:id="rId8"/>
    <p:sldId id="275" r:id="rId9"/>
    <p:sldId id="276" r:id="rId10"/>
    <p:sldId id="278" r:id="rId11"/>
    <p:sldId id="279" r:id="rId12"/>
    <p:sldId id="280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4" autoAdjust="0"/>
    <p:restoredTop sz="94706" autoAdjust="0"/>
  </p:normalViewPr>
  <p:slideViewPr>
    <p:cSldViewPr snapToGrid="0">
      <p:cViewPr>
        <p:scale>
          <a:sx n="81" d="100"/>
          <a:sy n="81" d="100"/>
        </p:scale>
        <p:origin x="-78" y="-5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4/12/2021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4/12/2021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4/12/2021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4/12/2021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4/12/2021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4/12/2021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3291838"/>
            <a:ext cx="9604310" cy="1778717"/>
          </a:xfrm>
        </p:spPr>
        <p:txBody>
          <a:bodyPr>
            <a:normAutofit/>
          </a:bodyPr>
          <a:lstStyle/>
          <a:p>
            <a:r>
              <a:rPr lang="sr-Latn-ME" sz="6000" b="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KORIŠĆENJE I KARAKTERISTIKE UPREDENE PARICE</a:t>
            </a:r>
            <a:endParaRPr lang="en-US" sz="6000" b="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smtClean="0">
                <a:latin typeface="Impact" panose="020B0806030902050204" pitchFamily="34" charset="0"/>
              </a:rPr>
              <a:t>.</a:t>
            </a:r>
            <a:endParaRPr lang="en-US" sz="2400" dirty="0">
              <a:latin typeface="Impact" panose="020B080603090205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6716"/>
          <a:stretch/>
        </p:blipFill>
        <p:spPr>
          <a:xfrm>
            <a:off x="7597820" y="814289"/>
            <a:ext cx="4594180" cy="2595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531" y="219007"/>
            <a:ext cx="7242676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</a:t>
            </a:r>
            <a:r>
              <a:rPr lang="en-US" dirty="0" err="1"/>
              <a:t>kablovi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399" y="1406433"/>
            <a:ext cx="10330543" cy="449797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povezivanje</a:t>
            </a:r>
            <a:r>
              <a:rPr lang="en-US" dirty="0"/>
              <a:t> </a:t>
            </a:r>
            <a:r>
              <a:rPr lang="en-US" dirty="0" err="1"/>
              <a:t>uređaja</a:t>
            </a:r>
            <a:r>
              <a:rPr lang="en-US" dirty="0"/>
              <a:t> Ethernet </a:t>
            </a:r>
            <a:r>
              <a:rPr lang="en-US" dirty="0" err="1" smtClean="0"/>
              <a:t>kablom</a:t>
            </a:r>
            <a:r>
              <a:rPr lang="sr-Latn-ME" dirty="0"/>
              <a:t> </a:t>
            </a:r>
            <a:r>
              <a:rPr lang="en-US" dirty="0" err="1" smtClean="0"/>
              <a:t>koriste</a:t>
            </a:r>
            <a:r>
              <a:rPr lang="en-US" dirty="0" smtClean="0"/>
              <a:t> </a:t>
            </a:r>
            <a:r>
              <a:rPr lang="en-US" dirty="0"/>
              <a:t>se tri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kabla</a:t>
            </a:r>
            <a:r>
              <a:rPr lang="en-US" dirty="0"/>
              <a:t>:</a:t>
            </a:r>
          </a:p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Straight through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Crossover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Rollover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r-Latn-ME" b="1" dirty="0" smtClean="0"/>
          </a:p>
          <a:p>
            <a:pPr marL="0" indent="0" algn="just">
              <a:buNone/>
            </a:pPr>
            <a:r>
              <a:rPr lang="en-US" b="1" dirty="0" err="1" smtClean="0"/>
              <a:t>Kako</a:t>
            </a:r>
            <a:r>
              <a:rPr lang="en-US" b="1" dirty="0" smtClean="0"/>
              <a:t> </a:t>
            </a:r>
            <a:r>
              <a:rPr lang="en-US" b="1" dirty="0" err="1"/>
              <a:t>ime</a:t>
            </a:r>
            <a:r>
              <a:rPr lang="en-US" b="1" u="sng" dirty="0"/>
              <a:t> </a:t>
            </a:r>
            <a:r>
              <a:rPr lang="en-US" b="1" i="1" u="sng" dirty="0"/>
              <a:t>straight through</a:t>
            </a:r>
            <a:r>
              <a:rPr lang="en-US" dirty="0"/>
              <a:t> </a:t>
            </a:r>
            <a:r>
              <a:rPr lang="en-US" dirty="0" err="1"/>
              <a:t>bukvalno</a:t>
            </a:r>
            <a:r>
              <a:rPr lang="en-US" dirty="0"/>
              <a:t> </a:t>
            </a:r>
            <a:r>
              <a:rPr lang="en-US" dirty="0" err="1"/>
              <a:t>prevedeno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engleskog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 </a:t>
            </a:r>
            <a:r>
              <a:rPr lang="en-US" b="1" u="sng" dirty="0" err="1"/>
              <a:t>direktno</a:t>
            </a:r>
            <a:r>
              <a:rPr lang="en-US" b="1" u="sng" dirty="0"/>
              <a:t> </a:t>
            </a:r>
            <a:r>
              <a:rPr lang="en-US" b="1" u="sng" dirty="0" err="1"/>
              <a:t>povezani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se </a:t>
            </a:r>
            <a:r>
              <a:rPr lang="en-US" dirty="0" err="1"/>
              <a:t>ovaj</a:t>
            </a:r>
            <a:r>
              <a:rPr lang="en-US" dirty="0"/>
              <a:t> tip </a:t>
            </a:r>
            <a:r>
              <a:rPr lang="en-US" dirty="0" err="1"/>
              <a:t>kabla</a:t>
            </a:r>
            <a:r>
              <a:rPr lang="en-US" dirty="0"/>
              <a:t> </a:t>
            </a:r>
            <a:r>
              <a:rPr lang="en-US" dirty="0" err="1"/>
              <a:t>pravi</a:t>
            </a:r>
            <a:r>
              <a:rPr lang="en-US" dirty="0"/>
              <a:t> </a:t>
            </a:r>
            <a:r>
              <a:rPr lang="en-US" dirty="0" err="1"/>
              <a:t>direknom</a:t>
            </a:r>
            <a:r>
              <a:rPr lang="en-US" dirty="0"/>
              <a:t> </a:t>
            </a:r>
            <a:r>
              <a:rPr lang="en-US" dirty="0" err="1"/>
              <a:t>vezom</a:t>
            </a:r>
            <a:r>
              <a:rPr lang="en-US" dirty="0"/>
              <a:t> </a:t>
            </a:r>
            <a:r>
              <a:rPr lang="en-US" dirty="0" err="1"/>
              <a:t>odgovarajućih</a:t>
            </a:r>
            <a:r>
              <a:rPr lang="en-US" dirty="0"/>
              <a:t> </a:t>
            </a:r>
            <a:r>
              <a:rPr lang="en-US" dirty="0" err="1"/>
              <a:t>parica</a:t>
            </a:r>
            <a:r>
              <a:rPr lang="en-US" dirty="0"/>
              <a:t>. To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dirty="0" err="1"/>
              <a:t>raspored</a:t>
            </a:r>
            <a:r>
              <a:rPr lang="en-US" dirty="0"/>
              <a:t> </a:t>
            </a:r>
            <a:r>
              <a:rPr lang="en-US" dirty="0" err="1"/>
              <a:t>pinova</a:t>
            </a:r>
            <a:r>
              <a:rPr lang="en-US" dirty="0"/>
              <a:t> u RJ-45 </a:t>
            </a:r>
            <a:r>
              <a:rPr lang="en-US" dirty="0" err="1"/>
              <a:t>konektoru</a:t>
            </a:r>
            <a:r>
              <a:rPr lang="en-US" dirty="0"/>
              <a:t> </a:t>
            </a:r>
            <a:r>
              <a:rPr lang="en-US" dirty="0" err="1"/>
              <a:t>ovakvog</a:t>
            </a:r>
            <a:r>
              <a:rPr lang="en-US" dirty="0"/>
              <a:t> </a:t>
            </a:r>
            <a:r>
              <a:rPr lang="en-US" dirty="0" err="1"/>
              <a:t>kabla</a:t>
            </a:r>
            <a:r>
              <a:rPr lang="en-US" dirty="0"/>
              <a:t> je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ob</a:t>
            </a:r>
            <a:r>
              <a:rPr lang="sr-Latn-ME" dirty="0" smtClean="0"/>
              <a:t>j</a:t>
            </a:r>
            <a:r>
              <a:rPr lang="en-US" dirty="0" smtClean="0"/>
              <a:t>e </a:t>
            </a:r>
            <a:r>
              <a:rPr lang="en-US" dirty="0" err="1"/>
              <a:t>strane</a:t>
            </a:r>
            <a:r>
              <a:rPr lang="en-US" dirty="0"/>
              <a:t> T568A,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ob</a:t>
            </a:r>
            <a:r>
              <a:rPr lang="sr-Latn-ME" dirty="0" smtClean="0"/>
              <a:t>j</a:t>
            </a:r>
            <a:r>
              <a:rPr lang="en-US" dirty="0" smtClean="0"/>
              <a:t>e </a:t>
            </a:r>
            <a:r>
              <a:rPr lang="en-US" dirty="0" err="1"/>
              <a:t>strane</a:t>
            </a:r>
            <a:r>
              <a:rPr lang="en-US" dirty="0"/>
              <a:t> T568B.</a:t>
            </a:r>
          </a:p>
          <a:p>
            <a:pPr marL="0" indent="0">
              <a:buNone/>
            </a:pPr>
            <a:r>
              <a:rPr lang="en-US" dirty="0" err="1"/>
              <a:t>Ovakav</a:t>
            </a:r>
            <a:r>
              <a:rPr lang="en-US" dirty="0"/>
              <a:t> tip </a:t>
            </a:r>
            <a:r>
              <a:rPr lang="en-US" dirty="0" err="1"/>
              <a:t>kabla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povezivanja</a:t>
            </a:r>
            <a:r>
              <a:rPr lang="en-US" dirty="0"/>
              <a:t> </a:t>
            </a:r>
            <a:r>
              <a:rPr lang="en-US" dirty="0" err="1"/>
              <a:t>uređaja</a:t>
            </a:r>
            <a:r>
              <a:rPr lang="en-US" dirty="0"/>
              <a:t> </a:t>
            </a:r>
            <a:r>
              <a:rPr lang="en-US" dirty="0" err="1"/>
              <a:t>različitog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:</a:t>
            </a:r>
          </a:p>
          <a:p>
            <a:r>
              <a:rPr lang="en-US" dirty="0"/>
              <a:t>– </a:t>
            </a:r>
            <a:r>
              <a:rPr lang="en-US" dirty="0" err="1"/>
              <a:t>računara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switch </a:t>
            </a:r>
            <a:r>
              <a:rPr lang="en-US" dirty="0" err="1"/>
              <a:t>ili</a:t>
            </a:r>
            <a:r>
              <a:rPr lang="en-US" dirty="0"/>
              <a:t> hub,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– hub-a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switcha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ruter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9120" y="1701413"/>
            <a:ext cx="5055325" cy="19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3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</a:t>
            </a:r>
            <a:r>
              <a:rPr lang="en-US" dirty="0" err="1"/>
              <a:t>kablovi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399" y="1406433"/>
            <a:ext cx="10330543" cy="4497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Crossover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u </a:t>
            </a:r>
            <a:r>
              <a:rPr lang="en-US" dirty="0" err="1"/>
              <a:t>prevodu</a:t>
            </a:r>
            <a:r>
              <a:rPr lang="en-US" dirty="0"/>
              <a:t> </a:t>
            </a:r>
            <a:r>
              <a:rPr lang="en-US" b="1" u="sng" dirty="0" err="1"/>
              <a:t>upredeni</a:t>
            </a:r>
            <a:r>
              <a:rPr lang="en-US" b="1" u="sng" dirty="0"/>
              <a:t> </a:t>
            </a:r>
            <a:r>
              <a:rPr lang="en-US" b="1" u="sng" dirty="0" err="1"/>
              <a:t>ethernet</a:t>
            </a:r>
            <a:r>
              <a:rPr lang="en-US" dirty="0"/>
              <a:t> </a:t>
            </a:r>
            <a:r>
              <a:rPr lang="en-US" dirty="0" err="1" smtClean="0"/>
              <a:t>kabl</a:t>
            </a:r>
            <a:r>
              <a:rPr lang="sr-Latn-ME" dirty="0" smtClean="0"/>
              <a:t>,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dobija</a:t>
            </a:r>
            <a:r>
              <a:rPr lang="en-US" dirty="0"/>
              <a:t> </a:t>
            </a:r>
            <a:r>
              <a:rPr lang="en-US" dirty="0" smtClean="0"/>
              <a:t>m</a:t>
            </a:r>
            <a:r>
              <a:rPr lang="sr-Latn-ME" dirty="0" smtClean="0"/>
              <a:t>ij</a:t>
            </a:r>
            <a:r>
              <a:rPr lang="en-US" dirty="0" err="1" smtClean="0"/>
              <a:t>enjanjem</a:t>
            </a:r>
            <a:r>
              <a:rPr lang="en-US" dirty="0" smtClean="0"/>
              <a:t> m</a:t>
            </a:r>
            <a:r>
              <a:rPr lang="sr-Latn-ME" dirty="0" smtClean="0"/>
              <a:t>j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/>
              <a:t>zelenoj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narandžastoj</a:t>
            </a:r>
            <a:r>
              <a:rPr lang="en-US" dirty="0"/>
              <a:t> </a:t>
            </a:r>
            <a:r>
              <a:rPr lang="en-US" dirty="0" err="1"/>
              <a:t>parici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kraja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</a:t>
            </a:r>
            <a:r>
              <a:rPr lang="en-US" dirty="0"/>
              <a:t> </a:t>
            </a:r>
            <a:r>
              <a:rPr lang="en-US" dirty="0" err="1"/>
              <a:t>kabla</a:t>
            </a:r>
            <a:r>
              <a:rPr lang="en-US" dirty="0"/>
              <a:t>. </a:t>
            </a:r>
            <a:r>
              <a:rPr lang="en-US" dirty="0" err="1"/>
              <a:t>Tako</a:t>
            </a:r>
            <a:r>
              <a:rPr lang="en-US" dirty="0"/>
              <a:t>, </a:t>
            </a:r>
            <a:r>
              <a:rPr lang="en-US" dirty="0" err="1"/>
              <a:t>ovakav</a:t>
            </a:r>
            <a:r>
              <a:rPr lang="en-US" dirty="0"/>
              <a:t> tip </a:t>
            </a:r>
            <a:r>
              <a:rPr lang="en-US" dirty="0" err="1"/>
              <a:t>kabla</a:t>
            </a:r>
            <a:r>
              <a:rPr lang="en-US" dirty="0"/>
              <a:t> se </a:t>
            </a:r>
            <a:r>
              <a:rPr lang="en-US" dirty="0" err="1"/>
              <a:t>dobija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jednoj</a:t>
            </a:r>
            <a:r>
              <a:rPr lang="en-US" dirty="0"/>
              <a:t> </a:t>
            </a:r>
            <a:r>
              <a:rPr lang="en-US" dirty="0" err="1"/>
              <a:t>strani</a:t>
            </a:r>
            <a:r>
              <a:rPr lang="en-US" dirty="0"/>
              <a:t> </a:t>
            </a:r>
            <a:r>
              <a:rPr lang="en-US" dirty="0" smtClean="0"/>
              <a:t>prim</a:t>
            </a:r>
            <a:r>
              <a:rPr lang="sr-Latn-ME" dirty="0" smtClean="0"/>
              <a:t>ij</a:t>
            </a:r>
            <a:r>
              <a:rPr lang="en-US" dirty="0" err="1" smtClean="0"/>
              <a:t>eni</a:t>
            </a:r>
            <a:r>
              <a:rPr lang="en-US" dirty="0" smtClean="0"/>
              <a:t> </a:t>
            </a:r>
            <a:r>
              <a:rPr lang="en-US" dirty="0"/>
              <a:t>T568A </a:t>
            </a:r>
            <a:r>
              <a:rPr lang="en-US" dirty="0" err="1"/>
              <a:t>raspored</a:t>
            </a:r>
            <a:r>
              <a:rPr lang="en-US" dirty="0"/>
              <a:t>, 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drugoj</a:t>
            </a:r>
            <a:r>
              <a:rPr lang="en-US" dirty="0"/>
              <a:t> T568B.</a:t>
            </a:r>
            <a:endParaRPr lang="sr-Latn-ME" b="1" dirty="0" smtClean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3516" y="2364650"/>
            <a:ext cx="5372100" cy="2076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6914" y="2743200"/>
            <a:ext cx="4153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Ovakav</a:t>
            </a:r>
            <a:r>
              <a:rPr lang="en-US" dirty="0"/>
              <a:t> tip </a:t>
            </a:r>
            <a:r>
              <a:rPr lang="en-US" dirty="0" err="1"/>
              <a:t>kabla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povezuju</a:t>
            </a:r>
            <a:r>
              <a:rPr lang="en-US" dirty="0"/>
              <a:t> </a:t>
            </a:r>
            <a:r>
              <a:rPr lang="en-US" dirty="0" err="1"/>
              <a:t>uređaji</a:t>
            </a:r>
            <a:r>
              <a:rPr lang="en-US" dirty="0"/>
              <a:t> </a:t>
            </a:r>
            <a:r>
              <a:rPr lang="en-US" dirty="0" err="1"/>
              <a:t>istog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PC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PC,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Hub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ili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switch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hub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ili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switch,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Ruter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ruter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Takođe</a:t>
            </a:r>
            <a:r>
              <a:rPr lang="en-US" dirty="0"/>
              <a:t>, ova </a:t>
            </a:r>
            <a:r>
              <a:rPr lang="en-US" dirty="0" err="1"/>
              <a:t>veza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direktnog</a:t>
            </a:r>
            <a:r>
              <a:rPr lang="en-US" dirty="0"/>
              <a:t> </a:t>
            </a:r>
            <a:r>
              <a:rPr lang="en-US" dirty="0" err="1"/>
              <a:t>vezivanja</a:t>
            </a:r>
            <a:r>
              <a:rPr lang="en-US" dirty="0"/>
              <a:t> PC-ja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ruter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556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279" y="496389"/>
            <a:ext cx="5206453" cy="59566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3680" y="1928736"/>
            <a:ext cx="4937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današnjih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mrežnih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uređaja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takozvane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auto-sense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automatski-detektuj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sr-Latn-M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bukvalnom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prevodu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prepozna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pogrešan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korišćen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automatski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prekonfiguriše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odgovarajućim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paricama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auto-sense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povezati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sr-Latn-M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Napomena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ukoliko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pogrešan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povezani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uređaji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neće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moći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komuniciraju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dovesti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oštećena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pregor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evanja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Korišćenje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pogrešnog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prepoznati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diode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uređaja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613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406" y="1352853"/>
            <a:ext cx="9601200" cy="2743200"/>
          </a:xfrm>
        </p:spPr>
        <p:txBody>
          <a:bodyPr>
            <a:noAutofit/>
          </a:bodyPr>
          <a:lstStyle/>
          <a:p>
            <a:r>
              <a:rPr lang="sr-Latn-ME" sz="11000" b="0" dirty="0" smtClean="0">
                <a:latin typeface="Impact" panose="020B0806030902050204" pitchFamily="34" charset="0"/>
              </a:rPr>
              <a:t>HVALA NA PAŽNJI</a:t>
            </a:r>
            <a:endParaRPr lang="en-US" sz="11000" b="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UPREDENA PARICA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50570"/>
            <a:ext cx="9601200" cy="38100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Kabl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upredenim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paricama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twisted pair cable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dirty="0"/>
              <a:t>se </a:t>
            </a:r>
            <a:r>
              <a:rPr lang="en-US" dirty="0" err="1"/>
              <a:t>sastoji</a:t>
            </a:r>
            <a:r>
              <a:rPr lang="en-US" dirty="0"/>
              <a:t> od </a:t>
            </a:r>
            <a:r>
              <a:rPr lang="en-US" dirty="0" err="1"/>
              <a:t>parova</a:t>
            </a:r>
            <a:r>
              <a:rPr lang="en-US" dirty="0"/>
              <a:t> </a:t>
            </a:r>
            <a:r>
              <a:rPr lang="en-US" dirty="0" err="1"/>
              <a:t>izolovanih</a:t>
            </a:r>
            <a:r>
              <a:rPr lang="en-US" dirty="0"/>
              <a:t> </a:t>
            </a:r>
            <a:r>
              <a:rPr lang="en-US" dirty="0" err="1"/>
              <a:t>bakarnih</a:t>
            </a:r>
            <a:r>
              <a:rPr lang="en-US" dirty="0"/>
              <a:t> </a:t>
            </a:r>
            <a:r>
              <a:rPr lang="en-US" dirty="0" err="1"/>
              <a:t>žica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obmotane</a:t>
            </a:r>
            <a:r>
              <a:rPr lang="en-US" dirty="0"/>
              <a:t> (</a:t>
            </a:r>
            <a:r>
              <a:rPr lang="en-US" dirty="0" err="1"/>
              <a:t>upredene</a:t>
            </a:r>
            <a:r>
              <a:rPr lang="en-US" dirty="0"/>
              <a:t>)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. </a:t>
            </a:r>
            <a:r>
              <a:rPr lang="en-US" dirty="0" err="1"/>
              <a:t>Upredanje</a:t>
            </a:r>
            <a:r>
              <a:rPr lang="en-US" dirty="0"/>
              <a:t> se </a:t>
            </a:r>
            <a:r>
              <a:rPr lang="en-US" dirty="0" err="1"/>
              <a:t>vrši</a:t>
            </a:r>
            <a:r>
              <a:rPr lang="en-US" dirty="0"/>
              <a:t> u </a:t>
            </a:r>
            <a:r>
              <a:rPr lang="en-US" dirty="0" err="1"/>
              <a:t>cilju</a:t>
            </a:r>
            <a:r>
              <a:rPr lang="en-US" dirty="0"/>
              <a:t> </a:t>
            </a:r>
            <a:r>
              <a:rPr lang="en-US" dirty="0" err="1"/>
              <a:t>otklanjanja</a:t>
            </a:r>
            <a:r>
              <a:rPr lang="en-US" dirty="0"/>
              <a:t> </a:t>
            </a:r>
            <a:r>
              <a:rPr lang="en-US" dirty="0" err="1"/>
              <a:t>elektromagnetnih</a:t>
            </a:r>
            <a:r>
              <a:rPr lang="en-US" dirty="0"/>
              <a:t> </a:t>
            </a:r>
            <a:r>
              <a:rPr lang="en-US" dirty="0" err="1"/>
              <a:t>smetnji</a:t>
            </a:r>
            <a:r>
              <a:rPr lang="en-US" dirty="0"/>
              <a:t>.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uvrtaja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metru</a:t>
            </a:r>
            <a:r>
              <a:rPr lang="en-US" dirty="0"/>
              <a:t> </a:t>
            </a:r>
            <a:r>
              <a:rPr lang="en-US" dirty="0" err="1"/>
              <a:t>čini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sr-Latn-ME" dirty="0" smtClean="0"/>
              <a:t>i</a:t>
            </a:r>
            <a:r>
              <a:rPr lang="en-US" dirty="0" smtClean="0"/>
              <a:t>o </a:t>
            </a:r>
            <a:r>
              <a:rPr lang="en-US" dirty="0" err="1"/>
              <a:t>specifikacije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kabla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uvrtaja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metru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, </a:t>
            </a:r>
            <a:r>
              <a:rPr lang="en-US" dirty="0" err="1"/>
              <a:t>veća</a:t>
            </a:r>
            <a:r>
              <a:rPr lang="en-US" dirty="0"/>
              <a:t> je </a:t>
            </a:r>
            <a:r>
              <a:rPr lang="en-US" dirty="0" err="1"/>
              <a:t>otpornost</a:t>
            </a:r>
            <a:r>
              <a:rPr lang="en-US" dirty="0"/>
              <a:t> </a:t>
            </a:r>
            <a:r>
              <a:rPr lang="en-US" dirty="0" err="1"/>
              <a:t>kabla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elektromagnetne</a:t>
            </a:r>
            <a:r>
              <a:rPr lang="en-US" dirty="0"/>
              <a:t> </a:t>
            </a:r>
            <a:r>
              <a:rPr lang="en-US" dirty="0" err="1"/>
              <a:t>smetnje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288" y="3386873"/>
            <a:ext cx="5783455" cy="26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601" y="2861990"/>
            <a:ext cx="5196703" cy="205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280" y="1201783"/>
            <a:ext cx="8595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Dva</a:t>
            </a:r>
            <a:r>
              <a:rPr lang="en-US" sz="2400" dirty="0"/>
              <a:t> </a:t>
            </a:r>
            <a:r>
              <a:rPr lang="en-US" sz="2400" dirty="0" err="1"/>
              <a:t>osnovna</a:t>
            </a:r>
            <a:r>
              <a:rPr lang="en-US" sz="2400" dirty="0"/>
              <a:t> </a:t>
            </a:r>
            <a:r>
              <a:rPr lang="en-US" sz="2400" dirty="0" err="1"/>
              <a:t>tipa</a:t>
            </a:r>
            <a:r>
              <a:rPr lang="en-US" sz="2400" dirty="0"/>
              <a:t> </a:t>
            </a:r>
            <a:r>
              <a:rPr lang="en-US" sz="2400" dirty="0" err="1"/>
              <a:t>upredene</a:t>
            </a:r>
            <a:r>
              <a:rPr lang="en-US" sz="2400" dirty="0"/>
              <a:t> </a:t>
            </a:r>
            <a:r>
              <a:rPr lang="en-US" sz="2400" dirty="0" err="1"/>
              <a:t>parice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 smtClean="0"/>
              <a:t>:</a:t>
            </a:r>
            <a:endParaRPr lang="sr-Latn-ME" sz="2400" dirty="0" smtClean="0"/>
          </a:p>
          <a:p>
            <a:pPr algn="just"/>
            <a:endParaRPr lang="en-US" sz="2400" dirty="0"/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nearmirana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upredena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parica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UTP </a:t>
            </a:r>
            <a:endParaRPr lang="sr-Latn-ME" sz="24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armirana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upredena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parica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STP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6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6207" y="587828"/>
            <a:ext cx="8282466" cy="4978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60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074" y="1354181"/>
            <a:ext cx="10552612" cy="490292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Nearmirana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upredena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parica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mnogo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češće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niže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r-Latn-M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lakšeg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instaliranja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UTP </a:t>
            </a:r>
            <a:r>
              <a:rPr lang="sr-Latn-M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standardizovan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(UTP Cat 1)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telefoniji</a:t>
            </a:r>
            <a:r>
              <a:rPr lang="sr-Latn-M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(UTP Cat 2)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pogodna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govornog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4Mb/s</a:t>
            </a:r>
            <a:r>
              <a:rPr lang="sr-Latn-M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do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10Mb/s</a:t>
            </a:r>
            <a:r>
              <a:rPr lang="sr-Latn-M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– do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16Mb/s</a:t>
            </a:r>
            <a:r>
              <a:rPr lang="sr-Latn-M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– do 100Mb/s,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teflonska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izolacija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upredanja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rezultuje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boljim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kvalitetom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rastojanjima</a:t>
            </a:r>
            <a:r>
              <a:rPr lang="sr-Latn-M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omogućava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komunikaciju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sr-Latn-M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2074" y="444136"/>
            <a:ext cx="58390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0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NEARMIRANA UPREDENA PARICA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823912"/>
            <a:ext cx="85725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887" y="870856"/>
            <a:ext cx="5654040" cy="38100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u LAN-u.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Povezivanje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mrežnim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ajima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konektora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M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M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err="1" smtClean="0"/>
              <a:t>Najčešći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RJ (</a:t>
            </a:r>
            <a:r>
              <a:rPr lang="en-US" i="1" dirty="0"/>
              <a:t>Registered Jack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to: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301" y="870856"/>
            <a:ext cx="4204065" cy="2458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979715" y="2913017"/>
            <a:ext cx="1011065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RJ11 –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telefonska</a:t>
            </a:r>
            <a:r>
              <a:rPr lang="en-US" dirty="0"/>
              <a:t> </a:t>
            </a:r>
            <a:r>
              <a:rPr lang="en-US" dirty="0" err="1"/>
              <a:t>linija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RJ45 – Ethernet </a:t>
            </a:r>
            <a:r>
              <a:rPr lang="en-US" dirty="0" err="1"/>
              <a:t>računarska</a:t>
            </a:r>
            <a:r>
              <a:rPr lang="en-US" dirty="0"/>
              <a:t> </a:t>
            </a:r>
            <a:r>
              <a:rPr lang="en-US" dirty="0" err="1" smtClean="0"/>
              <a:t>mreža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povezivanje</a:t>
            </a:r>
            <a:r>
              <a:rPr lang="en-US" dirty="0"/>
              <a:t> </a:t>
            </a:r>
            <a:r>
              <a:rPr lang="en-US" dirty="0" err="1"/>
              <a:t>bakarnih</a:t>
            </a:r>
            <a:r>
              <a:rPr lang="en-US" dirty="0"/>
              <a:t> </a:t>
            </a:r>
            <a:r>
              <a:rPr lang="en-US" dirty="0" err="1"/>
              <a:t>žica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konektorima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poseban</a:t>
            </a:r>
            <a:r>
              <a:rPr lang="en-US" dirty="0"/>
              <a:t> tip </a:t>
            </a:r>
            <a:r>
              <a:rPr lang="en-US" dirty="0" err="1"/>
              <a:t>alata</a:t>
            </a:r>
            <a:r>
              <a:rPr lang="en-US" dirty="0"/>
              <a:t> –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dirty="0" smtClean="0"/>
              <a:t>kl</a:t>
            </a:r>
            <a:r>
              <a:rPr lang="sr-Latn-ME" dirty="0" smtClean="0"/>
              <a:t>ij</a:t>
            </a:r>
            <a:r>
              <a:rPr lang="en-US" dirty="0" err="1" smtClean="0"/>
              <a:t>ešta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krimpovanje</a:t>
            </a:r>
            <a:r>
              <a:rPr lang="en-US" dirty="0"/>
              <a:t>.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rad </a:t>
            </a:r>
            <a:r>
              <a:rPr lang="en-US" dirty="0" err="1"/>
              <a:t>sa</a:t>
            </a:r>
            <a:r>
              <a:rPr lang="en-US" dirty="0"/>
              <a:t> RJ45 </a:t>
            </a:r>
            <a:r>
              <a:rPr lang="en-US" dirty="0" err="1"/>
              <a:t>i</a:t>
            </a:r>
            <a:r>
              <a:rPr lang="en-US" dirty="0"/>
              <a:t> RJ11 </a:t>
            </a:r>
            <a:r>
              <a:rPr lang="en-US" dirty="0" err="1"/>
              <a:t>konektorima</a:t>
            </a:r>
            <a:r>
              <a:rPr lang="en-US" dirty="0"/>
              <a:t>. </a:t>
            </a:r>
            <a:r>
              <a:rPr lang="en-US" dirty="0" err="1"/>
              <a:t>Raspored</a:t>
            </a:r>
            <a:r>
              <a:rPr lang="en-US" dirty="0"/>
              <a:t> </a:t>
            </a:r>
            <a:r>
              <a:rPr lang="en-US" dirty="0" err="1"/>
              <a:t>žica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povezivanju</a:t>
            </a:r>
            <a:r>
              <a:rPr lang="en-US" dirty="0"/>
              <a:t> je </a:t>
            </a:r>
            <a:r>
              <a:rPr lang="en-US" dirty="0" err="1"/>
              <a:t>određen</a:t>
            </a:r>
            <a:r>
              <a:rPr lang="en-US" dirty="0"/>
              <a:t> </a:t>
            </a:r>
            <a:r>
              <a:rPr lang="en-US" dirty="0" err="1"/>
              <a:t>standardima</a:t>
            </a:r>
            <a:r>
              <a:rPr lang="en-US" dirty="0"/>
              <a:t> 568A </a:t>
            </a:r>
            <a:r>
              <a:rPr lang="en-US" dirty="0" err="1"/>
              <a:t>i</a:t>
            </a:r>
            <a:r>
              <a:rPr lang="en-US" dirty="0"/>
              <a:t> 568B. </a:t>
            </a:r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 smtClean="0"/>
              <a:t>standardi</a:t>
            </a:r>
            <a:r>
              <a:rPr lang="sr-Latn-ME" dirty="0" smtClean="0"/>
              <a:t> </a:t>
            </a:r>
            <a:r>
              <a:rPr lang="en-US" dirty="0" smtClean="0"/>
              <a:t>se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računarskih</a:t>
            </a:r>
            <a:r>
              <a:rPr lang="en-US" dirty="0"/>
              <a:t> </a:t>
            </a:r>
            <a:r>
              <a:rPr lang="en-US" dirty="0" err="1"/>
              <a:t>mreža</a:t>
            </a:r>
            <a:r>
              <a:rPr lang="en-US" dirty="0"/>
              <a:t> (RJ45 </a:t>
            </a:r>
            <a:r>
              <a:rPr lang="en-US" dirty="0" err="1"/>
              <a:t>konektori</a:t>
            </a:r>
            <a:r>
              <a:rPr lang="en-US" dirty="0"/>
              <a:t>). 568A je </a:t>
            </a:r>
            <a:r>
              <a:rPr lang="en-US" dirty="0" err="1"/>
              <a:t>predloženi</a:t>
            </a:r>
            <a:r>
              <a:rPr lang="en-US" dirty="0"/>
              <a:t> standard. </a:t>
            </a:r>
            <a:r>
              <a:rPr lang="en-US" dirty="0" err="1"/>
              <a:t>Kablovi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kombinuju</a:t>
            </a:r>
            <a:r>
              <a:rPr lang="en-US" dirty="0"/>
              <a:t> 568A </a:t>
            </a:r>
            <a:r>
              <a:rPr lang="en-US" dirty="0" err="1"/>
              <a:t>i</a:t>
            </a:r>
            <a:r>
              <a:rPr lang="en-US" dirty="0"/>
              <a:t> 568B </a:t>
            </a:r>
            <a:r>
              <a:rPr lang="en-US" dirty="0" err="1"/>
              <a:t>standarde</a:t>
            </a:r>
            <a:r>
              <a:rPr lang="en-US" dirty="0"/>
              <a:t> se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povezivanje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računara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05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Armirana</a:t>
            </a:r>
            <a:r>
              <a:rPr lang="en-US" dirty="0"/>
              <a:t> </a:t>
            </a:r>
            <a:r>
              <a:rPr lang="en-US" dirty="0" err="1"/>
              <a:t>upredena</a:t>
            </a:r>
            <a:r>
              <a:rPr lang="en-US" dirty="0"/>
              <a:t> </a:t>
            </a:r>
            <a:r>
              <a:rPr lang="en-US" dirty="0" err="1"/>
              <a:t>parica</a:t>
            </a:r>
            <a:r>
              <a:rPr lang="en-US" dirty="0"/>
              <a:t> (IBM)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412273"/>
            <a:ext cx="9601200" cy="1180013"/>
          </a:xfrm>
        </p:spPr>
        <p:txBody>
          <a:bodyPr>
            <a:normAutofit/>
          </a:bodyPr>
          <a:lstStyle/>
          <a:p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parica</a:t>
            </a:r>
            <a:r>
              <a:rPr lang="en-US" dirty="0"/>
              <a:t> </a:t>
            </a:r>
            <a:r>
              <a:rPr lang="en-US" dirty="0" err="1"/>
              <a:t>zaštićena</a:t>
            </a:r>
            <a:r>
              <a:rPr lang="en-US" dirty="0"/>
              <a:t> </a:t>
            </a:r>
            <a:r>
              <a:rPr lang="en-US" dirty="0" err="1"/>
              <a:t>metalnim</a:t>
            </a:r>
            <a:r>
              <a:rPr lang="en-US" dirty="0"/>
              <a:t> </a:t>
            </a:r>
            <a:r>
              <a:rPr lang="en-US" dirty="0" err="1"/>
              <a:t>omotačem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mora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 smtClean="0"/>
              <a:t>uzemljen</a:t>
            </a:r>
            <a:r>
              <a:rPr lang="sr-Latn-ME" dirty="0" smtClean="0"/>
              <a:t>.</a:t>
            </a:r>
            <a:endParaRPr lang="en-US" dirty="0"/>
          </a:p>
          <a:p>
            <a:r>
              <a:rPr lang="sr-Latn-ME" dirty="0" err="1"/>
              <a:t>N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/>
              <a:t>stekle</a:t>
            </a:r>
            <a:r>
              <a:rPr lang="en-US" dirty="0"/>
              <a:t> </a:t>
            </a:r>
            <a:r>
              <a:rPr lang="en-US" dirty="0" err="1"/>
              <a:t>širu</a:t>
            </a:r>
            <a:r>
              <a:rPr lang="en-US" dirty="0"/>
              <a:t> </a:t>
            </a:r>
            <a:r>
              <a:rPr lang="en-US" dirty="0" smtClean="0"/>
              <a:t>prim</a:t>
            </a:r>
            <a:r>
              <a:rPr lang="sr-Latn-ME" dirty="0" smtClean="0"/>
              <a:t>j</a:t>
            </a:r>
            <a:r>
              <a:rPr lang="en-US" dirty="0" err="1" smtClean="0"/>
              <a:t>enu</a:t>
            </a:r>
            <a:r>
              <a:rPr lang="en-US" dirty="0" smtClean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skupe</a:t>
            </a:r>
            <a:r>
              <a:rPr lang="sr-Latn-ME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kabaste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lake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 smtClean="0"/>
              <a:t>postavljanje</a:t>
            </a:r>
            <a:r>
              <a:rPr lang="sr-Latn-ME" dirty="0" smtClean="0"/>
              <a:t>.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</a:t>
            </a:r>
            <a:r>
              <a:rPr lang="en-US" dirty="0" err="1"/>
              <a:t>kablovi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399" y="1406433"/>
            <a:ext cx="10330543" cy="4497978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Međunarodna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 smtClean="0"/>
              <a:t>standardizaciju</a:t>
            </a:r>
            <a:r>
              <a:rPr lang="en-US" dirty="0" smtClean="0"/>
              <a:t> </a:t>
            </a:r>
            <a:r>
              <a:rPr lang="en-US" dirty="0"/>
              <a:t>EIA-TIA, </a:t>
            </a:r>
            <a:r>
              <a:rPr lang="en-US" dirty="0" err="1"/>
              <a:t>standardizovala</a:t>
            </a:r>
            <a:r>
              <a:rPr lang="en-US" dirty="0"/>
              <a:t> je </a:t>
            </a:r>
            <a:r>
              <a:rPr lang="en-US" dirty="0" err="1"/>
              <a:t>izgled</a:t>
            </a:r>
            <a:r>
              <a:rPr lang="en-US" dirty="0"/>
              <a:t> </a:t>
            </a:r>
            <a:r>
              <a:rPr lang="en-US" dirty="0" err="1"/>
              <a:t>ethernet</a:t>
            </a:r>
            <a:r>
              <a:rPr lang="en-US" dirty="0"/>
              <a:t> </a:t>
            </a:r>
            <a:r>
              <a:rPr lang="en-US" dirty="0" err="1"/>
              <a:t>kabla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sl</a:t>
            </a:r>
            <a:r>
              <a:rPr lang="sr-Latn-ME" dirty="0" smtClean="0"/>
              <a:t>j</a:t>
            </a:r>
            <a:r>
              <a:rPr lang="en-US" dirty="0" err="1" smtClean="0"/>
              <a:t>edeći</a:t>
            </a:r>
            <a:r>
              <a:rPr lang="en-US" dirty="0" smtClean="0"/>
              <a:t> </a:t>
            </a:r>
            <a:r>
              <a:rPr lang="en-US" dirty="0" err="1"/>
              <a:t>način</a:t>
            </a:r>
            <a:r>
              <a:rPr lang="en-US" dirty="0"/>
              <a:t>:</a:t>
            </a:r>
          </a:p>
          <a:p>
            <a:pPr algn="just"/>
            <a:r>
              <a:rPr lang="en-US" dirty="0"/>
              <a:t>–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konektor</a:t>
            </a:r>
            <a:r>
              <a:rPr lang="en-US" dirty="0"/>
              <a:t> </a:t>
            </a:r>
            <a:r>
              <a:rPr lang="en-US" dirty="0" err="1"/>
              <a:t>ethernet</a:t>
            </a:r>
            <a:r>
              <a:rPr lang="en-US" dirty="0"/>
              <a:t> </a:t>
            </a:r>
            <a:r>
              <a:rPr lang="en-US" dirty="0" err="1"/>
              <a:t>kabla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se RJ-45 </a:t>
            </a:r>
            <a:r>
              <a:rPr lang="en-US" dirty="0" err="1"/>
              <a:t>konektor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 </a:t>
            </a:r>
            <a:r>
              <a:rPr lang="en-US" b="1" dirty="0"/>
              <a:t>8 </a:t>
            </a:r>
            <a:r>
              <a:rPr lang="en-US" b="1" dirty="0" err="1"/>
              <a:t>pinova</a:t>
            </a:r>
            <a:r>
              <a:rPr lang="en-US" dirty="0"/>
              <a:t> (</a:t>
            </a:r>
            <a:r>
              <a:rPr lang="en-US" dirty="0" err="1"/>
              <a:t>konektor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telefon</a:t>
            </a:r>
            <a:r>
              <a:rPr lang="en-US" dirty="0"/>
              <a:t> je </a:t>
            </a:r>
            <a:r>
              <a:rPr lang="en-US" dirty="0" err="1"/>
              <a:t>sa</a:t>
            </a:r>
            <a:r>
              <a:rPr lang="en-US" dirty="0"/>
              <a:t> 4 </a:t>
            </a:r>
            <a:r>
              <a:rPr lang="en-US" dirty="0" err="1"/>
              <a:t>pina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oznaka</a:t>
            </a:r>
            <a:r>
              <a:rPr lang="en-US" dirty="0"/>
              <a:t> je RJ-11);</a:t>
            </a:r>
          </a:p>
          <a:p>
            <a:pPr algn="just"/>
            <a:r>
              <a:rPr lang="en-US" dirty="0"/>
              <a:t>– Ethernet </a:t>
            </a:r>
            <a:r>
              <a:rPr lang="en-US" dirty="0" err="1"/>
              <a:t>kabl</a:t>
            </a:r>
            <a:r>
              <a:rPr lang="en-US" dirty="0"/>
              <a:t> </a:t>
            </a:r>
            <a:r>
              <a:rPr lang="en-US" dirty="0" err="1"/>
              <a:t>sastoji</a:t>
            </a:r>
            <a:r>
              <a:rPr lang="en-US" dirty="0"/>
              <a:t> se od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parice</a:t>
            </a:r>
            <a:r>
              <a:rPr lang="en-US" dirty="0"/>
              <a:t> (4×2=8 </a:t>
            </a:r>
            <a:r>
              <a:rPr lang="en-US" dirty="0" err="1"/>
              <a:t>žica</a:t>
            </a:r>
            <a:r>
              <a:rPr lang="en-US" dirty="0"/>
              <a:t>),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upredene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određeni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da je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šuma</a:t>
            </a:r>
            <a:r>
              <a:rPr lang="en-US" dirty="0"/>
              <a:t> </a:t>
            </a:r>
            <a:r>
              <a:rPr lang="en-US" dirty="0" err="1"/>
              <a:t>minimalan</a:t>
            </a:r>
            <a:r>
              <a:rPr lang="en-US" dirty="0"/>
              <a:t>;</a:t>
            </a:r>
          </a:p>
          <a:p>
            <a:pPr algn="just"/>
            <a:r>
              <a:rPr lang="en-US" dirty="0"/>
              <a:t>– </a:t>
            </a:r>
            <a:r>
              <a:rPr lang="en-US" dirty="0" err="1"/>
              <a:t>parice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boja</a:t>
            </a:r>
            <a:r>
              <a:rPr lang="en-US" dirty="0"/>
              <a:t>, a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parica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vezu</a:t>
            </a:r>
            <a:r>
              <a:rPr lang="en-US" dirty="0"/>
              <a:t> u </a:t>
            </a:r>
            <a:r>
              <a:rPr lang="en-US" dirty="0" err="1"/>
              <a:t>boji</a:t>
            </a:r>
            <a:r>
              <a:rPr lang="en-US" dirty="0"/>
              <a:t>, a </a:t>
            </a:r>
            <a:r>
              <a:rPr lang="en-US" dirty="0" err="1"/>
              <a:t>druga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je </a:t>
            </a:r>
            <a:r>
              <a:rPr lang="en-US" dirty="0" err="1"/>
              <a:t>kombinacija</a:t>
            </a:r>
            <a:r>
              <a:rPr lang="en-US" dirty="0"/>
              <a:t>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boje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smtClean="0"/>
              <a:t>b</a:t>
            </a:r>
            <a:r>
              <a:rPr lang="sr-Latn-ME" dirty="0" smtClean="0"/>
              <a:t>ij</a:t>
            </a:r>
            <a:r>
              <a:rPr lang="en-US" dirty="0" err="1" smtClean="0"/>
              <a:t>ele</a:t>
            </a:r>
            <a:r>
              <a:rPr lang="en-US" dirty="0"/>
              <a:t>; </a:t>
            </a:r>
            <a:r>
              <a:rPr lang="en-US" dirty="0" err="1"/>
              <a:t>parice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r>
              <a:rPr lang="en-US" dirty="0" err="1"/>
              <a:t>zelena</a:t>
            </a:r>
            <a:r>
              <a:rPr lang="en-US" dirty="0"/>
              <a:t> + </a:t>
            </a:r>
            <a:r>
              <a:rPr lang="en-US" dirty="0" err="1" smtClean="0"/>
              <a:t>zeleno</a:t>
            </a:r>
            <a:r>
              <a:rPr lang="en-US" dirty="0" smtClean="0"/>
              <a:t>-b</a:t>
            </a:r>
            <a:r>
              <a:rPr lang="sr-Latn-ME" dirty="0" smtClean="0"/>
              <a:t>ij</a:t>
            </a:r>
            <a:r>
              <a:rPr lang="en-US" dirty="0" err="1" smtClean="0"/>
              <a:t>ela</a:t>
            </a:r>
            <a:r>
              <a:rPr lang="en-US" dirty="0"/>
              <a:t>, </a:t>
            </a:r>
            <a:r>
              <a:rPr lang="en-US" dirty="0" err="1"/>
              <a:t>narandžasta</a:t>
            </a:r>
            <a:r>
              <a:rPr lang="en-US" dirty="0"/>
              <a:t> + </a:t>
            </a:r>
            <a:r>
              <a:rPr lang="en-US" dirty="0" err="1" smtClean="0"/>
              <a:t>narandžasto</a:t>
            </a:r>
            <a:r>
              <a:rPr lang="en-US" dirty="0" smtClean="0"/>
              <a:t>-b</a:t>
            </a:r>
            <a:r>
              <a:rPr lang="sr-Latn-ME" dirty="0" smtClean="0"/>
              <a:t>ij</a:t>
            </a:r>
            <a:r>
              <a:rPr lang="en-US" dirty="0" err="1" smtClean="0"/>
              <a:t>ela</a:t>
            </a:r>
            <a:r>
              <a:rPr lang="en-US" dirty="0"/>
              <a:t>, </a:t>
            </a:r>
            <a:r>
              <a:rPr lang="en-US" dirty="0" err="1"/>
              <a:t>plava</a:t>
            </a:r>
            <a:r>
              <a:rPr lang="en-US" dirty="0"/>
              <a:t> + </a:t>
            </a:r>
            <a:r>
              <a:rPr lang="en-US" dirty="0" err="1" smtClean="0"/>
              <a:t>plavo</a:t>
            </a:r>
            <a:r>
              <a:rPr lang="en-US" dirty="0" smtClean="0"/>
              <a:t>-b</a:t>
            </a:r>
            <a:r>
              <a:rPr lang="sr-Latn-ME" dirty="0" smtClean="0"/>
              <a:t>ij</a:t>
            </a:r>
            <a:r>
              <a:rPr lang="en-US" dirty="0" err="1" smtClean="0"/>
              <a:t>ela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braon</a:t>
            </a:r>
            <a:r>
              <a:rPr lang="en-US" dirty="0"/>
              <a:t> + </a:t>
            </a:r>
            <a:r>
              <a:rPr lang="en-US" dirty="0" err="1" smtClean="0"/>
              <a:t>braon</a:t>
            </a:r>
            <a:r>
              <a:rPr lang="en-US" dirty="0" smtClean="0"/>
              <a:t>-b</a:t>
            </a:r>
            <a:r>
              <a:rPr lang="sr-Latn-ME" dirty="0" smtClean="0"/>
              <a:t>ij</a:t>
            </a:r>
            <a:r>
              <a:rPr lang="en-US" dirty="0" err="1" smtClean="0"/>
              <a:t>ela</a:t>
            </a:r>
            <a:r>
              <a:rPr lang="en-US" dirty="0"/>
              <a:t>;</a:t>
            </a:r>
          </a:p>
          <a:p>
            <a:pPr algn="just"/>
            <a:r>
              <a:rPr lang="en-US" dirty="0"/>
              <a:t>–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smtClean="0"/>
              <a:t>dv</a:t>
            </a:r>
            <a:r>
              <a:rPr lang="sr-Latn-ME" dirty="0" smtClean="0"/>
              <a:t>ij</a:t>
            </a:r>
            <a:r>
              <a:rPr lang="en-US" dirty="0" smtClean="0"/>
              <a:t>e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povezivanja</a:t>
            </a:r>
            <a:r>
              <a:rPr lang="en-US" dirty="0"/>
              <a:t> </a:t>
            </a:r>
            <a:r>
              <a:rPr lang="en-US" dirty="0" err="1"/>
              <a:t>parica</a:t>
            </a:r>
            <a:r>
              <a:rPr lang="en-US" dirty="0"/>
              <a:t> u </a:t>
            </a:r>
            <a:r>
              <a:rPr lang="en-US" dirty="0" err="1"/>
              <a:t>konektoru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ob</a:t>
            </a:r>
            <a:r>
              <a:rPr lang="sr-Latn-ME" dirty="0" smtClean="0"/>
              <a:t>j</a:t>
            </a:r>
            <a:r>
              <a:rPr lang="en-US" dirty="0" smtClean="0"/>
              <a:t>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prikazane</a:t>
            </a:r>
            <a:r>
              <a:rPr lang="en-US" dirty="0"/>
              <a:t> u </a:t>
            </a:r>
            <a:r>
              <a:rPr lang="en-US" dirty="0" err="1"/>
              <a:t>tabeli</a:t>
            </a:r>
            <a:r>
              <a:rPr lang="en-US" dirty="0"/>
              <a:t> (T568A </a:t>
            </a:r>
            <a:r>
              <a:rPr lang="en-US" dirty="0" err="1"/>
              <a:t>i</a:t>
            </a:r>
            <a:r>
              <a:rPr lang="en-US" dirty="0"/>
              <a:t> T568B);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8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116</TotalTime>
  <Words>454</Words>
  <Application>Microsoft Office PowerPoint</Application>
  <PresentationFormat>Custom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Diamond Grid 16x9</vt:lpstr>
      <vt:lpstr>KORIŠĆENJE I KARAKTERISTIKE UPREDENE PARICE</vt:lpstr>
      <vt:lpstr>UPREDENA PARICA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Armirana upredena parica (IBM)</vt:lpstr>
      <vt:lpstr>Ethernet kablovi </vt:lpstr>
      <vt:lpstr>Ethernet kablovi </vt:lpstr>
      <vt:lpstr>Ethernet kablovi </vt:lpstr>
      <vt:lpstr>PowerPoint Presentation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MEDIJUMI ZA PRENOS PODATAKA</dc:title>
  <dc:creator>User</dc:creator>
  <cp:lastModifiedBy>ucenik</cp:lastModifiedBy>
  <cp:revision>23</cp:revision>
  <dcterms:created xsi:type="dcterms:W3CDTF">2020-03-03T12:36:18Z</dcterms:created>
  <dcterms:modified xsi:type="dcterms:W3CDTF">2021-04-12T08:41:47Z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