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23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15.wmf"/><Relationship Id="rId7" Type="http://schemas.openxmlformats.org/officeDocument/2006/relationships/image" Target="../media/image12.wmf"/><Relationship Id="rId2" Type="http://schemas.openxmlformats.org/officeDocument/2006/relationships/image" Target="../media/image9.wmf"/><Relationship Id="rId1" Type="http://schemas.openxmlformats.org/officeDocument/2006/relationships/image" Target="../media/image14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7070FB-C4F1-464C-A8D9-A22848E029B6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7C983-0716-4BE4-BFDB-396852B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37C983-0716-4BE4-BFDB-396852BBF71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626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F3C9F-DF39-4FD3-AF73-5390A1C3B3AA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42A46-D90F-4A07-9EC7-D47D6F940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14282" y="642918"/>
            <a:ext cx="8501154" cy="53578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U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gao koji ima mjeru          nazivamo </a:t>
            </a: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pravim uglom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U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gao manji od pravog ugla nazivamo </a:t>
            </a: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oštrim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U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gao veći od pravog ugla, a manji od opruženog ugla nazivamo </a:t>
            </a: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tupim uglom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endParaRPr lang="sr-Latn-ME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sr-Latn-ME" sz="24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sr-Latn-ME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sr-Latn-ME" sz="24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sr-Latn-ME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sr-Latn-ME" sz="24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41586"/>
              </p:ext>
            </p:extLst>
          </p:nvPr>
        </p:nvGraphicFramePr>
        <p:xfrm>
          <a:off x="3203848" y="1268760"/>
          <a:ext cx="477840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3" imgW="241200" imgH="203040" progId="Equation.3">
                  <p:embed/>
                </p:oleObj>
              </mc:Choice>
              <mc:Fallback>
                <p:oleObj name="Equation" r:id="rId3" imgW="24120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268760"/>
                        <a:ext cx="477840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9" name="Picture 7" descr="Uglovi – Opšte obrazovanj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789040"/>
            <a:ext cx="1924050" cy="157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3" name="Picture 11" descr="Ugao - Wikipedi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453" y="3874765"/>
            <a:ext cx="1628775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6" name="Picture 14" descr="Uglovi – Opšte obrazovanj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909210"/>
            <a:ext cx="2508127" cy="131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92170" y="99165"/>
            <a:ext cx="1996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</a:rPr>
              <a:t>Vrste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uglova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76672"/>
            <a:ext cx="51845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3. </a:t>
            </a:r>
            <a:r>
              <a:rPr lang="en-US" sz="2000" dirty="0" err="1" smtClean="0"/>
              <a:t>Koliki</a:t>
            </a:r>
            <a:r>
              <a:rPr lang="en-US" sz="2000" dirty="0" smtClean="0"/>
              <a:t> je </a:t>
            </a:r>
            <a:r>
              <a:rPr lang="en-US" sz="2000" dirty="0" err="1" smtClean="0"/>
              <a:t>ugao</a:t>
            </a:r>
            <a:r>
              <a:rPr lang="en-US" sz="2000" dirty="0" smtClean="0"/>
              <a:t> </a:t>
            </a:r>
            <a:r>
              <a:rPr lang="en-US" sz="2000" dirty="0" err="1" smtClean="0"/>
              <a:t>uporedan</a:t>
            </a:r>
            <a:r>
              <a:rPr lang="en-US" sz="2000" dirty="0" smtClean="0"/>
              <a:t> </a:t>
            </a:r>
            <a:r>
              <a:rPr lang="en-US" sz="2000" dirty="0" err="1" smtClean="0"/>
              <a:t>uglu</a:t>
            </a:r>
            <a:r>
              <a:rPr lang="en-US" sz="2000" dirty="0" smtClean="0"/>
              <a:t> od:</a:t>
            </a:r>
          </a:p>
          <a:p>
            <a:r>
              <a:rPr lang="en-US" sz="2000" dirty="0" smtClean="0"/>
              <a:t>a) 35 </a:t>
            </a:r>
            <a:r>
              <a:rPr lang="en-US" sz="2000" dirty="0" err="1" smtClean="0"/>
              <a:t>stepeni</a:t>
            </a:r>
            <a:r>
              <a:rPr lang="en-US" sz="2000" dirty="0" smtClean="0"/>
              <a:t>,  b) 90 </a:t>
            </a:r>
            <a:r>
              <a:rPr lang="en-US" sz="2000" dirty="0" err="1" smtClean="0"/>
              <a:t>stepeni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78437" y="1916832"/>
                <a:ext cx="648072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4. </a:t>
                </a:r>
                <a:r>
                  <a:rPr lang="en-US" sz="2000" dirty="0" err="1" smtClean="0"/>
                  <a:t>Jedan</a:t>
                </a:r>
                <a:r>
                  <a:rPr lang="en-US" sz="2000" dirty="0" smtClean="0"/>
                  <a:t> od </a:t>
                </a:r>
                <a:r>
                  <a:rPr lang="en-US" sz="2000" dirty="0" err="1" smtClean="0"/>
                  <a:t>dva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ugla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koji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nastaju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presjekom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dvije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prave</a:t>
                </a:r>
                <a:r>
                  <a:rPr lang="en-US" sz="2000" dirty="0" smtClean="0"/>
                  <a:t> je </a:t>
                </a:r>
                <a:r>
                  <a:rPr lang="en-US" sz="2000" dirty="0" err="1" smtClean="0"/>
                  <a:t>za</a:t>
                </a:r>
                <a:r>
                  <a:rPr lang="en-US" sz="2000" dirty="0" smtClean="0"/>
                  <a:t> 40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 err="1" smtClean="0"/>
                  <a:t>veći</a:t>
                </a:r>
                <a:r>
                  <a:rPr lang="en-US" sz="2000" dirty="0" smtClean="0"/>
                  <a:t> od </a:t>
                </a:r>
                <a:r>
                  <a:rPr lang="en-US" sz="2000" dirty="0" err="1" smtClean="0"/>
                  <a:t>drugog</a:t>
                </a:r>
                <a:r>
                  <a:rPr lang="en-US" sz="2000" dirty="0" smtClean="0"/>
                  <a:t>. </a:t>
                </a:r>
                <a:r>
                  <a:rPr lang="en-US" sz="2000" dirty="0" err="1" smtClean="0"/>
                  <a:t>Izračunati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te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uglove</a:t>
                </a:r>
                <a:r>
                  <a:rPr lang="en-US" sz="2000" dirty="0" smtClean="0"/>
                  <a:t>.</a:t>
                </a:r>
                <a:endParaRPr lang="en-US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437" y="1916832"/>
                <a:ext cx="6480720" cy="707886"/>
              </a:xfrm>
              <a:prstGeom prst="rect">
                <a:avLst/>
              </a:prstGeom>
              <a:blipFill rotWithShape="0">
                <a:blip r:embed="rId2"/>
                <a:stretch>
                  <a:fillRect l="-941" t="-4274" b="-136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2123728" y="2996952"/>
            <a:ext cx="3384376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3703133" y="2779413"/>
            <a:ext cx="503064" cy="2560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07704" y="50851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p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3653898" y="537321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q</a:t>
            </a:r>
            <a:endParaRPr lang="en-US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987221" y="3356909"/>
                <a:ext cx="2520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7221" y="3356909"/>
                <a:ext cx="252028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7317" r="-36585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671900" y="3541575"/>
                <a:ext cx="2520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900" y="3541575"/>
                <a:ext cx="252028" cy="369332"/>
              </a:xfrm>
              <a:prstGeom prst="rect">
                <a:avLst/>
              </a:prstGeom>
              <a:blipFill rotWithShape="0">
                <a:blip r:embed="rId4"/>
                <a:stretch>
                  <a:fillRect r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5216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54868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5. </a:t>
            </a:r>
            <a:r>
              <a:rPr lang="en-US" dirty="0" err="1" smtClean="0"/>
              <a:t>Koliko</a:t>
            </a:r>
            <a:r>
              <a:rPr lang="en-US" dirty="0" smtClean="0"/>
              <a:t> </a:t>
            </a:r>
            <a:r>
              <a:rPr lang="en-US" dirty="0" err="1" smtClean="0"/>
              <a:t>unakrsnih</a:t>
            </a:r>
            <a:r>
              <a:rPr lang="en-US" dirty="0" smtClean="0"/>
              <a:t> </a:t>
            </a:r>
            <a:r>
              <a:rPr lang="en-US" dirty="0" err="1" smtClean="0"/>
              <a:t>uglova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slici</a:t>
            </a:r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59632" y="2060848"/>
            <a:ext cx="3600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776264" y="2060848"/>
            <a:ext cx="3096344" cy="165618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47664" y="1196752"/>
            <a:ext cx="2160240" cy="295232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Connector 9"/>
          <p:cNvSpPr/>
          <p:nvPr/>
        </p:nvSpPr>
        <p:spPr>
          <a:xfrm>
            <a:off x="2195736" y="1793824"/>
            <a:ext cx="144016" cy="1347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2051720" y="2139926"/>
            <a:ext cx="144016" cy="13472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1798452" y="1827403"/>
            <a:ext cx="144016" cy="13472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/>
          <p:cNvSpPr/>
          <p:nvPr/>
        </p:nvSpPr>
        <p:spPr>
          <a:xfrm>
            <a:off x="2399184" y="2092208"/>
            <a:ext cx="144016" cy="13472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Connector 14"/>
          <p:cNvSpPr/>
          <p:nvPr/>
        </p:nvSpPr>
        <p:spPr>
          <a:xfrm>
            <a:off x="2915816" y="2790221"/>
            <a:ext cx="144016" cy="134724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Connector 16"/>
          <p:cNvSpPr/>
          <p:nvPr/>
        </p:nvSpPr>
        <p:spPr>
          <a:xfrm>
            <a:off x="2796373" y="3253626"/>
            <a:ext cx="144016" cy="134724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/>
          <p:cNvSpPr/>
          <p:nvPr/>
        </p:nvSpPr>
        <p:spPr>
          <a:xfrm>
            <a:off x="2591780" y="2970240"/>
            <a:ext cx="144016" cy="134724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Connector 18"/>
          <p:cNvSpPr/>
          <p:nvPr/>
        </p:nvSpPr>
        <p:spPr>
          <a:xfrm>
            <a:off x="3098209" y="3080713"/>
            <a:ext cx="144016" cy="134724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3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4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Domaći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196752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Zbirka</a:t>
            </a:r>
            <a:r>
              <a:rPr lang="en-US" dirty="0" smtClean="0"/>
              <a:t>, </a:t>
            </a:r>
            <a:r>
              <a:rPr lang="en-US" dirty="0" err="1" smtClean="0"/>
              <a:t>strana</a:t>
            </a:r>
            <a:r>
              <a:rPr lang="en-US" dirty="0" smtClean="0"/>
              <a:t> 61, </a:t>
            </a:r>
            <a:r>
              <a:rPr lang="en-US" dirty="0" err="1" smtClean="0"/>
              <a:t>zadatak</a:t>
            </a:r>
            <a:r>
              <a:rPr lang="en-US" dirty="0" smtClean="0"/>
              <a:t> 6., 9.b) </a:t>
            </a:r>
            <a:r>
              <a:rPr lang="en-US" dirty="0" err="1" smtClean="0"/>
              <a:t>i</a:t>
            </a:r>
            <a:r>
              <a:rPr lang="en-US" dirty="0" smtClean="0"/>
              <a:t> c) </a:t>
            </a:r>
            <a:r>
              <a:rPr lang="en-US" dirty="0" err="1" smtClean="0"/>
              <a:t>i</a:t>
            </a:r>
            <a:r>
              <a:rPr lang="en-US" dirty="0" smtClean="0"/>
              <a:t> 11.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88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28596" y="214290"/>
            <a:ext cx="8286808" cy="12144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P</a:t>
            </a:r>
            <a:r>
              <a:rPr lang="sr-Latn-ME" sz="3200" b="1" dirty="0" smtClean="0">
                <a:solidFill>
                  <a:schemeClr val="accent2">
                    <a:lumMod val="50000"/>
                  </a:schemeClr>
                </a:solidFill>
              </a:rPr>
              <a:t>lanimetrija </a:t>
            </a:r>
          </a:p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sr-Latn-ME" sz="3200" b="1" dirty="0" smtClean="0">
                <a:solidFill>
                  <a:schemeClr val="accent2">
                    <a:lumMod val="50000"/>
                  </a:schemeClr>
                </a:solidFill>
              </a:rPr>
              <a:t>usjedni, uporedni i unakrsni uglovi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785926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D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va ugla nazivamo </a:t>
            </a: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susjednim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 ako imaju zajedničko tjeme, zajednički krak i oblasti uglova se nalaze sa različitih strana zajedničkog  kraka.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714480" y="5572140"/>
            <a:ext cx="2786082" cy="1588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1714480" y="4286256"/>
            <a:ext cx="2428892" cy="1285884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1321571" y="3821909"/>
            <a:ext cx="2143140" cy="1357322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357290" y="5429264"/>
          <a:ext cx="361952" cy="374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4" imgW="152280" imgH="177480" progId="Equation.3">
                  <p:embed/>
                </p:oleObj>
              </mc:Choice>
              <mc:Fallback>
                <p:oleObj name="Equation" r:id="rId4" imgW="152280" imgH="177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5429264"/>
                        <a:ext cx="361952" cy="3746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643438" y="5429264"/>
          <a:ext cx="420690" cy="284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6" imgW="126720" imgH="139680" progId="Equation.3">
                  <p:embed/>
                </p:oleObj>
              </mc:Choice>
              <mc:Fallback>
                <p:oleObj name="Equation" r:id="rId6" imgW="126720" imgH="1396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429264"/>
                        <a:ext cx="420690" cy="2841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214810" y="4143380"/>
          <a:ext cx="285752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8" imgW="126720" imgH="177480" progId="Equation.3">
                  <p:embed/>
                </p:oleObj>
              </mc:Choice>
              <mc:Fallback>
                <p:oleObj name="Equation" r:id="rId8" imgW="1267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0" y="4143380"/>
                        <a:ext cx="285752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143240" y="3214686"/>
          <a:ext cx="428628" cy="355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10" imgW="114120" imgH="139680" progId="Equation.3">
                  <p:embed/>
                </p:oleObj>
              </mc:Choice>
              <mc:Fallback>
                <p:oleObj name="Equation" r:id="rId10" imgW="114120" imgH="1396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3214686"/>
                        <a:ext cx="428628" cy="3556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857752" y="3714752"/>
            <a:ext cx="41434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 Ob  zajednički krak</a:t>
            </a:r>
          </a:p>
          <a:p>
            <a:pPr>
              <a:buFont typeface="Arial" pitchFamily="34" charset="0"/>
              <a:buChar char="•"/>
            </a:pPr>
            <a:endParaRPr lang="sr-Latn-ME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susjedni uglovi</a:t>
            </a:r>
          </a:p>
          <a:p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5072066" y="4500570"/>
          <a:ext cx="1714512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2" imgW="990360" imgH="203040" progId="Equation.3">
                  <p:embed/>
                </p:oleObj>
              </mc:Choice>
              <mc:Fallback>
                <p:oleObj name="Equation" r:id="rId12" imgW="99036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6" y="4500570"/>
                        <a:ext cx="1714512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Freeform 24"/>
          <p:cNvSpPr/>
          <p:nvPr/>
        </p:nvSpPr>
        <p:spPr>
          <a:xfrm>
            <a:off x="2532185" y="5162843"/>
            <a:ext cx="96129" cy="422031"/>
          </a:xfrm>
          <a:custGeom>
            <a:avLst/>
            <a:gdLst>
              <a:gd name="connsiteX0" fmla="*/ 14067 w 96129"/>
              <a:gd name="connsiteY0" fmla="*/ 422031 h 422031"/>
              <a:gd name="connsiteX1" fmla="*/ 70338 w 96129"/>
              <a:gd name="connsiteY1" fmla="*/ 323557 h 422031"/>
              <a:gd name="connsiteX2" fmla="*/ 84406 w 96129"/>
              <a:gd name="connsiteY2" fmla="*/ 211015 h 422031"/>
              <a:gd name="connsiteX3" fmla="*/ 0 w 96129"/>
              <a:gd name="connsiteY3" fmla="*/ 0 h 422031"/>
              <a:gd name="connsiteX4" fmla="*/ 0 w 96129"/>
              <a:gd name="connsiteY4" fmla="*/ 0 h 422031"/>
              <a:gd name="connsiteX5" fmla="*/ 0 w 96129"/>
              <a:gd name="connsiteY5" fmla="*/ 0 h 422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129" h="422031">
                <a:moveTo>
                  <a:pt x="14067" y="422031"/>
                </a:moveTo>
                <a:cubicBezTo>
                  <a:pt x="36341" y="390378"/>
                  <a:pt x="58615" y="358726"/>
                  <a:pt x="70338" y="323557"/>
                </a:cubicBezTo>
                <a:cubicBezTo>
                  <a:pt x="82061" y="288388"/>
                  <a:pt x="96129" y="264941"/>
                  <a:pt x="84406" y="211015"/>
                </a:cubicBezTo>
                <a:cubicBezTo>
                  <a:pt x="72683" y="157089"/>
                  <a:pt x="0" y="0"/>
                  <a:pt x="0" y="0"/>
                </a:cubicBezTo>
                <a:lnTo>
                  <a:pt x="0" y="0"/>
                </a:ln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2321169" y="4583723"/>
            <a:ext cx="501748" cy="452511"/>
          </a:xfrm>
          <a:custGeom>
            <a:avLst/>
            <a:gdLst>
              <a:gd name="connsiteX0" fmla="*/ 393896 w 501748"/>
              <a:gd name="connsiteY0" fmla="*/ 452511 h 452511"/>
              <a:gd name="connsiteX1" fmla="*/ 436099 w 501748"/>
              <a:gd name="connsiteY1" fmla="*/ 72683 h 452511"/>
              <a:gd name="connsiteX2" fmla="*/ 0 w 501748"/>
              <a:gd name="connsiteY2" fmla="*/ 16412 h 452511"/>
              <a:gd name="connsiteX3" fmla="*/ 0 w 501748"/>
              <a:gd name="connsiteY3" fmla="*/ 16412 h 452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1748" h="452511">
                <a:moveTo>
                  <a:pt x="393896" y="452511"/>
                </a:moveTo>
                <a:cubicBezTo>
                  <a:pt x="447822" y="298938"/>
                  <a:pt x="501748" y="145366"/>
                  <a:pt x="436099" y="72683"/>
                </a:cubicBezTo>
                <a:cubicBezTo>
                  <a:pt x="370450" y="0"/>
                  <a:pt x="0" y="16412"/>
                  <a:pt x="0" y="16412"/>
                </a:cubicBezTo>
                <a:lnTo>
                  <a:pt x="0" y="16412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889562"/>
            <a:ext cx="8358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D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va susjedna ugla čija dva kraka obrazuju pravu nazivamo </a:t>
            </a: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uporednim uglovima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000100" y="4143380"/>
            <a:ext cx="4000528" cy="1588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2750331" y="2893215"/>
            <a:ext cx="1428760" cy="107157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786050" y="4143380"/>
          <a:ext cx="361952" cy="374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3" imgW="152280" imgH="177480" progId="Equation.3">
                  <p:embed/>
                </p:oleObj>
              </mc:Choice>
              <mc:Fallback>
                <p:oleObj name="Equation" r:id="rId3" imgW="152280" imgH="177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50" y="4143380"/>
                        <a:ext cx="361952" cy="3746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072066" y="4071942"/>
          <a:ext cx="357190" cy="2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5" imgW="126720" imgH="139680" progId="Equation.3">
                  <p:embed/>
                </p:oleObj>
              </mc:Choice>
              <mc:Fallback>
                <p:oleObj name="Equation" r:id="rId5" imgW="126720" imgH="1396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6" y="4071942"/>
                        <a:ext cx="357190" cy="285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071934" y="2500306"/>
          <a:ext cx="357190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7" imgW="126720" imgH="177480" progId="Equation.3">
                  <p:embed/>
                </p:oleObj>
              </mc:Choice>
              <mc:Fallback>
                <p:oleObj name="Equation" r:id="rId7" imgW="1267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4" y="2500306"/>
                        <a:ext cx="357190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642910" y="4000504"/>
          <a:ext cx="428628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9" imgW="114120" imgH="139680" progId="Equation.3">
                  <p:embed/>
                </p:oleObj>
              </mc:Choice>
              <mc:Fallback>
                <p:oleObj name="Equation" r:id="rId9" imgW="114120" imgH="1396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4000504"/>
                        <a:ext cx="428628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Freeform 13"/>
          <p:cNvSpPr/>
          <p:nvPr/>
        </p:nvSpPr>
        <p:spPr>
          <a:xfrm>
            <a:off x="3474720" y="3432517"/>
            <a:ext cx="234462" cy="717452"/>
          </a:xfrm>
          <a:custGeom>
            <a:avLst/>
            <a:gdLst>
              <a:gd name="connsiteX0" fmla="*/ 56271 w 234462"/>
              <a:gd name="connsiteY0" fmla="*/ 717452 h 717452"/>
              <a:gd name="connsiteX1" fmla="*/ 225083 w 234462"/>
              <a:gd name="connsiteY1" fmla="*/ 365760 h 717452"/>
              <a:gd name="connsiteX2" fmla="*/ 0 w 234462"/>
              <a:gd name="connsiteY2" fmla="*/ 0 h 717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462" h="717452">
                <a:moveTo>
                  <a:pt x="56271" y="717452"/>
                </a:moveTo>
                <a:cubicBezTo>
                  <a:pt x="145366" y="601393"/>
                  <a:pt x="234462" y="485335"/>
                  <a:pt x="225083" y="365760"/>
                </a:cubicBezTo>
                <a:cubicBezTo>
                  <a:pt x="215705" y="246185"/>
                  <a:pt x="107852" y="123092"/>
                  <a:pt x="0" y="0"/>
                </a:cubicBezTo>
              </a:path>
            </a:pathLst>
          </a:cu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166425" y="3310597"/>
            <a:ext cx="1364566" cy="825305"/>
          </a:xfrm>
          <a:custGeom>
            <a:avLst/>
            <a:gdLst>
              <a:gd name="connsiteX0" fmla="*/ 1364566 w 1364566"/>
              <a:gd name="connsiteY0" fmla="*/ 9378 h 825305"/>
              <a:gd name="connsiteX1" fmla="*/ 604910 w 1364566"/>
              <a:gd name="connsiteY1" fmla="*/ 135988 h 825305"/>
              <a:gd name="connsiteX2" fmla="*/ 0 w 1364566"/>
              <a:gd name="connsiteY2" fmla="*/ 825305 h 825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64566" h="825305">
                <a:moveTo>
                  <a:pt x="1364566" y="9378"/>
                </a:moveTo>
                <a:cubicBezTo>
                  <a:pt x="1098452" y="4689"/>
                  <a:pt x="832338" y="0"/>
                  <a:pt x="604910" y="135988"/>
                </a:cubicBezTo>
                <a:cubicBezTo>
                  <a:pt x="377482" y="271976"/>
                  <a:pt x="188741" y="548640"/>
                  <a:pt x="0" y="825305"/>
                </a:cubicBezTo>
              </a:path>
            </a:pathLst>
          </a:cu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786314" y="2143116"/>
            <a:ext cx="4357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 Kraci Oa i Oc grade pravu</a:t>
            </a:r>
          </a:p>
          <a:p>
            <a:endParaRPr lang="sr-Latn-ME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     uporedni uglovi 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000628" y="2928934"/>
          <a:ext cx="171450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1" imgW="990360" imgH="203040" progId="Equation.3">
                  <p:embed/>
                </p:oleObj>
              </mc:Choice>
              <mc:Fallback>
                <p:oleObj name="Equation" r:id="rId11" imgW="99036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2928934"/>
                        <a:ext cx="171450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99158" y="193326"/>
            <a:ext cx="2748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</a:rPr>
              <a:t>Uporedni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uglovi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5720" y="285728"/>
            <a:ext cx="8429684" cy="78581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T</a:t>
            </a:r>
            <a:r>
              <a:rPr lang="sr-Latn-ME" sz="2800" b="1" dirty="0" smtClean="0">
                <a:solidFill>
                  <a:schemeClr val="accent3">
                    <a:lumMod val="50000"/>
                  </a:schemeClr>
                </a:solidFill>
              </a:rPr>
              <a:t>eorema 1. 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Zbir uporednih uglova jednak je 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215074" y="500042"/>
          <a:ext cx="814392" cy="387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342720" imgH="203040" progId="Equation.3">
                  <p:embed/>
                </p:oleObj>
              </mc:Choice>
              <mc:Fallback>
                <p:oleObj name="Equation" r:id="rId3" imgW="34272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74" y="500042"/>
                        <a:ext cx="814392" cy="3873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8596" y="1571612"/>
            <a:ext cx="82868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D</a:t>
            </a:r>
            <a:r>
              <a:rPr lang="sr-Latn-ME" sz="2800" b="1" dirty="0" smtClean="0">
                <a:solidFill>
                  <a:schemeClr val="accent3">
                    <a:lumMod val="50000"/>
                  </a:schemeClr>
                </a:solidFill>
              </a:rPr>
              <a:t>okaz. 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Neka su                            uporedni uglovi. Krak Ob se nalazi između krakova opruženog ugla           , pa je</a:t>
            </a:r>
          </a:p>
          <a:p>
            <a:endParaRPr lang="sr-Latn-ME" sz="24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sr-Latn-ME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Teorema je dokazana. </a:t>
            </a:r>
          </a:p>
          <a:p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endParaRPr lang="en-US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714612" y="1714488"/>
          <a:ext cx="171450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990360" imgH="203040" progId="Equation.3">
                  <p:embed/>
                </p:oleObj>
              </mc:Choice>
              <mc:Fallback>
                <p:oleObj name="Equation" r:id="rId5" imgW="9903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1714488"/>
                        <a:ext cx="171450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57818" y="2071678"/>
          <a:ext cx="709616" cy="303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419040" imgH="177480" progId="Equation.3">
                  <p:embed/>
                </p:oleObj>
              </mc:Choice>
              <mc:Fallback>
                <p:oleObj name="Equation" r:id="rId7" imgW="41904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8" y="2071678"/>
                        <a:ext cx="709616" cy="3032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11188" y="2643188"/>
          <a:ext cx="25050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1447560" imgH="228600" progId="Equation.3">
                  <p:embed/>
                </p:oleObj>
              </mc:Choice>
              <mc:Fallback>
                <p:oleObj name="Equation" r:id="rId9" imgW="144756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643188"/>
                        <a:ext cx="2505075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3857620" y="5214950"/>
            <a:ext cx="4000528" cy="1588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5607851" y="3964785"/>
            <a:ext cx="1428760" cy="107157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643570" y="5214950"/>
          <a:ext cx="3619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1" imgW="152280" imgH="177480" progId="Equation.3">
                  <p:embed/>
                </p:oleObj>
              </mc:Choice>
              <mc:Fallback>
                <p:oleObj name="Equation" r:id="rId11" imgW="15228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5214950"/>
                        <a:ext cx="3619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7858148" y="5143512"/>
          <a:ext cx="357187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3" imgW="126720" imgH="139680" progId="Equation.3">
                  <p:embed/>
                </p:oleObj>
              </mc:Choice>
              <mc:Fallback>
                <p:oleObj name="Equation" r:id="rId13" imgW="126720" imgH="1396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48" y="5143512"/>
                        <a:ext cx="357187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6858016" y="3571876"/>
          <a:ext cx="35718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5" imgW="126720" imgH="177480" progId="Equation.3">
                  <p:embed/>
                </p:oleObj>
              </mc:Choice>
              <mc:Fallback>
                <p:oleObj name="Equation" r:id="rId15" imgW="1267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6" y="3571876"/>
                        <a:ext cx="357187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500430" y="5143512"/>
          <a:ext cx="42862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7" imgW="114120" imgH="139680" progId="Equation.3">
                  <p:embed/>
                </p:oleObj>
              </mc:Choice>
              <mc:Fallback>
                <p:oleObj name="Equation" r:id="rId17" imgW="114120" imgH="1396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5143512"/>
                        <a:ext cx="428625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Freeform 13"/>
          <p:cNvSpPr/>
          <p:nvPr/>
        </p:nvSpPr>
        <p:spPr>
          <a:xfrm>
            <a:off x="6286512" y="4500570"/>
            <a:ext cx="234462" cy="717452"/>
          </a:xfrm>
          <a:custGeom>
            <a:avLst/>
            <a:gdLst>
              <a:gd name="connsiteX0" fmla="*/ 56271 w 234462"/>
              <a:gd name="connsiteY0" fmla="*/ 717452 h 717452"/>
              <a:gd name="connsiteX1" fmla="*/ 225083 w 234462"/>
              <a:gd name="connsiteY1" fmla="*/ 365760 h 717452"/>
              <a:gd name="connsiteX2" fmla="*/ 0 w 234462"/>
              <a:gd name="connsiteY2" fmla="*/ 0 h 717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462" h="717452">
                <a:moveTo>
                  <a:pt x="56271" y="717452"/>
                </a:moveTo>
                <a:cubicBezTo>
                  <a:pt x="145366" y="601393"/>
                  <a:pt x="234462" y="485335"/>
                  <a:pt x="225083" y="365760"/>
                </a:cubicBezTo>
                <a:cubicBezTo>
                  <a:pt x="215705" y="246185"/>
                  <a:pt x="107852" y="123092"/>
                  <a:pt x="0" y="0"/>
                </a:cubicBezTo>
              </a:path>
            </a:pathLst>
          </a:cu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5000628" y="4357694"/>
            <a:ext cx="1364566" cy="825305"/>
          </a:xfrm>
          <a:custGeom>
            <a:avLst/>
            <a:gdLst>
              <a:gd name="connsiteX0" fmla="*/ 1364566 w 1364566"/>
              <a:gd name="connsiteY0" fmla="*/ 9378 h 825305"/>
              <a:gd name="connsiteX1" fmla="*/ 604910 w 1364566"/>
              <a:gd name="connsiteY1" fmla="*/ 135988 h 825305"/>
              <a:gd name="connsiteX2" fmla="*/ 0 w 1364566"/>
              <a:gd name="connsiteY2" fmla="*/ 825305 h 825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64566" h="825305">
                <a:moveTo>
                  <a:pt x="1364566" y="9378"/>
                </a:moveTo>
                <a:cubicBezTo>
                  <a:pt x="1098452" y="4689"/>
                  <a:pt x="832338" y="0"/>
                  <a:pt x="604910" y="135988"/>
                </a:cubicBezTo>
                <a:cubicBezTo>
                  <a:pt x="377482" y="271976"/>
                  <a:pt x="188741" y="548640"/>
                  <a:pt x="0" y="825305"/>
                </a:cubicBezTo>
              </a:path>
            </a:pathLst>
          </a:cu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428604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rimjer 1. 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Odrediti uporedne uglove ako je jedan od njih 5 puta veći od drugog.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1836178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Označimo</a:t>
            </a:r>
            <a:r>
              <a:rPr lang="en-US" sz="2000" dirty="0" smtClean="0"/>
              <a:t> </a:t>
            </a:r>
            <a:r>
              <a:rPr lang="en-US" sz="2000" dirty="0" err="1" smtClean="0"/>
              <a:t>sa</a:t>
            </a:r>
            <a:r>
              <a:rPr lang="en-US" sz="2000" dirty="0" smtClean="0"/>
              <a:t> x </a:t>
            </a:r>
            <a:r>
              <a:rPr lang="en-US" sz="2000" dirty="0" err="1" smtClean="0"/>
              <a:t>mjeru</a:t>
            </a:r>
            <a:r>
              <a:rPr lang="en-US" sz="2000" dirty="0" smtClean="0"/>
              <a:t> (u </a:t>
            </a:r>
            <a:r>
              <a:rPr lang="en-US" sz="2000" dirty="0" err="1" smtClean="0"/>
              <a:t>stepenima</a:t>
            </a:r>
            <a:r>
              <a:rPr lang="en-US" sz="2000" dirty="0" smtClean="0"/>
              <a:t>) </a:t>
            </a:r>
            <a:r>
              <a:rPr lang="en-US" sz="2000" dirty="0" err="1" smtClean="0"/>
              <a:t>manjeg</a:t>
            </a:r>
            <a:r>
              <a:rPr lang="en-US" sz="2000" dirty="0" smtClean="0"/>
              <a:t> od </a:t>
            </a:r>
            <a:r>
              <a:rPr lang="en-US" sz="2000" dirty="0" err="1" smtClean="0"/>
              <a:t>dva</a:t>
            </a:r>
            <a:r>
              <a:rPr lang="en-US" sz="2000" dirty="0" smtClean="0"/>
              <a:t> </a:t>
            </a:r>
            <a:r>
              <a:rPr lang="en-US" sz="2000" dirty="0" err="1" smtClean="0"/>
              <a:t>uporedna</a:t>
            </a:r>
            <a:r>
              <a:rPr lang="en-US" sz="2000" dirty="0" smtClean="0"/>
              <a:t> </a:t>
            </a:r>
            <a:r>
              <a:rPr lang="en-US" sz="2000" dirty="0" err="1" smtClean="0"/>
              <a:t>ugla</a:t>
            </a:r>
            <a:r>
              <a:rPr lang="en-US" sz="2000" dirty="0" smtClean="0"/>
              <a:t>. Tada je: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059832" y="2812865"/>
                <a:ext cx="194421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+5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=180°</m:t>
                      </m:r>
                    </m:oMath>
                  </m:oMathPara>
                </a14:m>
                <a:endParaRPr lang="en-US" sz="200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=30°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2812865"/>
                <a:ext cx="1944216" cy="70788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2411760" y="6021288"/>
            <a:ext cx="48245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004048" y="5013176"/>
            <a:ext cx="2160240" cy="10081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630384" y="56519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85168" y="602353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982826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D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va ugla nazivamo </a:t>
            </a: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unakrsnim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 ako su produžeci krakova jednog ugla krakovi drugog ugla.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71415" y="3569494"/>
            <a:ext cx="4286280" cy="1588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786050" y="2071678"/>
            <a:ext cx="3214710" cy="2857520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6286512" y="3571876"/>
          <a:ext cx="357190" cy="2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3" imgW="126720" imgH="139680" progId="Equation.3">
                  <p:embed/>
                </p:oleObj>
              </mc:Choice>
              <mc:Fallback>
                <p:oleObj name="Equation" r:id="rId3" imgW="126720" imgH="1396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2" y="3571876"/>
                        <a:ext cx="357190" cy="285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572132" y="1928802"/>
          <a:ext cx="357190" cy="2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Equation" r:id="rId5" imgW="126720" imgH="177480" progId="Equation.3">
                  <p:embed/>
                </p:oleObj>
              </mc:Choice>
              <mc:Fallback>
                <p:oleObj name="Equation" r:id="rId5" imgW="12672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2" y="1928802"/>
                        <a:ext cx="357190" cy="285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214546" y="3643314"/>
          <a:ext cx="285752" cy="214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7" imgW="114120" imgH="139680" progId="Equation.3">
                  <p:embed/>
                </p:oleObj>
              </mc:Choice>
              <mc:Fallback>
                <p:oleObj name="Equation" r:id="rId7" imgW="114120" imgH="1396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3643314"/>
                        <a:ext cx="285752" cy="2143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500298" y="4572008"/>
          <a:ext cx="357190" cy="2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9" imgW="139680" imgH="177480" progId="Equation.3">
                  <p:embed/>
                </p:oleObj>
              </mc:Choice>
              <mc:Fallback>
                <p:oleObj name="Equation" r:id="rId9" imgW="13968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298" y="4572008"/>
                        <a:ext cx="357190" cy="285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778184"/>
              </p:ext>
            </p:extLst>
          </p:nvPr>
        </p:nvGraphicFramePr>
        <p:xfrm>
          <a:off x="789250" y="5184172"/>
          <a:ext cx="2071702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11" imgW="1002960" imgH="203040" progId="Equation.3">
                  <p:embed/>
                </p:oleObj>
              </mc:Choice>
              <mc:Fallback>
                <p:oleObj name="Equation" r:id="rId11" imgW="100296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250" y="5184172"/>
                        <a:ext cx="2071702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275856" y="5146590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unakrsni uglovi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116632"/>
            <a:ext cx="2748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</a:rPr>
              <a:t>Unakrsni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uglovi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33048" y="3600567"/>
            <a:ext cx="610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323528" y="5819791"/>
            <a:ext cx="8501122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Teorema 2. 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Unakrsni uglovi su jednaki.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854946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D</a:t>
            </a: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vije prave nazivamo 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normalnim</a:t>
            </a: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 ako se sijeku pod pravim uglom.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1897063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sr-Latn-ME" sz="2400" b="1" dirty="0" smtClean="0">
                <a:solidFill>
                  <a:schemeClr val="accent2">
                    <a:lumMod val="50000"/>
                  </a:schemeClr>
                </a:solidFill>
              </a:rPr>
              <a:t>imetrala, ili bisektrisa </a:t>
            </a:r>
            <a:r>
              <a:rPr lang="sr-Latn-ME" sz="2400" b="1" dirty="0" smtClean="0">
                <a:solidFill>
                  <a:schemeClr val="accent3">
                    <a:lumMod val="50000"/>
                  </a:schemeClr>
                </a:solidFill>
              </a:rPr>
              <a:t>ugla je poluprava koja ima početak u tjemenu ugla, pripada oblasti ugla i dijeli ugao na dva jednaka ugla.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419872" y="4869160"/>
            <a:ext cx="259228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419872" y="3261177"/>
            <a:ext cx="1584176" cy="160798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203848" y="49411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444208" y="33282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0" y="307651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3448808" y="3367254"/>
            <a:ext cx="3096344" cy="15019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940152" y="494116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4282" y="216968"/>
            <a:ext cx="2748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</a:rPr>
              <a:t>Bitni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pojmovi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2" grpId="0"/>
      <p:bldP spid="13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76672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D</a:t>
            </a:r>
            <a:r>
              <a:rPr lang="sr-Latn-ME" sz="2400" b="1" dirty="0">
                <a:solidFill>
                  <a:schemeClr val="accent2">
                    <a:lumMod val="50000"/>
                  </a:schemeClr>
                </a:solidFill>
              </a:rPr>
              <a:t>va ugla čiji je zbir prav ugao nazivamo </a:t>
            </a:r>
            <a:r>
              <a:rPr lang="sr-Latn-ME" sz="2400" b="1" dirty="0">
                <a:solidFill>
                  <a:schemeClr val="accent3">
                    <a:lumMod val="50000"/>
                  </a:schemeClr>
                </a:solidFill>
              </a:rPr>
              <a:t>komplementnim,</a:t>
            </a:r>
            <a:r>
              <a:rPr lang="sr-Latn-ME" sz="2400" b="1" dirty="0">
                <a:solidFill>
                  <a:schemeClr val="accent2">
                    <a:lumMod val="50000"/>
                  </a:schemeClr>
                </a:solidFill>
              </a:rPr>
              <a:t> a dva ugla čiji je zbir opružen ugao nazivamo </a:t>
            </a:r>
            <a:r>
              <a:rPr lang="sr-Latn-ME" sz="2400" b="1" dirty="0">
                <a:solidFill>
                  <a:schemeClr val="accent3">
                    <a:lumMod val="50000"/>
                  </a:schemeClr>
                </a:solidFill>
              </a:rPr>
              <a:t>suplementnim</a:t>
            </a:r>
            <a:r>
              <a:rPr lang="sr-Latn-ME" sz="2400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20484" name="Picture 4" descr="Komplementni i suplementni uglovi - Zadaci | Edukaci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748" y="1693968"/>
            <a:ext cx="5028399" cy="1680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03848" y="3381773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Komplementni</a:t>
            </a:r>
            <a:r>
              <a:rPr lang="en-US" dirty="0" smtClean="0"/>
              <a:t> </a:t>
            </a:r>
            <a:r>
              <a:rPr lang="en-US" dirty="0" err="1" smtClean="0"/>
              <a:t>uglovi</a:t>
            </a:r>
            <a:endParaRPr lang="en-US" dirty="0"/>
          </a:p>
        </p:txBody>
      </p:sp>
      <p:pic>
        <p:nvPicPr>
          <p:cNvPr id="20486" name="Picture 6" descr="Two angles are supplementary, and one is 5° more than six times the other.  What is the larger angle? | Socrat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159" y="4653136"/>
            <a:ext cx="309562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72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Zadaci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9240" y="980728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Koji </a:t>
            </a:r>
            <a:r>
              <a:rPr lang="en-US" dirty="0" err="1" smtClean="0"/>
              <a:t>ugao</a:t>
            </a:r>
            <a:r>
              <a:rPr lang="en-US" dirty="0" smtClean="0"/>
              <a:t> </a:t>
            </a:r>
            <a:r>
              <a:rPr lang="en-US" dirty="0" err="1" smtClean="0"/>
              <a:t>pokazuju</a:t>
            </a:r>
            <a:r>
              <a:rPr lang="en-US" dirty="0" smtClean="0"/>
              <a:t> </a:t>
            </a:r>
            <a:r>
              <a:rPr lang="en-US" dirty="0" err="1" smtClean="0"/>
              <a:t>kazaljke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je:</a:t>
            </a:r>
          </a:p>
          <a:p>
            <a:r>
              <a:rPr lang="en-US" dirty="0" smtClean="0"/>
              <a:t>a) 6 sati,   b) 3 </a:t>
            </a:r>
            <a:r>
              <a:rPr lang="en-US" dirty="0" err="1" smtClean="0"/>
              <a:t>sata</a:t>
            </a:r>
            <a:r>
              <a:rPr lang="en-US" dirty="0" smtClean="0"/>
              <a:t>,   c) 4 </a:t>
            </a:r>
            <a:r>
              <a:rPr lang="en-US" dirty="0" err="1" smtClean="0"/>
              <a:t>sata</a:t>
            </a:r>
            <a:endParaRPr lang="en-US" dirty="0"/>
          </a:p>
        </p:txBody>
      </p:sp>
      <p:pic>
        <p:nvPicPr>
          <p:cNvPr id="22530" name="Picture 2" descr="6 sati - Grad Kn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132856"/>
            <a:ext cx="2088232" cy="1859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2" name="Picture 4" descr="it is an image of clock that says it is 3 o&amp;#39;clock, showing three different  size of clocks in it, clock only shows the 3 o&amp;#39; clock time in it, vintage 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9" y="2132856"/>
            <a:ext cx="1677691" cy="1800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8" name="Picture 10" descr="4 o&amp;#39;clock Stock Photo - Alam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035886"/>
            <a:ext cx="2405867" cy="1970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09240" y="5301208"/>
                <a:ext cx="63367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2. </a:t>
                </a:r>
                <a:r>
                  <a:rPr lang="en-US" dirty="0" err="1" smtClean="0"/>
                  <a:t>Odrediti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ugao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koji</a:t>
                </a:r>
                <a:r>
                  <a:rPr lang="en-US" dirty="0" smtClean="0"/>
                  <a:t> je od </a:t>
                </a:r>
                <a:r>
                  <a:rPr lang="en-US" dirty="0" err="1" smtClean="0"/>
                  <a:t>svog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komplementnog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ugla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veći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za</a:t>
                </a:r>
                <a:r>
                  <a:rPr lang="en-US" dirty="0" smtClean="0"/>
                  <a:t> 2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240" y="5301208"/>
                <a:ext cx="6336704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769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10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387</Words>
  <Application>Microsoft Office PowerPoint</Application>
  <PresentationFormat>On-screen Show (4:3)</PresentationFormat>
  <Paragraphs>61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Office Theme</vt:lpstr>
      <vt:lpstr>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Korisnik</cp:lastModifiedBy>
  <cp:revision>9</cp:revision>
  <dcterms:created xsi:type="dcterms:W3CDTF">2011-04-24T14:09:07Z</dcterms:created>
  <dcterms:modified xsi:type="dcterms:W3CDTF">2021-06-09T08:34:19Z</dcterms:modified>
</cp:coreProperties>
</file>