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8" r:id="rId3"/>
    <p:sldId id="322" r:id="rId4"/>
    <p:sldId id="324" r:id="rId5"/>
    <p:sldId id="333" r:id="rId6"/>
    <p:sldId id="334" r:id="rId7"/>
    <p:sldId id="336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8" r:id="rId28"/>
    <p:sldId id="273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8"/>
    <a:srgbClr val="F7FFFF"/>
    <a:srgbClr val="52CBBE"/>
    <a:srgbClr val="52C9BD"/>
    <a:srgbClr val="3A7EBD"/>
    <a:srgbClr val="C7E3F9"/>
    <a:srgbClr val="DBEEFC"/>
    <a:srgbClr val="FFFFFF"/>
    <a:srgbClr val="F2F2F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27.08.2020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hr.wikipedia.org/wiki/Douglas_Engelbar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h.wikipedia.org/w/index.php?title=Alfanumeri%C4%8Dke_tipkovnice&amp;action=edit&amp;redlink=1" TargetMode="External"/><Relationship Id="rId13" Type="http://schemas.openxmlformats.org/officeDocument/2006/relationships/hyperlink" Target="http://sh.wikipedia.org/w/index.php?title=Braileova_tipkovnica&amp;action=edit&amp;redlink=1" TargetMode="External"/><Relationship Id="rId18" Type="http://schemas.openxmlformats.org/officeDocument/2006/relationships/hyperlink" Target="http://sh.wikipedia.org/w/index.php?title=Extended_102&amp;action=edit&amp;redlink=1" TargetMode="External"/><Relationship Id="rId3" Type="http://schemas.openxmlformats.org/officeDocument/2006/relationships/hyperlink" Target="http://bs.wikipedia.org/wiki/Ra%C4%8Dunar" TargetMode="External"/><Relationship Id="rId7" Type="http://schemas.openxmlformats.org/officeDocument/2006/relationships/hyperlink" Target="http://sh.wikipedia.org/w/index.php?title=Heksadecimalna_tipkovnica&amp;action=edit&amp;redlink=1" TargetMode="External"/><Relationship Id="rId12" Type="http://schemas.openxmlformats.org/officeDocument/2006/relationships/hyperlink" Target="http://sh.wikipedia.org/w/index.php?title=Dvorak_tipkovnica&amp;action=edit&amp;redlink=1" TargetMode="External"/><Relationship Id="rId17" Type="http://schemas.openxmlformats.org/officeDocument/2006/relationships/hyperlink" Target="http://sh.wikipedia.org/w/index.php?title=Extended_101&amp;action=edit&amp;redlink=1" TargetMode="External"/><Relationship Id="rId2" Type="http://schemas.openxmlformats.org/officeDocument/2006/relationships/hyperlink" Target="http://bs.wikipedia.org/wiki/Ulazni_ure%C4%91aj" TargetMode="External"/><Relationship Id="rId16" Type="http://schemas.openxmlformats.org/officeDocument/2006/relationships/hyperlink" Target="http://sh.wikipedia.org/w/index.php?title=AT84&amp;action=edit&amp;redlink=1" TargetMode="External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.wikipedia.org/w/index.php?title=Dekadna_tipkovnica&amp;action=edit&amp;redlink=1" TargetMode="External"/><Relationship Id="rId11" Type="http://schemas.openxmlformats.org/officeDocument/2006/relationships/hyperlink" Target="http://sh.wikipedia.org/w/index.php?title=QUERTZ_tipkovnica&amp;action=edit&amp;redlink=1" TargetMode="External"/><Relationship Id="rId5" Type="http://schemas.openxmlformats.org/officeDocument/2006/relationships/hyperlink" Target="http://sh.wikipedia.org/w/index.php?title=Numeri%C4%8Dke_tipkovnice&amp;action=edit&amp;redlink=1" TargetMode="External"/><Relationship Id="rId15" Type="http://schemas.openxmlformats.org/officeDocument/2006/relationships/hyperlink" Target="http://sh.wikipedia.org/w/index.php?title=XT83_/_Olivetti_M24_/_102&amp;action=edit&amp;redlink=1" TargetMode="External"/><Relationship Id="rId10" Type="http://schemas.openxmlformats.org/officeDocument/2006/relationships/hyperlink" Target="http://sh.wikipedia.org/w/index.php?title=QUERTY_tipkovnica&amp;action=edit&amp;redlink=1" TargetMode="External"/><Relationship Id="rId19" Type="http://schemas.openxmlformats.org/officeDocument/2006/relationships/hyperlink" Target="http://sh.wikipedia.org/w/index.php?title=Windows_104&amp;action=edit&amp;redlink=1" TargetMode="External"/><Relationship Id="rId4" Type="http://schemas.openxmlformats.org/officeDocument/2006/relationships/hyperlink" Target="http://bs.wikipedia.org/wiki/Tekst" TargetMode="External"/><Relationship Id="rId9" Type="http://schemas.openxmlformats.org/officeDocument/2006/relationships/hyperlink" Target="http://sh.wikipedia.org/w/index.php?title=AZERTY_tipkovnica&amp;action=edit&amp;redlink=1" TargetMode="External"/><Relationship Id="rId14" Type="http://schemas.openxmlformats.org/officeDocument/2006/relationships/hyperlink" Target="http://sh.wikipedia.org/w/index.php?title=PC_tipkovnice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bs.wikipedia.org/wiki/Karbonski_mikrofon" TargetMode="External"/><Relationship Id="rId7" Type="http://schemas.openxmlformats.org/officeDocument/2006/relationships/hyperlink" Target="http://bs.wikipedia.org/wiki/Kristalni_mikrofon" TargetMode="External"/><Relationship Id="rId2" Type="http://schemas.openxmlformats.org/officeDocument/2006/relationships/hyperlink" Target="http://bs.wikipedia.org/wiki/18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s.wikipedia.org/wiki/Kondenzatorski_mikrofon" TargetMode="External"/><Relationship Id="rId5" Type="http://schemas.openxmlformats.org/officeDocument/2006/relationships/hyperlink" Target="http://bs.wikipedia.org/w/index.php?title=Ribonski_mikrofon&amp;action=edit&amp;redlink=1" TargetMode="External"/><Relationship Id="rId4" Type="http://schemas.openxmlformats.org/officeDocument/2006/relationships/hyperlink" Target="http://bs.wikipedia.org/wiki/Dinami%C4%8Dki_mikrofon" TargetMode="Externa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s.wikipedia.org/wiki/Ra%C4%8Dunar" TargetMode="External"/><Relationship Id="rId2" Type="http://schemas.openxmlformats.org/officeDocument/2006/relationships/hyperlink" Target="http://bs.wikipedia.org/w/index.php?title=Izlazni_ure%C4%91aj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hyperlink" Target="http://bs.wikipedia.org/wiki/Hardver" TargetMode="External"/><Relationship Id="rId4" Type="http://schemas.openxmlformats.org/officeDocument/2006/relationships/hyperlink" Target="http://bs.wikipedia.org/wiki/Sli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9OBXkelep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pasojepapic@gmail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gimnazija-paracin.edu.rs/index.php?option=com_content&amp;view=article&amp;id=13&amp;Itemid=20" TargetMode="External"/><Relationship Id="rId7" Type="http://schemas.openxmlformats.org/officeDocument/2006/relationships/hyperlink" Target="http://www.gimnazija-paracin.edu.rs/index.php?option=com_content&amp;view=article&amp;id=39&amp;Itemid=22" TargetMode="External"/><Relationship Id="rId2" Type="http://schemas.openxmlformats.org/officeDocument/2006/relationships/hyperlink" Target="http://www.gimnazija-paracin.edu.rs/index.php?option=com_content&amp;view=article&amp;id=14&amp;Itemid=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mnazija-paracin.edu.rs/index.php?option=com_content&amp;view=article&amp;id=38&amp;Itemid=21" TargetMode="External"/><Relationship Id="rId5" Type="http://schemas.openxmlformats.org/officeDocument/2006/relationships/hyperlink" Target="http://www.gimnazija-paracin.edu.rs/index.php?option=com_content&amp;view=article&amp;id=15&amp;Itemid=26" TargetMode="External"/><Relationship Id="rId4" Type="http://schemas.openxmlformats.org/officeDocument/2006/relationships/hyperlink" Target="http://www.gimnazija-paracin.edu.rs/index.php?option=com_content&amp;view=article&amp;id=44&amp;Itemid=2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860613" y="3114923"/>
            <a:ext cx="9797472" cy="2290619"/>
            <a:chOff x="0" y="0"/>
            <a:chExt cx="7223538" cy="1292541"/>
          </a:xfrm>
        </p:grpSpPr>
        <p:sp>
          <p:nvSpPr>
            <p:cNvPr id="5" name="Rectangle"/>
            <p:cNvSpPr/>
            <p:nvPr/>
          </p:nvSpPr>
          <p:spPr>
            <a:xfrm>
              <a:off x="0" y="2308"/>
              <a:ext cx="931504" cy="1049105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Shape"/>
            <p:cNvSpPr/>
            <p:nvPr/>
          </p:nvSpPr>
          <p:spPr>
            <a:xfrm>
              <a:off x="1927036" y="2308"/>
              <a:ext cx="5296503" cy="104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833" y="0"/>
                  </a:lnTo>
                  <a:lnTo>
                    <a:pt x="21600" y="10663"/>
                  </a:lnTo>
                  <a:lnTo>
                    <a:pt x="198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" name="Shape"/>
            <p:cNvSpPr/>
            <p:nvPr/>
          </p:nvSpPr>
          <p:spPr>
            <a:xfrm>
              <a:off x="931468" y="6067"/>
              <a:ext cx="225057" cy="128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64" y="4016"/>
                  </a:lnTo>
                  <a:lnTo>
                    <a:pt x="21600" y="21600"/>
                  </a:lnTo>
                  <a:lnTo>
                    <a:pt x="0" y="17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8" name="Triangle"/>
            <p:cNvSpPr/>
            <p:nvPr/>
          </p:nvSpPr>
          <p:spPr>
            <a:xfrm>
              <a:off x="1924408" y="0"/>
              <a:ext cx="224795" cy="24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6" y="21483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1153825" y="240650"/>
              <a:ext cx="994424" cy="1049105"/>
            </a:xfrm>
            <a:prstGeom prst="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Shape"/>
          <p:cNvSpPr/>
          <p:nvPr/>
        </p:nvSpPr>
        <p:spPr>
          <a:xfrm>
            <a:off x="7958058" y="5352714"/>
            <a:ext cx="4233942" cy="1350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700248" y="5611505"/>
            <a:ext cx="299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PREDMETNI NASTAVNIK : SPASOJE PAPIĆ</a:t>
            </a:r>
            <a:endParaRPr lang="en-US" sz="2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ektro pg d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92" y="271369"/>
            <a:ext cx="1312790" cy="1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517420" y="3567498"/>
            <a:ext cx="7140666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r-Latn-ME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FUNKCIONALNA ORGANIZACIJA RAČUNARA</a:t>
            </a:r>
            <a:endParaRPr lang="sr-Latn-ME" sz="32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sr-Latn-ME" sz="4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HARDVER</a:t>
            </a:r>
            <a:endParaRPr lang="en-US" sz="40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https://einformatika.files.wordpress.com/2017/09/racunarski-sistem.jpg?w=645&amp;h=2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84" y="334775"/>
            <a:ext cx="61436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JEDINICE SPOLJNE MEMORIJE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388" y="1453727"/>
            <a:ext cx="102557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uključen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Značajni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dinica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sekunda-ms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/s)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GB-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8835" y="3778721"/>
            <a:ext cx="4455066" cy="326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flopi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disk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disk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h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06" y="3679584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icro%20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53" y="3973104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Floppy Disk - GIF - Imgu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90" y="4077402"/>
            <a:ext cx="2851710" cy="28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if hard dis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43" y="177377"/>
            <a:ext cx="1933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odak K233 USB Flash Drive USB3.0 16GB 32GB | en.resumetem.info"/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96" y="4477135"/>
            <a:ext cx="2195096" cy="21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3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ULAZNE JEDINICE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235" y="1453727"/>
            <a:ext cx="104709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nazivaju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skener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aparat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digitajzer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čitač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 descr="tastatur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8" y="4814168"/>
            <a:ext cx="24114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11" y="3911109"/>
            <a:ext cx="714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ke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9" y="4925005"/>
            <a:ext cx="20161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otoapar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86" y="4059882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kamer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364" y="4811585"/>
            <a:ext cx="14398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ikrof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73" y="3983704"/>
            <a:ext cx="4127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2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Š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894" y="1453727"/>
            <a:ext cx="105112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dimenzije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pokret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pokazivača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zaslonu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glasa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Engelbarta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1963.,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međusklopa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Stanford Research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miševa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kuglom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Optički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Bežični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Biometrički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miš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3 Tormen 3 Tutoriel - d2jsp Topi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76" y="2546278"/>
            <a:ext cx="3989230" cy="3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0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5048" y="1680708"/>
            <a:ext cx="993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ulazni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računarom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unosimo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tekst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današnje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izvesti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postojećih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bi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ostvarila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sr-Latn-M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tastature: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13" y="3942883"/>
            <a:ext cx="40092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Numeričke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Dekadna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Heksadecimalna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Alfanumeričke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AZERTY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QUERTY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QUERTZ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Dvorak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447" y="3975849"/>
            <a:ext cx="3418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Specijali</a:t>
            </a:r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zovane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Braileova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4.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tastatura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XT83 / Olivetti M24 / 102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AT84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Extended 101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Extended 102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Windows 104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624" y="375602"/>
            <a:ext cx="4631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TASTATURA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9218" name="Picture 2" descr="File:QWERTY keyboard alt code 161 demonstration.gif - Wikimedia ...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9" y="224392"/>
            <a:ext cx="5508939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MIKROFON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094" y="1699787"/>
            <a:ext cx="87554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Microphone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mehanoelektrični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pretvarač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snimačima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radijskim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televizijskim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Emilie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1877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Alexander Graham Bell,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dalji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nastavljen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Bell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ratorijama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mikrofoni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signal, </a:t>
            </a: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zajedničko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sr-Latn-M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Karbonski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Dinamički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Ribonski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Kondenzatorski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Kristalni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mikrofon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6" b="100000" l="306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5299" y="233593"/>
            <a:ext cx="4082854" cy="38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9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WEB KAMERA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350" y="2644627"/>
            <a:ext cx="1038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camera, webcam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koristeći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Wide Web-om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calling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Web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svrh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prenošenja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Većinom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prenošenje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ljanje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vizuelnog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razgovora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instant messaging 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Index of /wp-content/uploads/2012/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30" y="272782"/>
            <a:ext cx="2474258" cy="22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8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SKENER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374" y="2628998"/>
            <a:ext cx="64539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digitalizaciju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crteža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transparentnih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dijapozitiv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prozirnica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Skeniranje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pogodan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obradu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smještanje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prenos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slikama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unijeti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8" name="Picture 4" descr="Scanner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1" y="1430189"/>
            <a:ext cx="3750983" cy="43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93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DŽOJSTIK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5122" name="Picture 2" descr="Nintendo Playing Sticker by anredo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12" y="2600273"/>
            <a:ext cx="7367569" cy="41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8433" y="1533082"/>
            <a:ext cx="103627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 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joystick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uopšteno,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dvo-dimenzionalna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tro-dimenzionalni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džojstici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Džojstik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postavljen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signalizira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kreće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lijevo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kretanje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drška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pomjera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dolje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82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IZLAZNE JEDINICE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1" y="1482445"/>
            <a:ext cx="1064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monitor, 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štampač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ploter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slušalice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10" y="342899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95" y="286325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563" y="3028103"/>
            <a:ext cx="2905125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133" y="458097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221" y="4789109"/>
            <a:ext cx="1934993" cy="19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MONITOR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453727"/>
            <a:ext cx="10538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displej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je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izlazni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računarske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sliku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uređaj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bez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neupotrebljiv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900277"/>
            <a:ext cx="5766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povezuje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posredstvom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aranje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digitalnih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ekranu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rasterska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</a:t>
            </a:r>
            <a:r>
              <a:rPr lang="sr-Latn-M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piksela</a:t>
            </a:r>
            <a:r>
              <a:rPr lang="sr-Latn-ME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creen GIF 2020 Crack + License key Free Downloa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33" y="2790005"/>
            <a:ext cx="4119355" cy="37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9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199" y="551329"/>
            <a:ext cx="6763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5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RAČUNARSKI SISTEMI</a:t>
            </a:r>
            <a:endParaRPr lang="en-US" sz="35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8432" y="2204247"/>
            <a:ext cx="10255749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ME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mašine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izlazne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preuzeli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obaviti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ponavljaju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zaht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evaju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preciznost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kreativnost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7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ŠTAMPAČ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882" y="1453727"/>
            <a:ext cx="10000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Štampač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/printer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kopiju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elektronskoj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printer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bio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mehanički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19.vijeku 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izumio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Charles Babbage.</a:t>
            </a: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Laserski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Tintni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'Inkjet'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Dot-matrix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Linijski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Barkod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rint Design | Studio Inspi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3" y="2600978"/>
            <a:ext cx="4114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4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7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ZVUČNIK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154" y="2261087"/>
            <a:ext cx="60539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elektromehanički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pretvarač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pobuđen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električnim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frekvencijskog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opsega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20 do 20.000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namijenjen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Pojam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takođe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zvučnu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zvučnih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užem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smislu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Speaker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54" y="1803887"/>
            <a:ext cx="4048685" cy="40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4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MATI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ČNA PLOČA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67" y="1490276"/>
            <a:ext cx="56107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printana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poluprovodnička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Praktično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shodno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mogućnostima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njenog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čipseta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soketa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kvalitet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uznapredovale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sasvim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uobičajeno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ugrađen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zvučni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grafički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mrežni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USB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priključke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otherboard wired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27" y="1768212"/>
            <a:ext cx="5613213" cy="42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MATI</a:t>
            </a:r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ČNA PLOČA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8836" y="1453727"/>
            <a:ext cx="54543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najvažnijih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međusobno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komuniciraju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mjeri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MHz-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megahercima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prenijeti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Najbitnija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FSB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sabirnica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93" y="2341443"/>
            <a:ext cx="478794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1941" y="1427601"/>
            <a:ext cx="102691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skraćeno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nasumičnim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rske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čijem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jednostavno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pristupiti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sekvencijskih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vrpce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DVD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diskovi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sadržaju</a:t>
            </a:r>
            <a:r>
              <a:rPr lang="sr-Latn-ME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čitača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RAM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upisivanje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ROM-a,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RAM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upisuju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trenutan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čuvanje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programskog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RAM-a je 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se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lokacijama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vremenskom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memorijskih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određeno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čekanja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Latn-ME" alt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GB RAM-a.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0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RAM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46173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PROCESOR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046" y="1453727"/>
            <a:ext cx="6717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definiše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PC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realizuju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računske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logičke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izvršavaju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određene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arhitekturom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procesorske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riječi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keš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5046" y="4395787"/>
            <a:ext cx="10296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izražava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milionima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jednoj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MIPS-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ovima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Instruction Per Second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MFLOPSima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Milion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Floating Point Operations Per Second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sastavni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osnovnoj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konektori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priključenje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brzine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evanja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 se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montira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ventilator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hladi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ME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kuler – eng.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cooler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4338" name="Picture 2" descr="Narcodigitalhedonism | Bordures de page, Retro futuriste, Rét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81" y="1520693"/>
            <a:ext cx="2922997" cy="27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719" y="3244334"/>
            <a:ext cx="4902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https://www.youtube.com/watch?v=Y9OBXkelep4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6">
            <a:extLst>
              <a:ext uri="{FF2B5EF4-FFF2-40B4-BE49-F238E27FC236}">
                <a16:creationId xmlns:a16="http://schemas.microsoft.com/office/drawing/2014/main" id="{57C0FD50-5E69-463E-A01B-65E9D864A386}"/>
              </a:ext>
            </a:extLst>
          </p:cNvPr>
          <p:cNvSpPr/>
          <p:nvPr/>
        </p:nvSpPr>
        <p:spPr>
          <a:xfrm>
            <a:off x="11023599" y="2383740"/>
            <a:ext cx="1168400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BFB1D-37FD-419F-B98C-860BF5217905}"/>
              </a:ext>
            </a:extLst>
          </p:cNvPr>
          <p:cNvSpPr txBox="1"/>
          <p:nvPr/>
        </p:nvSpPr>
        <p:spPr>
          <a:xfrm rot="16200000">
            <a:off x="10765070" y="3133312"/>
            <a:ext cx="199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DOMAĆI ZADATAK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0EEF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174" y="721919"/>
            <a:ext cx="94445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DOMAĆI ZADATAK ZA UČENIKE ODJELJENJA: R1A, R1B, S1B, S1C, S1D, S1E, S1F i E1A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Informatika I – I grupa učenika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1063106" y="268268"/>
            <a:ext cx="873160" cy="907301"/>
            <a:chOff x="3063120" y="1755914"/>
            <a:chExt cx="1275682" cy="12756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026952" y="2120849"/>
            <a:ext cx="101534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Odgovorite na sljedeća pitanja:</a:t>
            </a: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Šta je hardver i koja je struktura hardvera?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 su mjerne jedinice centralne (unutrašnje) memorije?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Objasniti, ponaosob, jedinice spoljne memorije?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Opišite svojim riječima matičnu ploču i procesor i koja je njihova uloga u računarskom sistemu?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NAPOMENA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Domaći zadatak možete slati kao word dokument, powerpoint prezentacija ili ispisati olovkom u svojim sveskama odgovore, slikati ih i poslati na e-mail predmetnoh nastavnika.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Rok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slanje radova: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sr-Latn-ME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(PET) RADNIH DANA.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Radove 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treba poslati na e-mail </a:t>
            </a:r>
            <a:r>
              <a:rPr kumimoji="0" lang="sr-Latn-M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predmetnog nastavnika, i to: </a:t>
            </a:r>
            <a:r>
              <a:rPr kumimoji="0" lang="sr-Latn-M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spasojepapic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@gmail.com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339717" y="1567127"/>
            <a:ext cx="319160" cy="300446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ED3AF08-30FC-4AFF-9C5C-99D0A7099514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79A714-CB74-4EFD-9BC1-A7F2F993842A}"/>
              </a:ext>
            </a:extLst>
          </p:cNvPr>
          <p:cNvSpPr/>
          <p:nvPr/>
        </p:nvSpPr>
        <p:spPr>
          <a:xfrm>
            <a:off x="-1787488" y="0"/>
            <a:ext cx="1310991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4903" y="2763051"/>
            <a:ext cx="7071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8000" b="1" dirty="0">
                <a:solidFill>
                  <a:srgbClr val="00A0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8000" b="1" dirty="0">
              <a:solidFill>
                <a:srgbClr val="00A0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Srodna sli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4410529" cy="55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15498"/>
              <a:ext cx="244736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"/>
          <p:cNvSpPr/>
          <p:nvPr/>
        </p:nvSpPr>
        <p:spPr>
          <a:xfrm flipH="1">
            <a:off x="2643796" y="1527407"/>
            <a:ext cx="6239854" cy="2024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mašine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hardvera</a:t>
            </a:r>
            <a:r>
              <a:rPr lang="sr-Latn-ME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Shape"/>
          <p:cNvSpPr/>
          <p:nvPr/>
        </p:nvSpPr>
        <p:spPr>
          <a:xfrm flipH="1">
            <a:off x="2643796" y="3899648"/>
            <a:ext cx="6728805" cy="2178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442" extrusionOk="0">
                <a:moveTo>
                  <a:pt x="3585" y="0"/>
                </a:moveTo>
                <a:cubicBezTo>
                  <a:pt x="3466" y="-7"/>
                  <a:pt x="3346" y="127"/>
                  <a:pt x="3254" y="405"/>
                </a:cubicBezTo>
                <a:lnTo>
                  <a:pt x="1994" y="4179"/>
                </a:lnTo>
                <a:lnTo>
                  <a:pt x="1937" y="4348"/>
                </a:lnTo>
                <a:lnTo>
                  <a:pt x="388" y="8911"/>
                </a:lnTo>
                <a:cubicBezTo>
                  <a:pt x="206" y="9445"/>
                  <a:pt x="116" y="9711"/>
                  <a:pt x="50" y="10084"/>
                </a:cubicBezTo>
                <a:cubicBezTo>
                  <a:pt x="-17" y="10507"/>
                  <a:pt x="-17" y="10995"/>
                  <a:pt x="50" y="11418"/>
                </a:cubicBezTo>
                <a:cubicBezTo>
                  <a:pt x="116" y="11792"/>
                  <a:pt x="205" y="12059"/>
                  <a:pt x="383" y="12585"/>
                </a:cubicBezTo>
                <a:lnTo>
                  <a:pt x="2836" y="19803"/>
                </a:lnTo>
                <a:lnTo>
                  <a:pt x="3083" y="20531"/>
                </a:lnTo>
                <a:cubicBezTo>
                  <a:pt x="3084" y="20537"/>
                  <a:pt x="3087" y="20539"/>
                  <a:pt x="3089" y="20545"/>
                </a:cubicBezTo>
                <a:lnTo>
                  <a:pt x="3254" y="21037"/>
                </a:lnTo>
                <a:cubicBezTo>
                  <a:pt x="3439" y="21593"/>
                  <a:pt x="3733" y="21574"/>
                  <a:pt x="3912" y="20997"/>
                </a:cubicBezTo>
                <a:cubicBezTo>
                  <a:pt x="4090" y="20419"/>
                  <a:pt x="4084" y="19503"/>
                  <a:pt x="3899" y="18947"/>
                </a:cubicBezTo>
                <a:lnTo>
                  <a:pt x="3710" y="18381"/>
                </a:lnTo>
                <a:lnTo>
                  <a:pt x="20654" y="18381"/>
                </a:lnTo>
                <a:lnTo>
                  <a:pt x="21583" y="3121"/>
                </a:lnTo>
                <a:lnTo>
                  <a:pt x="3689" y="3121"/>
                </a:lnTo>
                <a:lnTo>
                  <a:pt x="3899" y="2494"/>
                </a:lnTo>
                <a:cubicBezTo>
                  <a:pt x="4084" y="1938"/>
                  <a:pt x="4090" y="1023"/>
                  <a:pt x="3912" y="445"/>
                </a:cubicBezTo>
                <a:cubicBezTo>
                  <a:pt x="3822" y="156"/>
                  <a:pt x="3704" y="8"/>
                  <a:pt x="3585" y="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19" rIns="45719" anchor="ctr"/>
          <a:lstStyle/>
          <a:p>
            <a:pPr algn="ctr"/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softvera</a:t>
            </a:r>
            <a:r>
              <a:rPr lang="sr-Latn-ME" alt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engl.</a:t>
            </a:r>
            <a:r>
              <a:rPr lang="en-US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software)</a:t>
            </a:r>
            <a:endParaRPr lang="en-US" sz="3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0882" y="554889"/>
            <a:ext cx="105111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oji</a:t>
            </a:r>
            <a:r>
              <a:rPr lang="sr-Latn-C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sr-Latn-ME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2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4022" y="1390662"/>
            <a:ext cx="7440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opipljivi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rjeđe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mijenja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softver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engleskom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soft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hard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sr-Latn-ME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094" y="551329"/>
            <a:ext cx="6736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HARDVER</a:t>
            </a:r>
            <a:endParaRPr lang="en-US" sz="3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3895" r="42638" b="21298"/>
          <a:stretch/>
        </p:blipFill>
        <p:spPr>
          <a:xfrm>
            <a:off x="2265904" y="2960322"/>
            <a:ext cx="7178268" cy="3782711"/>
          </a:xfrm>
          <a:prstGeom prst="rect">
            <a:avLst/>
          </a:prstGeom>
        </p:spPr>
      </p:pic>
      <p:pic>
        <p:nvPicPr>
          <p:cNvPr id="16" name="Picture 4" descr="Basic Computer Hardware | ANM We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1" y="506506"/>
            <a:ext cx="3159769" cy="31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7094" y="551329"/>
            <a:ext cx="6736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000" dirty="0" smtClean="0">
                <a:solidFill>
                  <a:srgbClr val="00A0A8"/>
                </a:solidFill>
                <a:latin typeface="Impact" panose="020B0806030902050204" pitchFamily="34" charset="0"/>
              </a:rPr>
              <a:t>STRUKTURA HARDVERA</a:t>
            </a:r>
            <a:endParaRPr lang="en-US" sz="30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879" y="1389113"/>
            <a:ext cx="971389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Tipičan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edećih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centralne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unutrašnje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aritmetičko-logičke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kontrolne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jedinice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spoljne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memorije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ulaznih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izlaznih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🔠 Input Latin Uppercase GIF | Gfyca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84" y="2140115"/>
            <a:ext cx="4762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0318" y="6028348"/>
            <a:ext cx="2291240" cy="45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-1"/>
            <a:ext cx="12482920" cy="6858000"/>
            <a:chOff x="-290920" y="0"/>
            <a:chExt cx="12482920" cy="6858000"/>
          </a:xfrm>
          <a:solidFill>
            <a:schemeClr val="bg1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645153" y="3200110"/>
              <a:ext cx="2447363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CENTRALNA (UNUTRAŠNJA) MEMORIJA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2284" y="1749563"/>
            <a:ext cx="10228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izvršavajući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naredbe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obrađuju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centralnoj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sr-Latn-ME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ilj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ežavaju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(0-nema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1-ima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Ova kola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zovu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digit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količina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mala pa s</a:t>
            </a:r>
            <a:r>
              <a:rPr lang="sr-Latn-C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bitovi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udružuju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personalnih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Ovakva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zove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sr-Latn-RS" alt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(256)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kombinacija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ME" alt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memoriji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upisa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čitanja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736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3306" y="1453727"/>
            <a:ext cx="10058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ME" alt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ME" alt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(2</a:t>
            </a:r>
            <a:r>
              <a:rPr lang="en-US" altLang="en-US" sz="2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)B 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)Kb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)MB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1GB (g</a:t>
            </a:r>
            <a:r>
              <a:rPr lang="sr-Latn-C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(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)GB</a:t>
            </a:r>
            <a:r>
              <a:rPr lang="sr-Latn-ME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1TB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terabajt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Pored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grupisanja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grupisanja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32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(word), a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uvedene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66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CENTRALNA (UNUTRAŠNJA) MEMORIJA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81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3A7E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272782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ARITMETIČKO – LOGIČKA JEDINICA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941" y="2542939"/>
            <a:ext cx="10457456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Aritmetičko-logička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od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elektronskih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izvode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aritmetičke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sr-Latn-C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sabiranje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oduzimanje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množenje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eljenje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logičke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ređivanje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ednosti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veličini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određivanje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li 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izraz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istinit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ME" alt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nazivala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matematički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koprocesor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savremenih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sastavni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r-Latn-ME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95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7985195" y="0"/>
            <a:ext cx="8845808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246656"/>
            <a:ext cx="116811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3400" dirty="0" smtClean="0">
                <a:solidFill>
                  <a:srgbClr val="00A0A8"/>
                </a:solidFill>
                <a:latin typeface="Impact" panose="020B0806030902050204" pitchFamily="34" charset="0"/>
              </a:rPr>
              <a:t>KONTROLNA JEDINICA</a:t>
            </a:r>
            <a:endParaRPr lang="en-US" sz="3400" dirty="0">
              <a:solidFill>
                <a:srgbClr val="00A0A8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82" y="1453727"/>
            <a:ext cx="10457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koordinira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C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čipova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matičnoj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ploči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kontroliše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izvršavanje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uređaja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računarskog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4" descr="kontrolna%20jedi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14" y="2960520"/>
            <a:ext cx="5654773" cy="357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71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2068</Words>
  <Application>Microsoft Office PowerPoint</Application>
  <PresentationFormat>Widescreen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Impact</vt:lpstr>
      <vt:lpstr>Times New Roman</vt:lpstr>
      <vt:lpstr>Tw Cen MT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User</cp:lastModifiedBy>
  <cp:revision>310</cp:revision>
  <dcterms:created xsi:type="dcterms:W3CDTF">2017-01-05T13:17:27Z</dcterms:created>
  <dcterms:modified xsi:type="dcterms:W3CDTF">2020-08-27T15:50:57Z</dcterms:modified>
</cp:coreProperties>
</file>