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83" r:id="rId4"/>
    <p:sldId id="276" r:id="rId5"/>
    <p:sldId id="284" r:id="rId6"/>
    <p:sldId id="277" r:id="rId7"/>
    <p:sldId id="285" r:id="rId8"/>
    <p:sldId id="278" r:id="rId9"/>
    <p:sldId id="282" r:id="rId10"/>
    <p:sldId id="286" r:id="rId11"/>
    <p:sldId id="287" r:id="rId12"/>
    <p:sldId id="288" r:id="rId13"/>
    <p:sldId id="289" r:id="rId14"/>
    <p:sldId id="290" r:id="rId15"/>
    <p:sldId id="279" r:id="rId16"/>
  </p:sldIdLst>
  <p:sldSz cx="10058400" cy="7772400"/>
  <p:notesSz cx="10058400" cy="7772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614"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35951" y="909273"/>
            <a:ext cx="6180367" cy="2880288"/>
          </a:xfrm>
        </p:spPr>
        <p:txBody>
          <a:bodyPr bIns="0" anchor="b">
            <a:normAutofit/>
          </a:bodyPr>
          <a:lstStyle>
            <a:lvl1pPr algn="l">
              <a:defRPr sz="5940"/>
            </a:lvl1pPr>
          </a:lstStyle>
          <a:p>
            <a:r>
              <a:rPr lang="en-US"/>
              <a:t>Click to edit Master title style</a:t>
            </a:r>
            <a:endParaRPr lang="en-US" dirty="0"/>
          </a:p>
        </p:txBody>
      </p:sp>
      <p:sp>
        <p:nvSpPr>
          <p:cNvPr id="3" name="Subtitle 2"/>
          <p:cNvSpPr>
            <a:spLocks noGrp="1"/>
          </p:cNvSpPr>
          <p:nvPr>
            <p:ph type="subTitle" idx="1"/>
          </p:nvPr>
        </p:nvSpPr>
        <p:spPr>
          <a:xfrm>
            <a:off x="2635951" y="4002033"/>
            <a:ext cx="6180367" cy="1107970"/>
          </a:xfrm>
        </p:spPr>
        <p:txBody>
          <a:bodyPr tIns="91440" bIns="91440">
            <a:normAutofit/>
          </a:bodyPr>
          <a:lstStyle>
            <a:lvl1pPr marL="0" indent="0" algn="l">
              <a:buNone/>
              <a:defRPr sz="1760" b="0" cap="all" baseline="0">
                <a:solidFill>
                  <a:schemeClr val="tx1"/>
                </a:solidFill>
              </a:defRPr>
            </a:lvl1pPr>
            <a:lvl2pPr marL="377190" indent="0" algn="ctr">
              <a:buNone/>
              <a:defRPr sz="1650"/>
            </a:lvl2pPr>
            <a:lvl3pPr marL="754380" indent="0" algn="ctr">
              <a:buNone/>
              <a:defRPr sz="1485"/>
            </a:lvl3pPr>
            <a:lvl4pPr marL="1131570" indent="0" algn="ctr">
              <a:buNone/>
              <a:defRPr sz="1320"/>
            </a:lvl4pPr>
            <a:lvl5pPr marL="1508760" indent="0" algn="ctr">
              <a:buNone/>
              <a:defRPr sz="1320"/>
            </a:lvl5pPr>
            <a:lvl6pPr marL="1885950" indent="0" algn="ctr">
              <a:buNone/>
              <a:defRPr sz="1320"/>
            </a:lvl6pPr>
            <a:lvl7pPr marL="2263140" indent="0" algn="ctr">
              <a:buNone/>
              <a:defRPr sz="1320"/>
            </a:lvl7pPr>
            <a:lvl8pPr marL="2640330" indent="0" algn="ctr">
              <a:buNone/>
              <a:defRPr sz="1320"/>
            </a:lvl8pPr>
            <a:lvl9pPr marL="3017520" indent="0" algn="ctr">
              <a:buNone/>
              <a:defRPr sz="13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2/20/2021</a:t>
            </a:fld>
            <a:endParaRPr lang="en-US"/>
          </a:p>
        </p:txBody>
      </p:sp>
      <p:sp>
        <p:nvSpPr>
          <p:cNvPr id="5" name="Footer Placeholder 4"/>
          <p:cNvSpPr>
            <a:spLocks noGrp="1"/>
          </p:cNvSpPr>
          <p:nvPr>
            <p:ph type="ftr" sz="quarter" idx="11"/>
          </p:nvPr>
        </p:nvSpPr>
        <p:spPr>
          <a:xfrm>
            <a:off x="2635951" y="373216"/>
            <a:ext cx="3394921" cy="350428"/>
          </a:xfrm>
        </p:spPr>
        <p:txBody>
          <a:bodyPr/>
          <a:lstStyle/>
          <a:p>
            <a:endParaRPr lang="en-US"/>
          </a:p>
        </p:txBody>
      </p:sp>
      <p:sp>
        <p:nvSpPr>
          <p:cNvPr id="6" name="Slide Number Placeholder 5"/>
          <p:cNvSpPr>
            <a:spLocks noGrp="1"/>
          </p:cNvSpPr>
          <p:nvPr>
            <p:ph type="sldNum" sz="quarter" idx="12"/>
          </p:nvPr>
        </p:nvSpPr>
        <p:spPr>
          <a:xfrm>
            <a:off x="1578174" y="905503"/>
            <a:ext cx="882206" cy="570722"/>
          </a:xfrm>
        </p:spPr>
        <p:txBody>
          <a:bodyPr/>
          <a:lstStyle/>
          <a:p>
            <a:fld id="{B6F15528-21DE-4FAA-801E-634DDDAF4B2B}" type="slidenum">
              <a:rPr lang="en-US" smtClean="0"/>
              <a:pPr/>
              <a:t>‹#›</a:t>
            </a:fld>
            <a:endParaRPr lang="en-US"/>
          </a:p>
        </p:txBody>
      </p:sp>
      <p:cxnSp>
        <p:nvCxnSpPr>
          <p:cNvPr id="15" name="Straight Connector 14"/>
          <p:cNvCxnSpPr/>
          <p:nvPr/>
        </p:nvCxnSpPr>
        <p:spPr>
          <a:xfrm>
            <a:off x="2635951" y="3999014"/>
            <a:ext cx="618036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575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587841" y="2093366"/>
            <a:ext cx="722847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329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09831" y="905504"/>
            <a:ext cx="1213330" cy="5281208"/>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87840" y="905504"/>
            <a:ext cx="5831205" cy="52812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7609831" y="905504"/>
            <a:ext cx="0" cy="5281208"/>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4818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5203" y="1352804"/>
            <a:ext cx="7047992" cy="69596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2309876" y="4364227"/>
            <a:ext cx="5438647" cy="1581150"/>
          </a:xfrm>
          <a:prstGeom prst="rect">
            <a:avLst/>
          </a:prstGeom>
        </p:spPr>
        <p:txBody>
          <a:bodyPr wrap="square" lIns="0" tIns="0" rIns="0" bIns="0">
            <a:spAutoFit/>
          </a:bodyPr>
          <a:lstStyle>
            <a:lvl1pPr>
              <a:defRPr sz="3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79795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33" name="Straight Connector 32"/>
          <p:cNvCxnSpPr/>
          <p:nvPr/>
        </p:nvCxnSpPr>
        <p:spPr>
          <a:xfrm>
            <a:off x="1587841" y="2093366"/>
            <a:ext cx="722847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3809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87840" y="1990281"/>
            <a:ext cx="6178702" cy="2139677"/>
          </a:xfrm>
        </p:spPr>
        <p:txBody>
          <a:bodyPr anchor="b">
            <a:normAutofit/>
          </a:bodyPr>
          <a:lstStyle>
            <a:lvl1pPr algn="l">
              <a:defRPr sz="3520"/>
            </a:lvl1pPr>
          </a:lstStyle>
          <a:p>
            <a:r>
              <a:rPr lang="en-US"/>
              <a:t>Click to edit Master title style</a:t>
            </a:r>
            <a:endParaRPr lang="en-US" dirty="0"/>
          </a:p>
        </p:txBody>
      </p:sp>
      <p:sp>
        <p:nvSpPr>
          <p:cNvPr id="3" name="Text Placeholder 2"/>
          <p:cNvSpPr>
            <a:spLocks noGrp="1"/>
          </p:cNvSpPr>
          <p:nvPr>
            <p:ph type="body" idx="1"/>
          </p:nvPr>
        </p:nvSpPr>
        <p:spPr>
          <a:xfrm>
            <a:off x="1587841" y="4313689"/>
            <a:ext cx="6178702" cy="1147986"/>
          </a:xfrm>
        </p:spPr>
        <p:txBody>
          <a:bodyPr tIns="91440">
            <a:normAutofit/>
          </a:bodyPr>
          <a:lstStyle>
            <a:lvl1pPr marL="0" indent="0" algn="l">
              <a:buNone/>
              <a:defRPr sz="1980">
                <a:solidFill>
                  <a:schemeClr val="tx1"/>
                </a:solidFill>
              </a:defRPr>
            </a:lvl1pPr>
            <a:lvl2pPr marL="377190" indent="0">
              <a:buNone/>
              <a:defRPr sz="1650">
                <a:solidFill>
                  <a:schemeClr val="tx1">
                    <a:tint val="75000"/>
                  </a:schemeClr>
                </a:solidFill>
              </a:defRPr>
            </a:lvl2pPr>
            <a:lvl3pPr marL="754380" indent="0">
              <a:buNone/>
              <a:defRPr sz="1485">
                <a:solidFill>
                  <a:schemeClr val="tx1">
                    <a:tint val="75000"/>
                  </a:schemeClr>
                </a:solidFill>
              </a:defRPr>
            </a:lvl3pPr>
            <a:lvl4pPr marL="1131570" indent="0">
              <a:buNone/>
              <a:defRPr sz="1320">
                <a:solidFill>
                  <a:schemeClr val="tx1">
                    <a:tint val="75000"/>
                  </a:schemeClr>
                </a:solidFill>
              </a:defRPr>
            </a:lvl4pPr>
            <a:lvl5pPr marL="1508760" indent="0">
              <a:buNone/>
              <a:defRPr sz="1320">
                <a:solidFill>
                  <a:schemeClr val="tx1">
                    <a:tint val="75000"/>
                  </a:schemeClr>
                </a:solidFill>
              </a:defRPr>
            </a:lvl5pPr>
            <a:lvl6pPr marL="1885950" indent="0">
              <a:buNone/>
              <a:defRPr sz="1320">
                <a:solidFill>
                  <a:schemeClr val="tx1">
                    <a:tint val="75000"/>
                  </a:schemeClr>
                </a:solidFill>
              </a:defRPr>
            </a:lvl6pPr>
            <a:lvl7pPr marL="2263140" indent="0">
              <a:buNone/>
              <a:defRPr sz="1320">
                <a:solidFill>
                  <a:schemeClr val="tx1">
                    <a:tint val="75000"/>
                  </a:schemeClr>
                </a:solidFill>
              </a:defRPr>
            </a:lvl7pPr>
            <a:lvl8pPr marL="2640330" indent="0">
              <a:buNone/>
              <a:defRPr sz="1320">
                <a:solidFill>
                  <a:schemeClr val="tx1">
                    <a:tint val="75000"/>
                  </a:schemeClr>
                </a:solidFill>
              </a:defRPr>
            </a:lvl8pPr>
            <a:lvl9pPr marL="3017520" indent="0">
              <a:buNone/>
              <a:defRPr sz="13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1587840" y="4312316"/>
            <a:ext cx="61787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651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87841" y="912209"/>
            <a:ext cx="7228477" cy="120054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87840" y="2282461"/>
            <a:ext cx="3438458" cy="38959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78100" y="2282461"/>
            <a:ext cx="3438217" cy="3895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33" name="Straight Connector 32"/>
          <p:cNvCxnSpPr/>
          <p:nvPr/>
        </p:nvCxnSpPr>
        <p:spPr>
          <a:xfrm>
            <a:off x="1587841" y="2093366"/>
            <a:ext cx="722847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7528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587841" y="2093366"/>
            <a:ext cx="722847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587840" y="911386"/>
            <a:ext cx="7228478" cy="119716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87840" y="2288824"/>
            <a:ext cx="3438343" cy="908869"/>
          </a:xfrm>
        </p:spPr>
        <p:txBody>
          <a:bodyPr anchor="b">
            <a:normAutofit/>
          </a:bodyPr>
          <a:lstStyle>
            <a:lvl1pPr marL="0" indent="0">
              <a:lnSpc>
                <a:spcPct val="100000"/>
              </a:lnSpc>
              <a:buNone/>
              <a:defRPr sz="2420" b="0" cap="all" baseline="0">
                <a:solidFill>
                  <a:schemeClr val="accent1"/>
                </a:solidFill>
              </a:defRPr>
            </a:lvl1pPr>
            <a:lvl2pPr marL="377190" indent="0">
              <a:buNone/>
              <a:defRPr sz="1650" b="1"/>
            </a:lvl2pPr>
            <a:lvl3pPr marL="754380" indent="0">
              <a:buNone/>
              <a:defRPr sz="1485" b="1"/>
            </a:lvl3pPr>
            <a:lvl4pPr marL="1131570" indent="0">
              <a:buNone/>
              <a:defRPr sz="1320" b="1"/>
            </a:lvl4pPr>
            <a:lvl5pPr marL="1508760" indent="0">
              <a:buNone/>
              <a:defRPr sz="1320" b="1"/>
            </a:lvl5pPr>
            <a:lvl6pPr marL="1885950" indent="0">
              <a:buNone/>
              <a:defRPr sz="1320" b="1"/>
            </a:lvl6pPr>
            <a:lvl7pPr marL="2263140" indent="0">
              <a:buNone/>
              <a:defRPr sz="1320" b="1"/>
            </a:lvl7pPr>
            <a:lvl8pPr marL="2640330" indent="0">
              <a:buNone/>
              <a:defRPr sz="1320" b="1"/>
            </a:lvl8pPr>
            <a:lvl9pPr marL="3017520" indent="0">
              <a:buNone/>
              <a:defRPr sz="1320" b="1"/>
            </a:lvl9pPr>
          </a:lstStyle>
          <a:p>
            <a:pPr lvl="0"/>
            <a:r>
              <a:rPr lang="en-US"/>
              <a:t>Click to edit Master text styles</a:t>
            </a:r>
          </a:p>
        </p:txBody>
      </p:sp>
      <p:sp>
        <p:nvSpPr>
          <p:cNvPr id="4" name="Content Placeholder 3"/>
          <p:cNvSpPr>
            <a:spLocks noGrp="1"/>
          </p:cNvSpPr>
          <p:nvPr>
            <p:ph sz="half" idx="2"/>
          </p:nvPr>
        </p:nvSpPr>
        <p:spPr>
          <a:xfrm>
            <a:off x="1587840" y="3200840"/>
            <a:ext cx="3438343" cy="299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8100" y="2292738"/>
            <a:ext cx="3438217" cy="909202"/>
          </a:xfrm>
        </p:spPr>
        <p:txBody>
          <a:bodyPr anchor="b">
            <a:normAutofit/>
          </a:bodyPr>
          <a:lstStyle>
            <a:lvl1pPr marL="0" indent="0">
              <a:lnSpc>
                <a:spcPct val="100000"/>
              </a:lnSpc>
              <a:buNone/>
              <a:defRPr sz="2420" b="0" cap="all" baseline="0">
                <a:solidFill>
                  <a:schemeClr val="accent1"/>
                </a:solidFill>
              </a:defRPr>
            </a:lvl1pPr>
            <a:lvl2pPr marL="377190" indent="0">
              <a:buNone/>
              <a:defRPr sz="1650" b="1"/>
            </a:lvl2pPr>
            <a:lvl3pPr marL="754380" indent="0">
              <a:buNone/>
              <a:defRPr sz="1485" b="1"/>
            </a:lvl3pPr>
            <a:lvl4pPr marL="1131570" indent="0">
              <a:buNone/>
              <a:defRPr sz="1320" b="1"/>
            </a:lvl4pPr>
            <a:lvl5pPr marL="1508760" indent="0">
              <a:buNone/>
              <a:defRPr sz="1320" b="1"/>
            </a:lvl5pPr>
            <a:lvl6pPr marL="1885950" indent="0">
              <a:buNone/>
              <a:defRPr sz="1320" b="1"/>
            </a:lvl6pPr>
            <a:lvl7pPr marL="2263140" indent="0">
              <a:buNone/>
              <a:defRPr sz="1320" b="1"/>
            </a:lvl7pPr>
            <a:lvl8pPr marL="2640330" indent="0">
              <a:buNone/>
              <a:defRPr sz="1320" b="1"/>
            </a:lvl8pPr>
            <a:lvl9pPr marL="3017520" indent="0">
              <a:buNone/>
              <a:defRPr sz="1320" b="1"/>
            </a:lvl9pPr>
          </a:lstStyle>
          <a:p>
            <a:pPr lvl="0"/>
            <a:r>
              <a:rPr lang="en-US"/>
              <a:t>Click to edit Master text styles</a:t>
            </a:r>
          </a:p>
        </p:txBody>
      </p:sp>
      <p:sp>
        <p:nvSpPr>
          <p:cNvPr id="6" name="Content Placeholder 5"/>
          <p:cNvSpPr>
            <a:spLocks noGrp="1"/>
          </p:cNvSpPr>
          <p:nvPr>
            <p:ph sz="quarter" idx="4"/>
          </p:nvPr>
        </p:nvSpPr>
        <p:spPr>
          <a:xfrm>
            <a:off x="5378100" y="3197691"/>
            <a:ext cx="3438217" cy="29890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90384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587841" y="2093366"/>
            <a:ext cx="722847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073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467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82946" y="905503"/>
            <a:ext cx="2668545" cy="2546733"/>
          </a:xfrm>
        </p:spPr>
        <p:txBody>
          <a:bodyPr anchor="b">
            <a:normAutofit/>
          </a:bodyPr>
          <a:lstStyle>
            <a:lvl1pPr algn="l">
              <a:defRPr sz="2640"/>
            </a:lvl1pPr>
          </a:lstStyle>
          <a:p>
            <a:r>
              <a:rPr lang="en-US"/>
              <a:t>Click to edit Master title style</a:t>
            </a:r>
            <a:endParaRPr lang="en-US" dirty="0"/>
          </a:p>
        </p:txBody>
      </p:sp>
      <p:sp>
        <p:nvSpPr>
          <p:cNvPr id="3" name="Content Placeholder 2"/>
          <p:cNvSpPr>
            <a:spLocks noGrp="1"/>
          </p:cNvSpPr>
          <p:nvPr>
            <p:ph idx="1"/>
          </p:nvPr>
        </p:nvSpPr>
        <p:spPr>
          <a:xfrm>
            <a:off x="4605322" y="905504"/>
            <a:ext cx="4210996" cy="5280003"/>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82947" y="3632892"/>
            <a:ext cx="2670106" cy="2547938"/>
          </a:xfrm>
        </p:spPr>
        <p:txBody>
          <a:bodyPr>
            <a:normAutofit/>
          </a:bodyPr>
          <a:lstStyle>
            <a:lvl1pPr marL="0" indent="0" algn="l">
              <a:buNone/>
              <a:defRPr sz="1760"/>
            </a:lvl1pPr>
            <a:lvl2pPr marL="377190" indent="0">
              <a:buNone/>
              <a:defRPr sz="1155"/>
            </a:lvl2pPr>
            <a:lvl3pPr marL="754380" indent="0">
              <a:buNone/>
              <a:defRPr sz="990"/>
            </a:lvl3pPr>
            <a:lvl4pPr marL="1131570" indent="0">
              <a:buNone/>
              <a:defRPr sz="825"/>
            </a:lvl4pPr>
            <a:lvl5pPr marL="1508760" indent="0">
              <a:buNone/>
              <a:defRPr sz="825"/>
            </a:lvl5pPr>
            <a:lvl6pPr marL="1885950" indent="0">
              <a:buNone/>
              <a:defRPr sz="825"/>
            </a:lvl6pPr>
            <a:lvl7pPr marL="2263140" indent="0">
              <a:buNone/>
              <a:defRPr sz="825"/>
            </a:lvl7pPr>
            <a:lvl8pPr marL="2640330" indent="0">
              <a:buNone/>
              <a:defRPr sz="825"/>
            </a:lvl8pPr>
            <a:lvl9pPr marL="3017520" indent="0">
              <a:buNone/>
              <a:defRPr sz="82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7" name="Straight Connector 16"/>
          <p:cNvCxnSpPr/>
          <p:nvPr/>
        </p:nvCxnSpPr>
        <p:spPr>
          <a:xfrm>
            <a:off x="1585923" y="3632890"/>
            <a:ext cx="26656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9655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5496152" y="546461"/>
            <a:ext cx="3862526" cy="5835648"/>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88563" y="1280115"/>
            <a:ext cx="3569429" cy="2074662"/>
          </a:xfrm>
        </p:spPr>
        <p:txBody>
          <a:bodyPr anchor="b">
            <a:normAutofit/>
          </a:bodyPr>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04141" y="1272216"/>
            <a:ext cx="2458498" cy="4381837"/>
          </a:xfrm>
          <a:solidFill>
            <a:schemeClr val="bg1">
              <a:lumMod val="85000"/>
            </a:schemeClr>
          </a:solidFill>
          <a:ln w="9525" cap="sq">
            <a:noFill/>
            <a:miter lim="800000"/>
          </a:ln>
          <a:effectLst/>
        </p:spPr>
        <p:txBody>
          <a:bodyPr anchor="t"/>
          <a:lstStyle>
            <a:lvl1pPr marL="0" indent="0" algn="ctr">
              <a:buNone/>
              <a:defRPr sz="2640"/>
            </a:lvl1pPr>
            <a:lvl2pPr marL="377190" indent="0">
              <a:buNone/>
              <a:defRPr sz="2310"/>
            </a:lvl2pPr>
            <a:lvl3pPr marL="754380" indent="0">
              <a:buNone/>
              <a:defRPr sz="1980"/>
            </a:lvl3pPr>
            <a:lvl4pPr marL="1131570" indent="0">
              <a:buNone/>
              <a:defRPr sz="1650"/>
            </a:lvl4pPr>
            <a:lvl5pPr marL="1508760" indent="0">
              <a:buNone/>
              <a:defRPr sz="1650"/>
            </a:lvl5pPr>
            <a:lvl6pPr marL="1885950" indent="0">
              <a:buNone/>
              <a:defRPr sz="1650"/>
            </a:lvl6pPr>
            <a:lvl7pPr marL="2263140" indent="0">
              <a:buNone/>
              <a:defRPr sz="1650"/>
            </a:lvl7pPr>
            <a:lvl8pPr marL="2640330" indent="0">
              <a:buNone/>
              <a:defRPr sz="1650"/>
            </a:lvl8pPr>
            <a:lvl9pPr marL="3017520" indent="0">
              <a:buNone/>
              <a:defRPr sz="1650"/>
            </a:lvl9pPr>
          </a:lstStyle>
          <a:p>
            <a:r>
              <a:rPr lang="en-US"/>
              <a:t>Click icon to add picture</a:t>
            </a:r>
            <a:endParaRPr lang="en-US" dirty="0"/>
          </a:p>
        </p:txBody>
      </p:sp>
      <p:sp>
        <p:nvSpPr>
          <p:cNvPr id="4" name="Text Placeholder 3"/>
          <p:cNvSpPr>
            <a:spLocks noGrp="1"/>
          </p:cNvSpPr>
          <p:nvPr>
            <p:ph type="body" sz="half" idx="2"/>
          </p:nvPr>
        </p:nvSpPr>
        <p:spPr>
          <a:xfrm>
            <a:off x="1587841" y="3565457"/>
            <a:ext cx="3564315" cy="2270908"/>
          </a:xfrm>
        </p:spPr>
        <p:txBody>
          <a:bodyPr>
            <a:normAutofit/>
          </a:bodyPr>
          <a:lstStyle>
            <a:lvl1pPr marL="0" indent="0" algn="l">
              <a:buNone/>
              <a:defRPr sz="1980"/>
            </a:lvl1pPr>
            <a:lvl2pPr marL="377190" indent="0">
              <a:buNone/>
              <a:defRPr sz="1155"/>
            </a:lvl2pPr>
            <a:lvl3pPr marL="754380" indent="0">
              <a:buNone/>
              <a:defRPr sz="990"/>
            </a:lvl3pPr>
            <a:lvl4pPr marL="1131570" indent="0">
              <a:buNone/>
              <a:defRPr sz="825"/>
            </a:lvl4pPr>
            <a:lvl5pPr marL="1508760" indent="0">
              <a:buNone/>
              <a:defRPr sz="825"/>
            </a:lvl5pPr>
            <a:lvl6pPr marL="1885950" indent="0">
              <a:buNone/>
              <a:defRPr sz="825"/>
            </a:lvl6pPr>
            <a:lvl7pPr marL="2263140" indent="0">
              <a:buNone/>
              <a:defRPr sz="825"/>
            </a:lvl7pPr>
            <a:lvl8pPr marL="2640330" indent="0">
              <a:buNone/>
              <a:defRPr sz="825"/>
            </a:lvl8pPr>
            <a:lvl9pPr marL="3017520" indent="0">
              <a:buNone/>
              <a:defRPr sz="825"/>
            </a:lvl9pPr>
          </a:lstStyle>
          <a:p>
            <a:pPr lvl="0"/>
            <a:r>
              <a:rPr lang="en-US"/>
              <a:t>Click to edit Master text styles</a:t>
            </a:r>
          </a:p>
        </p:txBody>
      </p:sp>
      <p:sp>
        <p:nvSpPr>
          <p:cNvPr id="5" name="Date Placeholder 4"/>
          <p:cNvSpPr>
            <a:spLocks noGrp="1"/>
          </p:cNvSpPr>
          <p:nvPr>
            <p:ph type="dt" sz="half" idx="10"/>
          </p:nvPr>
        </p:nvSpPr>
        <p:spPr>
          <a:xfrm>
            <a:off x="1580330" y="6199172"/>
            <a:ext cx="3577662" cy="362806"/>
          </a:xfrm>
        </p:spPr>
        <p:txBody>
          <a:bodyPr/>
          <a:lstStyle>
            <a:lvl1pPr algn="l">
              <a:defRPr/>
            </a:lvl1pPr>
          </a:lstStyle>
          <a:p>
            <a:fld id="{1D8BD707-D9CF-40AE-B4C6-C98DA3205C09}" type="datetimeFigureOut">
              <a:rPr lang="en-US" smtClean="0"/>
              <a:pPr/>
              <a:t>2/20/2021</a:t>
            </a:fld>
            <a:endParaRPr lang="en-US"/>
          </a:p>
        </p:txBody>
      </p:sp>
      <p:sp>
        <p:nvSpPr>
          <p:cNvPr id="6" name="Footer Placeholder 5"/>
          <p:cNvSpPr>
            <a:spLocks noGrp="1"/>
          </p:cNvSpPr>
          <p:nvPr>
            <p:ph type="ftr" sz="quarter" idx="11"/>
          </p:nvPr>
        </p:nvSpPr>
        <p:spPr>
          <a:xfrm>
            <a:off x="1581284" y="361127"/>
            <a:ext cx="3576708" cy="363722"/>
          </a:xfrm>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31" name="Straight Connector 30"/>
          <p:cNvCxnSpPr/>
          <p:nvPr/>
        </p:nvCxnSpPr>
        <p:spPr>
          <a:xfrm>
            <a:off x="1585409" y="3562752"/>
            <a:ext cx="35662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0797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284499"/>
            <a:ext cx="10058400" cy="4623456"/>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4">
            <a:extLst>
              <a:ext uri="{28A0092B-C50C-407E-A947-70E740481C1C}">
                <a14:useLocalDpi xmlns:a14="http://schemas.microsoft.com/office/drawing/2010/main" val="0"/>
              </a:ext>
            </a:extLst>
          </a:blip>
          <a:srcRect l="12500" t="1538" r="12500" b="-1538"/>
          <a:stretch/>
        </p:blipFill>
        <p:spPr>
          <a:xfrm>
            <a:off x="-1" y="6907954"/>
            <a:ext cx="10058401" cy="878024"/>
          </a:xfrm>
          <a:prstGeom prst="rect">
            <a:avLst/>
          </a:prstGeom>
        </p:spPr>
      </p:pic>
      <p:cxnSp>
        <p:nvCxnSpPr>
          <p:cNvPr id="13" name="Straight Connector 12"/>
          <p:cNvCxnSpPr/>
          <p:nvPr/>
        </p:nvCxnSpPr>
        <p:spPr>
          <a:xfrm>
            <a:off x="0" y="6914611"/>
            <a:ext cx="100584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87841" y="911790"/>
            <a:ext cx="7228477" cy="118913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587841" y="2284498"/>
            <a:ext cx="7228477" cy="3910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11196" y="374420"/>
            <a:ext cx="2605121" cy="350428"/>
          </a:xfrm>
          <a:prstGeom prst="rect">
            <a:avLst/>
          </a:prstGeom>
        </p:spPr>
        <p:txBody>
          <a:bodyPr vert="horz" lIns="91440" tIns="45720" rIns="91440" bIns="45720" rtlCol="0" anchor="ctr"/>
          <a:lstStyle>
            <a:lvl1pPr algn="r">
              <a:defRPr sz="1100">
                <a:solidFill>
                  <a:schemeClr val="tx1">
                    <a:tint val="75000"/>
                  </a:schemeClr>
                </a:solidFill>
              </a:defRPr>
            </a:lvl1pPr>
          </a:lstStyle>
          <a:p>
            <a:fld id="{1D8BD707-D9CF-40AE-B4C6-C98DA3205C09}" type="datetimeFigureOut">
              <a:rPr lang="en-US" smtClean="0"/>
              <a:pPr/>
              <a:t>2/20/2021</a:t>
            </a:fld>
            <a:endParaRPr lang="en-US"/>
          </a:p>
        </p:txBody>
      </p:sp>
      <p:sp>
        <p:nvSpPr>
          <p:cNvPr id="5" name="Footer Placeholder 4"/>
          <p:cNvSpPr>
            <a:spLocks noGrp="1"/>
          </p:cNvSpPr>
          <p:nvPr>
            <p:ph type="ftr" sz="quarter" idx="3"/>
          </p:nvPr>
        </p:nvSpPr>
        <p:spPr>
          <a:xfrm>
            <a:off x="1587840" y="373216"/>
            <a:ext cx="4437404" cy="350428"/>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6497" y="905503"/>
            <a:ext cx="875321" cy="570722"/>
          </a:xfrm>
          <a:prstGeom prst="rect">
            <a:avLst/>
          </a:prstGeom>
        </p:spPr>
        <p:txBody>
          <a:bodyPr vert="horz" lIns="91440" tIns="45720" rIns="91440" bIns="45720" rtlCol="0" anchor="t"/>
          <a:lstStyle>
            <a:lvl1pPr algn="r">
              <a:defRPr sz="308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255821448"/>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Lst>
  <p:txStyles>
    <p:titleStyle>
      <a:lvl1pPr algn="l" defTabSz="754380" rtl="0" eaLnBrk="1" latinLnBrk="0" hangingPunct="1">
        <a:lnSpc>
          <a:spcPct val="90000"/>
        </a:lnSpc>
        <a:spcBef>
          <a:spcPct val="0"/>
        </a:spcBef>
        <a:buNone/>
        <a:defRPr sz="3520" b="0" i="0" kern="1200" cap="all">
          <a:solidFill>
            <a:schemeClr val="tx1"/>
          </a:solidFill>
          <a:effectLst/>
          <a:latin typeface="+mj-lt"/>
          <a:ea typeface="+mj-ea"/>
          <a:cs typeface="+mj-cs"/>
        </a:defRPr>
      </a:lvl1pPr>
    </p:titleStyle>
    <p:bodyStyle>
      <a:lvl1pPr marL="251460" indent="-251460" algn="l" defTabSz="754380" rtl="0" eaLnBrk="1" latinLnBrk="0" hangingPunct="1">
        <a:lnSpc>
          <a:spcPct val="120000"/>
        </a:lnSpc>
        <a:spcBef>
          <a:spcPts val="1100"/>
        </a:spcBef>
        <a:buClr>
          <a:schemeClr val="accent1"/>
        </a:buClr>
        <a:buSzPct val="100000"/>
        <a:buFont typeface="Arial" panose="020B0604020202020204" pitchFamily="34" charset="0"/>
        <a:buChar char="•"/>
        <a:defRPr sz="2200" kern="1200" cap="none">
          <a:solidFill>
            <a:schemeClr val="tx1"/>
          </a:solidFill>
          <a:effectLst/>
          <a:latin typeface="+mn-lt"/>
          <a:ea typeface="+mn-ea"/>
          <a:cs typeface="+mn-cs"/>
        </a:defRPr>
      </a:lvl1pPr>
      <a:lvl2pPr marL="754380" indent="-251460" algn="l" defTabSz="754380" rtl="0" eaLnBrk="1" latinLnBrk="0" hangingPunct="1">
        <a:lnSpc>
          <a:spcPct val="120000"/>
        </a:lnSpc>
        <a:spcBef>
          <a:spcPts val="550"/>
        </a:spcBef>
        <a:buClr>
          <a:schemeClr val="accent1"/>
        </a:buClr>
        <a:buSzPct val="100000"/>
        <a:buFont typeface="Arial" panose="020B0604020202020204" pitchFamily="34" charset="0"/>
        <a:buChar char="•"/>
        <a:defRPr sz="1760" kern="1200" cap="none" baseline="0">
          <a:solidFill>
            <a:schemeClr val="tx1"/>
          </a:solidFill>
          <a:effectLst/>
          <a:latin typeface="+mn-lt"/>
          <a:ea typeface="+mn-ea"/>
          <a:cs typeface="+mn-cs"/>
        </a:defRPr>
      </a:lvl2pPr>
      <a:lvl3pPr marL="1257300" indent="-251460" algn="l" defTabSz="754380" rtl="0" eaLnBrk="1" latinLnBrk="0" hangingPunct="1">
        <a:lnSpc>
          <a:spcPct val="120000"/>
        </a:lnSpc>
        <a:spcBef>
          <a:spcPts val="550"/>
        </a:spcBef>
        <a:buClr>
          <a:schemeClr val="accent1"/>
        </a:buClr>
        <a:buSzPct val="100000"/>
        <a:buFont typeface="Arial" panose="020B0604020202020204" pitchFamily="34" charset="0"/>
        <a:buChar char="•"/>
        <a:defRPr sz="1760" kern="1200" cap="none">
          <a:solidFill>
            <a:schemeClr val="tx1"/>
          </a:solidFill>
          <a:effectLst/>
          <a:latin typeface="+mn-lt"/>
          <a:ea typeface="+mn-ea"/>
          <a:cs typeface="+mn-cs"/>
        </a:defRPr>
      </a:lvl3pPr>
      <a:lvl4pPr marL="1760220" indent="-251460" algn="l" defTabSz="754380" rtl="0" eaLnBrk="1" latinLnBrk="0" hangingPunct="1">
        <a:lnSpc>
          <a:spcPct val="120000"/>
        </a:lnSpc>
        <a:spcBef>
          <a:spcPts val="550"/>
        </a:spcBef>
        <a:buClr>
          <a:schemeClr val="accent1"/>
        </a:buClr>
        <a:buSzPct val="100000"/>
        <a:buFont typeface="Arial" panose="020B0604020202020204" pitchFamily="34" charset="0"/>
        <a:buChar char="•"/>
        <a:defRPr sz="1540" kern="1200" cap="none" baseline="0">
          <a:solidFill>
            <a:schemeClr val="tx1"/>
          </a:solidFill>
          <a:effectLst/>
          <a:latin typeface="+mn-lt"/>
          <a:ea typeface="+mn-ea"/>
          <a:cs typeface="+mn-cs"/>
        </a:defRPr>
      </a:lvl4pPr>
      <a:lvl5pPr marL="2263140" indent="-251460" algn="l" defTabSz="754380" rtl="0" eaLnBrk="1" latinLnBrk="0" hangingPunct="1">
        <a:lnSpc>
          <a:spcPct val="120000"/>
        </a:lnSpc>
        <a:spcBef>
          <a:spcPts val="550"/>
        </a:spcBef>
        <a:buClr>
          <a:schemeClr val="accent1"/>
        </a:buClr>
        <a:buSzPct val="100000"/>
        <a:buFont typeface="Arial" panose="020B0604020202020204" pitchFamily="34" charset="0"/>
        <a:buChar char="•"/>
        <a:defRPr sz="1320" kern="1200" cap="none">
          <a:solidFill>
            <a:schemeClr val="tx1"/>
          </a:solidFill>
          <a:effectLst/>
          <a:latin typeface="+mn-lt"/>
          <a:ea typeface="+mn-ea"/>
          <a:cs typeface="+mn-cs"/>
        </a:defRPr>
      </a:lvl5pPr>
      <a:lvl6pPr marL="2766060" indent="-251460" algn="l" defTabSz="1005840" rtl="0" eaLnBrk="1" latinLnBrk="0" hangingPunct="1">
        <a:lnSpc>
          <a:spcPct val="120000"/>
        </a:lnSpc>
        <a:spcBef>
          <a:spcPts val="550"/>
        </a:spcBef>
        <a:buClr>
          <a:schemeClr val="accent1"/>
        </a:buClr>
        <a:buSzPct val="100000"/>
        <a:buFont typeface="Arial" panose="020B0604020202020204" pitchFamily="34" charset="0"/>
        <a:buChar char="•"/>
        <a:defRPr sz="1320" kern="1200">
          <a:solidFill>
            <a:schemeClr val="tx1"/>
          </a:solidFill>
          <a:effectLst/>
          <a:latin typeface="+mn-lt"/>
          <a:ea typeface="+mn-ea"/>
          <a:cs typeface="+mn-cs"/>
        </a:defRPr>
      </a:lvl6pPr>
      <a:lvl7pPr marL="3268980" indent="-251460" algn="l" defTabSz="1005840" rtl="0" eaLnBrk="1" latinLnBrk="0" hangingPunct="1">
        <a:lnSpc>
          <a:spcPct val="120000"/>
        </a:lnSpc>
        <a:spcBef>
          <a:spcPts val="550"/>
        </a:spcBef>
        <a:buClr>
          <a:schemeClr val="accent1"/>
        </a:buClr>
        <a:buSzPct val="100000"/>
        <a:buFont typeface="Arial" panose="020B0604020202020204" pitchFamily="34" charset="0"/>
        <a:buChar char="•"/>
        <a:defRPr sz="1320" kern="1200">
          <a:solidFill>
            <a:schemeClr val="tx1"/>
          </a:solidFill>
          <a:effectLst/>
          <a:latin typeface="+mn-lt"/>
          <a:ea typeface="+mn-ea"/>
          <a:cs typeface="+mn-cs"/>
        </a:defRPr>
      </a:lvl7pPr>
      <a:lvl8pPr marL="3771900" indent="-251460" algn="l" defTabSz="1005840" rtl="0" eaLnBrk="1" latinLnBrk="0" hangingPunct="1">
        <a:lnSpc>
          <a:spcPct val="120000"/>
        </a:lnSpc>
        <a:spcBef>
          <a:spcPts val="550"/>
        </a:spcBef>
        <a:buClr>
          <a:schemeClr val="accent1"/>
        </a:buClr>
        <a:buSzPct val="100000"/>
        <a:buFont typeface="Arial" panose="020B0604020202020204" pitchFamily="34" charset="0"/>
        <a:buChar char="•"/>
        <a:defRPr sz="1320" kern="1200" baseline="0">
          <a:solidFill>
            <a:schemeClr val="tx1"/>
          </a:solidFill>
          <a:effectLst/>
          <a:latin typeface="+mn-lt"/>
          <a:ea typeface="+mn-ea"/>
          <a:cs typeface="+mn-cs"/>
        </a:defRPr>
      </a:lvl8pPr>
      <a:lvl9pPr marL="4274820" indent="-251460" algn="l" defTabSz="1005840" rtl="0" eaLnBrk="1" latinLnBrk="0" hangingPunct="1">
        <a:lnSpc>
          <a:spcPct val="120000"/>
        </a:lnSpc>
        <a:spcBef>
          <a:spcPts val="550"/>
        </a:spcBef>
        <a:buClr>
          <a:schemeClr val="accent1"/>
        </a:buClr>
        <a:buSzPct val="100000"/>
        <a:buFont typeface="Arial" panose="020B0604020202020204" pitchFamily="34" charset="0"/>
        <a:buChar char="•"/>
        <a:defRPr sz="1320" kern="1200" baseline="0">
          <a:solidFill>
            <a:schemeClr val="tx1"/>
          </a:solidFill>
          <a:effectLst/>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ubTitle" idx="4"/>
          </p:nvPr>
        </p:nvSpPr>
        <p:spPr>
          <a:xfrm>
            <a:off x="1752600" y="2971800"/>
            <a:ext cx="6529324" cy="1673535"/>
          </a:xfrm>
          <a:prstGeom prst="rect">
            <a:avLst/>
          </a:prstGeom>
        </p:spPr>
        <p:txBody>
          <a:bodyPr vert="horz" wrap="square" lIns="0" tIns="11430" rIns="0" bIns="0" rtlCol="0">
            <a:spAutoFit/>
          </a:bodyPr>
          <a:lstStyle/>
          <a:p>
            <a:pPr marL="10795" marR="5080" indent="-1905" algn="ctr">
              <a:lnSpc>
                <a:spcPct val="100099"/>
              </a:lnSpc>
              <a:spcBef>
                <a:spcPts val="90"/>
              </a:spcBef>
            </a:pPr>
            <a:r>
              <a:rPr lang="sr-Latn-ME" sz="5400" b="1" i="1" u="sng" spc="-5">
                <a:solidFill>
                  <a:srgbClr val="FF0000"/>
                </a:solidFill>
                <a:effectLst>
                  <a:outerShdw blurRad="38100" dist="38100" dir="2700000" algn="tl">
                    <a:srgbClr val="000000">
                      <a:alpha val="43137"/>
                    </a:srgbClr>
                  </a:outerShdw>
                </a:effectLst>
                <a:latin typeface="Adobe Heiti Std R" pitchFamily="34" charset="-128"/>
                <a:ea typeface="Adobe Heiti Std R" pitchFamily="34" charset="-128"/>
              </a:rPr>
              <a:t>Širokopojasne mreže</a:t>
            </a:r>
          </a:p>
        </p:txBody>
      </p:sp>
      <p:sp>
        <p:nvSpPr>
          <p:cNvPr id="4" name="Subtitle 2"/>
          <p:cNvSpPr>
            <a:spLocks noGrp="1"/>
          </p:cNvSpPr>
          <p:nvPr/>
        </p:nvSpPr>
        <p:spPr>
          <a:xfrm>
            <a:off x="2209800" y="6172200"/>
            <a:ext cx="6400800" cy="60960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sr-Latn-ME" dirty="0"/>
          </a:p>
          <a:p>
            <a:pPr algn="r"/>
            <a:r>
              <a:rPr lang="en-US"/>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28012" y="666241"/>
            <a:ext cx="6802374" cy="615553"/>
          </a:xfrm>
        </p:spPr>
        <p:txBody>
          <a:bodyPr>
            <a:normAutofit fontScale="90000"/>
          </a:bodyPr>
          <a:lstStyle/>
          <a:p>
            <a:pPr algn="ctr"/>
            <a:r>
              <a:rPr lang="sr-Latn-ME" b="1" i="1">
                <a:solidFill>
                  <a:srgbClr val="FF0000"/>
                </a:solidFill>
                <a:effectLst>
                  <a:outerShdw blurRad="38100" dist="38100" dir="2700000" algn="tl">
                    <a:srgbClr val="000000">
                      <a:alpha val="43137"/>
                    </a:srgbClr>
                  </a:outerShdw>
                </a:effectLst>
              </a:rPr>
              <a:t>Širokopojasne tehnologije</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509587" y="2133600"/>
            <a:ext cx="9140728" cy="285270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solidFill>
                  <a:srgbClr val="FF0000"/>
                </a:solidFill>
              </a:rPr>
              <a:t>Digitalna pretplatnička linija </a:t>
            </a:r>
            <a:r>
              <a:rPr lang="en-US" sz="2000"/>
              <a:t>(Digital Subscriber Line – xDSL) je trenutno najčešći pristup velikog protoka internetu na rezidencijalnom tržištu. Koristi postojeće bakarne parice za servise podataka sa visokim protocima. Omogućavaju simultano korišćenje telefona i interneta.</a:t>
            </a:r>
            <a:endParaRPr lang="sr-Latn-ME" sz="2000"/>
          </a:p>
          <a:p>
            <a:pPr marL="342900" indent="-342900" algn="just">
              <a:buFont typeface="Arial" panose="020B0604020202020204" pitchFamily="34" charset="0"/>
              <a:buChar char="•"/>
            </a:pPr>
            <a:r>
              <a:rPr lang="en-US" sz="2000">
                <a:solidFill>
                  <a:srgbClr val="FF0000"/>
                </a:solidFill>
              </a:rPr>
              <a:t>Modemi</a:t>
            </a:r>
            <a:r>
              <a:rPr lang="en-US" sz="2000"/>
              <a:t> su povezani na postojeće pretplatničke utičnice preko razdelnika signala koji razdvaja govor od prenosa podataka. </a:t>
            </a:r>
            <a:endParaRPr lang="sr-Latn-ME" sz="2000"/>
          </a:p>
          <a:p>
            <a:pPr marL="342900" indent="-342900" algn="just">
              <a:buFont typeface="Arial" panose="020B0604020202020204" pitchFamily="34" charset="0"/>
              <a:buChar char="•"/>
            </a:pPr>
            <a:r>
              <a:rPr lang="en-US" sz="2000">
                <a:solidFill>
                  <a:srgbClr val="FF0000"/>
                </a:solidFill>
              </a:rPr>
              <a:t>DSL tehnologija </a:t>
            </a:r>
            <a:r>
              <a:rPr lang="en-US" sz="2000"/>
              <a:t>obezbeđuje stalni pristup internetu na efikasan i ekonomski prihvatljiv način. Kod asimetrične DSL (ADSL), protoci se obično kreću od 1-8 Mb/s do korisnika, i od 500 kb/s pa do 1 Mb/s od strane korisnika</a:t>
            </a:r>
            <a:r>
              <a:rPr lang="sr-Latn-ME" sz="2000"/>
              <a:t>.</a:t>
            </a:r>
          </a:p>
        </p:txBody>
      </p:sp>
    </p:spTree>
    <p:extLst>
      <p:ext uri="{BB962C8B-B14F-4D97-AF65-F5344CB8AC3E}">
        <p14:creationId xmlns:p14="http://schemas.microsoft.com/office/powerpoint/2010/main" val="3826370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2133600"/>
            <a:ext cx="9140728" cy="2237151"/>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solidFill>
                  <a:srgbClr val="FF0000"/>
                </a:solidFill>
              </a:rPr>
              <a:t>Nove xDSL tehnologije </a:t>
            </a:r>
            <a:r>
              <a:rPr lang="en-US" sz="2000"/>
              <a:t>omogućavaju triple-play servis. Protok konekcije ne opada ako više korisnika pristupa mreži, ali glavni nedostatak ove tehnologije je što kvalitet opada ako je korisnik udaljeniji od centralnog čvorišta, tako da može doći do pojave preslušavanja. Kvalitet signala umnogome zavisi i od starosti, kvaliteta izgrađene mreže i dužine parica. Kablovsko-distributivni sistemi su sledeća tehnologija po zastupljenosti. Maksimalna brzina kablovskih modema je 30 Mb/s, mada je većina konektovana na oko 1 Mb/s. </a:t>
            </a:r>
            <a:endParaRPr lang="sr-Latn-ME" sz="2000"/>
          </a:p>
        </p:txBody>
      </p:sp>
    </p:spTree>
    <p:extLst>
      <p:ext uri="{BB962C8B-B14F-4D97-AF65-F5344CB8AC3E}">
        <p14:creationId xmlns:p14="http://schemas.microsoft.com/office/powerpoint/2010/main" val="696504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2133600"/>
            <a:ext cx="9140728" cy="192937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solidFill>
                  <a:srgbClr val="FF0000"/>
                </a:solidFill>
              </a:rPr>
              <a:t>Kablovske mreže </a:t>
            </a:r>
            <a:r>
              <a:rPr lang="en-US" sz="2000"/>
              <a:t>imaju deljeni pristup, pa pristupna brzina može da opadne, zavisno od broja korisnika koji pristupaju mreži. Princip deljenog pristupa može da smanji sigurnost konekcija. Kablovska infrastruktura obezbeđuje platformu za čitav niz servisa, kao što su: brzi pristup internetu, digitalna TV, video na zahtev, video nadzor, fiksna telefonija, i drugo. Prednost ove tehnologije je što je vezana za postojeću TV mrežu, pa je lak pristup do krajnjeg korisnika</a:t>
            </a:r>
            <a:r>
              <a:rPr lang="sr-Latn-ME" sz="2000"/>
              <a:t>.</a:t>
            </a:r>
          </a:p>
        </p:txBody>
      </p:sp>
    </p:spTree>
    <p:extLst>
      <p:ext uri="{BB962C8B-B14F-4D97-AF65-F5344CB8AC3E}">
        <p14:creationId xmlns:p14="http://schemas.microsoft.com/office/powerpoint/2010/main" val="4035939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90600" y="666241"/>
            <a:ext cx="8077200" cy="1846659"/>
          </a:xfrm>
        </p:spPr>
        <p:txBody>
          <a:bodyPr>
            <a:normAutofit/>
          </a:bodyPr>
          <a:lstStyle/>
          <a:p>
            <a:pPr algn="ctr"/>
            <a:r>
              <a:rPr lang="sr-Latn-ME" b="1" i="1">
                <a:solidFill>
                  <a:srgbClr val="FF0000"/>
                </a:solidFill>
                <a:effectLst>
                  <a:outerShdw blurRad="38100" dist="38100" dir="2700000" algn="tl">
                    <a:srgbClr val="000000">
                      <a:alpha val="43137"/>
                    </a:srgbClr>
                  </a:outerShdw>
                </a:effectLst>
              </a:rPr>
              <a:t>Razvoj multimedijalnih servisa u širokopojasnom okruženju</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533399" y="2667000"/>
            <a:ext cx="9140728" cy="377603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Multimedijalni servisi zahtevaju brz porast protoka, kvalitet servisa (Quality of Service – QoS) za multimediju, kao i visoku dostupnost mrežnih resursa. Imajući to u vidu, došlo je do razvoja mrežnih tehnologija, kao što su: tehnika telekomunikacionog saobraćaja, diferencirani servisi DiffServ, kao i tehnika multiservisa.</a:t>
            </a:r>
            <a:endParaRPr lang="sr-Latn-ME" sz="2000"/>
          </a:p>
          <a:p>
            <a:pPr marL="342900" indent="-342900" algn="just">
              <a:buFont typeface="Arial" panose="020B0604020202020204" pitchFamily="34" charset="0"/>
              <a:buChar char="•"/>
            </a:pPr>
            <a:r>
              <a:rPr lang="en-US" sz="2000"/>
              <a:t>Od nove generacije servisa se očekuje da obave konvergenciju web-a i televizije. U tom smislu je od značaja integracija komunikacija i radiodifuzije u mreži</a:t>
            </a:r>
            <a:r>
              <a:rPr lang="sr-Latn-ME" sz="2000"/>
              <a:t>.</a:t>
            </a:r>
          </a:p>
          <a:p>
            <a:pPr marL="342900" indent="-342900" algn="just">
              <a:buFont typeface="Arial" panose="020B0604020202020204" pitchFamily="34" charset="0"/>
              <a:buChar char="•"/>
            </a:pPr>
            <a:r>
              <a:rPr lang="en-US" sz="2000"/>
              <a:t>Radiodifuzni servis kao što je kablovska televizija može takođe da bude integrisan u okviru servisa zasnovanih na internetu. Kroz ovu integraciju brojni servisi sa dodatom vrednošću mogu biti ponuđeni, kao što su to: video servis na zahtev visokog kvaliteta, vremenski pomereni TV servisi, kao i TV web portal. Valja znati da je za uvođenje novog servisa kao što je IP televizija, infrastruktura, odnosno širokopojasni pristup, osnovna tehnička pretpostavka.</a:t>
            </a:r>
            <a:endParaRPr lang="sr-Latn-ME" sz="2000"/>
          </a:p>
        </p:txBody>
      </p:sp>
    </p:spTree>
    <p:extLst>
      <p:ext uri="{BB962C8B-B14F-4D97-AF65-F5344CB8AC3E}">
        <p14:creationId xmlns:p14="http://schemas.microsoft.com/office/powerpoint/2010/main" val="186059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399" y="1600200"/>
            <a:ext cx="9140728" cy="377603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sr-Latn-ME" sz="2000"/>
              <a:t>U</a:t>
            </a:r>
            <a:r>
              <a:rPr lang="en-US" sz="2000"/>
              <a:t>vođenje </a:t>
            </a:r>
            <a:r>
              <a:rPr lang="en-US" sz="2000">
                <a:solidFill>
                  <a:srgbClr val="FF0000"/>
                </a:solidFill>
              </a:rPr>
              <a:t>DSL tehnologije</a:t>
            </a:r>
            <a:r>
              <a:rPr lang="sr-Latn-ME" sz="2000">
                <a:solidFill>
                  <a:srgbClr val="FF0000"/>
                </a:solidFill>
              </a:rPr>
              <a:t> omogućava se</a:t>
            </a:r>
            <a:r>
              <a:rPr lang="en-US" sz="2000">
                <a:solidFill>
                  <a:srgbClr val="FF0000"/>
                </a:solidFill>
              </a:rPr>
              <a:t>: </a:t>
            </a:r>
            <a:r>
              <a:rPr lang="en-US" sz="2000"/>
              <a:t>asimetričn</a:t>
            </a:r>
            <a:r>
              <a:rPr lang="sr-Latn-ME" sz="2000"/>
              <a:t>e</a:t>
            </a:r>
            <a:r>
              <a:rPr lang="en-US" sz="2000"/>
              <a:t> digitaln</a:t>
            </a:r>
            <a:r>
              <a:rPr lang="sr-Latn-ME" sz="2000"/>
              <a:t>e</a:t>
            </a:r>
            <a:r>
              <a:rPr lang="en-US" sz="2000"/>
              <a:t> pretplatničk</a:t>
            </a:r>
            <a:r>
              <a:rPr lang="sr-Latn-ME" sz="2000"/>
              <a:t>e</a:t>
            </a:r>
            <a:r>
              <a:rPr lang="en-US" sz="2000"/>
              <a:t> linij</a:t>
            </a:r>
            <a:r>
              <a:rPr lang="sr-Latn-ME" sz="2000"/>
              <a:t>e</a:t>
            </a:r>
            <a:r>
              <a:rPr lang="en-US" sz="2000"/>
              <a:t> (Asymmetric Digital Subscriber Line ADSL), savremenijih verzija ADSL2, ili ADSL2+, koje obezbeđuju protok informacija do 24 Mb/s prema korisniku. </a:t>
            </a:r>
            <a:endParaRPr lang="sr-Latn-ME" sz="2000"/>
          </a:p>
          <a:p>
            <a:pPr marL="342900" indent="-342900" algn="just">
              <a:buFont typeface="Arial" panose="020B0604020202020204" pitchFamily="34" charset="0"/>
              <a:buChar char="•"/>
            </a:pPr>
            <a:r>
              <a:rPr lang="en-US" sz="2000">
                <a:solidFill>
                  <a:srgbClr val="FF0000"/>
                </a:solidFill>
              </a:rPr>
              <a:t>Vrlo brze digitalne pretplatničke linije</a:t>
            </a:r>
            <a:r>
              <a:rPr lang="en-US" sz="2000"/>
              <a:t> (Very high Digital Subscriber Line VDSL) nude još veće protoke od 50 Mb/s, dok optičke linije (Fiber-to-the-x FTTX) imaju protoke koji se kreću i do 100 Mb/s. </a:t>
            </a:r>
            <a:endParaRPr lang="sr-Latn-ME" sz="2000"/>
          </a:p>
          <a:p>
            <a:pPr marL="342900" indent="-342900" algn="just">
              <a:buFont typeface="Arial" panose="020B0604020202020204" pitchFamily="34" charset="0"/>
              <a:buChar char="•"/>
            </a:pPr>
            <a:r>
              <a:rPr lang="en-US" sz="2000">
                <a:solidFill>
                  <a:srgbClr val="FF0000"/>
                </a:solidFill>
              </a:rPr>
              <a:t>Servis IPTV </a:t>
            </a:r>
            <a:r>
              <a:rPr lang="en-US" sz="2000"/>
              <a:t>ima dodatne prednosti u odnosu na jednostavno emitovanje postojećih televizijskih programa preko interneta. IPTV može da se inkorporira sa pristupom brzim tehnološkim rešenjima, kao što su ADSL2, ADSL2+, ili kao što su to Ethernet i IEEE 802.11 kod bežičnih lokalnih mreža tipa LAN. Servis IPTV predstavlja jedinstvenu integraciju govora, videa, i servisa podataka, koristeći širokopojasne mreže i pristup internetu velike brzine.</a:t>
            </a:r>
            <a:endParaRPr lang="sr-Latn-ME" sz="2000"/>
          </a:p>
        </p:txBody>
      </p:sp>
    </p:spTree>
    <p:extLst>
      <p:ext uri="{BB962C8B-B14F-4D97-AF65-F5344CB8AC3E}">
        <p14:creationId xmlns:p14="http://schemas.microsoft.com/office/powerpoint/2010/main" val="538469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1447800"/>
            <a:ext cx="9140728" cy="5314917"/>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Razvoj širokopojasnog pristupa pomaže efikasnosti u brojnim oblastima, kao što su sledeće:</a:t>
            </a:r>
          </a:p>
          <a:p>
            <a:pPr marL="800100" lvl="1" indent="-342900" algn="just">
              <a:buFont typeface="Wingdings" panose="05000000000000000000" pitchFamily="2" charset="2"/>
              <a:buChar char="v"/>
            </a:pPr>
            <a:r>
              <a:rPr lang="en-US" sz="2000"/>
              <a:t>Elektronska uprava (</a:t>
            </a:r>
            <a:r>
              <a:rPr lang="en-US" sz="2000">
                <a:solidFill>
                  <a:srgbClr val="FF0000"/>
                </a:solidFill>
              </a:rPr>
              <a:t>e-government</a:t>
            </a:r>
            <a:r>
              <a:rPr lang="en-US" sz="2000"/>
              <a:t>) koja obezbeđuje građanima i privredi jednostavnije i brže obavljanje poslova (bez dugih redova čekanja), veću efikasnost administracije za rezidencijalne korisnike i pravna lica, povećanje transparentnosti rada i odgovornosti uprave. </a:t>
            </a:r>
            <a:endParaRPr lang="sr-Latn-ME" sz="2000"/>
          </a:p>
          <a:p>
            <a:pPr marL="800100" lvl="1" indent="-342900" algn="just">
              <a:buFont typeface="Wingdings" panose="05000000000000000000" pitchFamily="2" charset="2"/>
              <a:buChar char="v"/>
            </a:pPr>
            <a:r>
              <a:rPr lang="en-US" sz="2000"/>
              <a:t>Telemedicina ili e-zdravlje (</a:t>
            </a:r>
            <a:r>
              <a:rPr lang="en-US" sz="2000">
                <a:solidFill>
                  <a:srgbClr val="FF0000"/>
                </a:solidFill>
              </a:rPr>
              <a:t>e-health</a:t>
            </a:r>
            <a:r>
              <a:rPr lang="en-US" sz="2000"/>
              <a:t>), građanima pruža mogućnost za brzim i kvalitetnim uslugama, dok stanovnicima ruralnih područja može da omogući dostupnost medicinskih ekspertiza kao i u urbanim područjima. </a:t>
            </a:r>
            <a:endParaRPr lang="sr-Latn-ME" sz="2000"/>
          </a:p>
          <a:p>
            <a:pPr marL="800100" lvl="1" indent="-342900" algn="just">
              <a:buFont typeface="Wingdings" panose="05000000000000000000" pitchFamily="2" charset="2"/>
              <a:buChar char="v"/>
            </a:pPr>
            <a:r>
              <a:rPr lang="en-US" sz="2000"/>
              <a:t>Elektronsko poslovanje (</a:t>
            </a:r>
            <a:r>
              <a:rPr lang="en-US" sz="2000">
                <a:solidFill>
                  <a:srgbClr val="FF0000"/>
                </a:solidFill>
              </a:rPr>
              <a:t>e-commerce</a:t>
            </a:r>
            <a:r>
              <a:rPr lang="en-US" sz="2000"/>
              <a:t>) se u osnovi sastoji od distribucije, kupovine, prodaje, marketinga i servisiranja proizvoda i usluga pomoću interneta. Ovde je interesantan i elektronski transfer novca, koji upravo doživljava neverovatan razvoj u Južnoafričkoj republici, jer omogućava plaćanja u ruralnim područjima. </a:t>
            </a:r>
            <a:endParaRPr lang="sr-Latn-ME" sz="2000"/>
          </a:p>
          <a:p>
            <a:pPr marL="800100" lvl="1" indent="-342900" algn="just">
              <a:buFont typeface="Wingdings" panose="05000000000000000000" pitchFamily="2" charset="2"/>
              <a:buChar char="v"/>
            </a:pPr>
            <a:r>
              <a:rPr lang="en-US" sz="2000"/>
              <a:t>Edukaciji na daljinu </a:t>
            </a:r>
            <a:r>
              <a:rPr lang="en-US" sz="2000">
                <a:solidFill>
                  <a:srgbClr val="FF0000"/>
                </a:solidFill>
              </a:rPr>
              <a:t>(e-learning</a:t>
            </a:r>
            <a:r>
              <a:rPr lang="en-US" sz="2000"/>
              <a:t>) koja može ponuditi jednake uslove za obrazovanje i usavršavanje građanima u urbanim i ruralnim sredinama.</a:t>
            </a:r>
          </a:p>
          <a:p>
            <a:pPr marL="342900" indent="-342900">
              <a:buFont typeface="Arial" panose="020B0604020202020204" pitchFamily="34" charset="0"/>
              <a:buChar char="•"/>
            </a:pPr>
            <a:endParaRPr lang="en-US" sz="2000"/>
          </a:p>
        </p:txBody>
      </p:sp>
    </p:spTree>
    <p:extLst>
      <p:ext uri="{BB962C8B-B14F-4D97-AF65-F5344CB8AC3E}">
        <p14:creationId xmlns:p14="http://schemas.microsoft.com/office/powerpoint/2010/main" val="2919208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33400" y="1676400"/>
            <a:ext cx="9140728" cy="4083810"/>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Širokopjasne mreže, prvobitno su razvijane za prenos podataka, danas predstavljaju platformu za čitavu paletu multimedijalnih servisa. </a:t>
            </a:r>
            <a:r>
              <a:rPr lang="sr-Latn-ME" sz="2000"/>
              <a:t>I</a:t>
            </a:r>
            <a:r>
              <a:rPr lang="en-US" sz="2000"/>
              <a:t>nformacije</a:t>
            </a:r>
            <a:r>
              <a:rPr lang="sr-Latn-ME" sz="2000"/>
              <a:t> se</a:t>
            </a:r>
            <a:r>
              <a:rPr lang="en-US" sz="2000"/>
              <a:t> prenose u visokoj rezoluciji, umjesto videa standardne rezolucije, što povećava protok</a:t>
            </a:r>
            <a:r>
              <a:rPr lang="sr-Latn-ME" sz="2000"/>
              <a:t>.</a:t>
            </a:r>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sr-Latn-ME" sz="2000"/>
              <a:t>Za naše prostore, š</a:t>
            </a:r>
            <a:r>
              <a:rPr lang="en-US" sz="2000"/>
              <a:t>irokopojasni pristup označava stalni pristup resursima telekomunikacione mreže sa protocima ne manjim od 4 Mb/s, odnosno 512 kb/s u slučaju mobilnog širokopojasnog pristupa. </a:t>
            </a:r>
            <a:endParaRPr lang="sr-Latn-ME" sz="2000"/>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en-US" sz="2000"/>
              <a:t> U strogo tehničkom smislu, širokopojasna je ona telekomunikaciona mreža koja za prenos signala koristi različite medije i tehnike tako da se korisnicima omogućava dopremanje servisa zasnovanih na širokom frekvencijskom opsegu. Razvojem tehnologije povećava se širina raspoloživog opsega. Jednovremeno, međutim, multimedijalni servisi postaju bogatiji, pa time i zahtevaju veži protok.</a:t>
            </a:r>
            <a:endParaRPr lang="sr-Latn-ME"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12" y="666241"/>
            <a:ext cx="6802374" cy="615553"/>
          </a:xfrm>
        </p:spPr>
        <p:txBody>
          <a:bodyPr>
            <a:normAutofit/>
          </a:bodyPr>
          <a:lstStyle/>
          <a:p>
            <a:pPr algn="ctr"/>
            <a:r>
              <a:rPr lang="sr-Latn-ME" b="1" i="1">
                <a:solidFill>
                  <a:srgbClr val="FF0000"/>
                </a:solidFill>
                <a:effectLst>
                  <a:outerShdw blurRad="38100" dist="38100" dir="2700000" algn="tl">
                    <a:srgbClr val="000000">
                      <a:alpha val="43137"/>
                    </a:srgbClr>
                  </a:outerShdw>
                </a:effectLst>
              </a:rPr>
              <a:t>Širokopojasni pristup</a:t>
            </a:r>
            <a:endParaRPr lang="en-US" b="1" i="1">
              <a:solidFill>
                <a:srgbClr val="FF0000"/>
              </a:solidFill>
              <a:effectLst>
                <a:outerShdw blurRad="38100" dist="38100" dir="2700000" algn="tl">
                  <a:srgbClr val="000000">
                    <a:alpha val="43137"/>
                  </a:srgbClr>
                </a:outerShdw>
              </a:effectLst>
            </a:endParaRPr>
          </a:p>
        </p:txBody>
      </p:sp>
      <p:sp>
        <p:nvSpPr>
          <p:cNvPr id="4" name="object 3"/>
          <p:cNvSpPr txBox="1"/>
          <p:nvPr/>
        </p:nvSpPr>
        <p:spPr>
          <a:xfrm>
            <a:off x="533400" y="1752600"/>
            <a:ext cx="9140728" cy="5007140"/>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U odnosu na potrebe pojedinca, odnosno malih i srednjih preduzeća, definišu se tri klase širokopojasnog pristupa: </a:t>
            </a:r>
          </a:p>
          <a:p>
            <a:pPr marL="800100" lvl="1" indent="-342900" algn="just">
              <a:buFont typeface="Wingdings" panose="05000000000000000000" pitchFamily="2" charset="2"/>
              <a:buChar char="v"/>
            </a:pPr>
            <a:r>
              <a:rPr lang="en-US" sz="2000" b="1"/>
              <a:t>I klasa </a:t>
            </a:r>
            <a:r>
              <a:rPr lang="en-US" sz="2000"/>
              <a:t>podrazumeva protoke koji odgovaraju potrebama pojedinaca i malih preduzeća i to od 512 kb/s u slučaju mobilnog širokopojasnog pristupa, odnosno od 4-100 Mb/s, u slučaju pristupa u fiksnoj mreži; </a:t>
            </a:r>
            <a:endParaRPr lang="sr-Latn-ME" sz="2000"/>
          </a:p>
          <a:p>
            <a:pPr marL="800100" lvl="1" indent="-342900" algn="just">
              <a:buFont typeface="Wingdings" panose="05000000000000000000" pitchFamily="2" charset="2"/>
              <a:buChar char="v"/>
            </a:pPr>
            <a:r>
              <a:rPr lang="en-US" sz="2000" b="1"/>
              <a:t>II klasa </a:t>
            </a:r>
            <a:r>
              <a:rPr lang="en-US" sz="2000"/>
              <a:t>podrazumeva protoke od 100 Mb/s do 1 Gb/s, za potrebe prenosa većeg broja televizijskih programa i pojedinih složenih video aplikacija;</a:t>
            </a:r>
            <a:endParaRPr lang="sr-Latn-ME" sz="2000"/>
          </a:p>
          <a:p>
            <a:pPr marL="800100" lvl="1" indent="-342900" algn="just">
              <a:buFont typeface="Wingdings" panose="05000000000000000000" pitchFamily="2" charset="2"/>
              <a:buChar char="v"/>
            </a:pPr>
            <a:r>
              <a:rPr lang="en-US" sz="2000" b="1"/>
              <a:t>III klasa </a:t>
            </a:r>
            <a:r>
              <a:rPr lang="en-US" sz="2000"/>
              <a:t>podrazumeva protoke preko 1 Gb/s, za potrebe udaljenih servera, aplikacija telemedicine, naučnih istraživanja, itd.</a:t>
            </a:r>
            <a:endParaRPr lang="sr-Latn-ME" sz="2000"/>
          </a:p>
          <a:p>
            <a:pPr marL="342900" indent="-342900" algn="just">
              <a:buFont typeface="Arial" panose="020B0604020202020204" pitchFamily="34" charset="0"/>
              <a:buChar char="•"/>
            </a:pPr>
            <a:r>
              <a:rPr lang="en-US" sz="2000"/>
              <a:t>Pomenute klase širokopojasnog pristupa dostupne su u nacionalnim i međunarodnim mrežama za pristup i magistralnim mrežama, koje su bazirane na optičkim kablovima velikih kapaciteta. </a:t>
            </a:r>
            <a:endParaRPr lang="sr-Latn-ME" sz="2000"/>
          </a:p>
          <a:p>
            <a:pPr marL="342900" indent="-342900" algn="just">
              <a:buFont typeface="Arial" panose="020B0604020202020204" pitchFamily="34" charset="0"/>
              <a:buChar char="•"/>
            </a:pPr>
            <a:r>
              <a:rPr lang="en-US" sz="2000"/>
              <a:t>Mreže sa širokopojasnim pristupom su prvobitno bile projektovane da podrže pretraživanje po internetu i elektronsku poštu, dok danas podržavaju čitav niz servisa, kao što su govorni pozivi, razmena velikih fajlova, i striming multimedijalnih servisa, pogotovo televizijskih servisa</a:t>
            </a:r>
            <a:r>
              <a:rPr lang="sr-Latn-ME" sz="2000"/>
              <a:t>.</a:t>
            </a:r>
          </a:p>
        </p:txBody>
      </p:sp>
    </p:spTree>
    <p:extLst>
      <p:ext uri="{BB962C8B-B14F-4D97-AF65-F5344CB8AC3E}">
        <p14:creationId xmlns:p14="http://schemas.microsoft.com/office/powerpoint/2010/main" val="66891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3400" y="1676400"/>
            <a:ext cx="9140728" cy="4699363"/>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Da bi servisi bili ponuđeni korisnicima uz odgovarajući kvalitet, svi delovi mreže treba da budu propisno dimenzionisani</a:t>
            </a:r>
            <a:r>
              <a:rPr lang="sr-Latn-ME" sz="2000"/>
              <a:t>. </a:t>
            </a:r>
            <a:r>
              <a:rPr lang="en-US" sz="2000"/>
              <a:t>Treba uzeti u obzir da se veličina fajlova sa podacima povećava, dok se strpljenje korisnika smanjuje, pošto već ima pristup internetu velike brzine. </a:t>
            </a:r>
            <a:endParaRPr lang="sr-Latn-ME" sz="2000"/>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en-US" sz="2000"/>
              <a:t>Širokopojasni pristup je značajno promenio pristup internetu, kao i korišćenje njegovog sadržaja. Razmena informacija velikim protocima obezbeđuje ubrzani razvoj interaktivnih i multimedijalnih servisa, kojima korisnik pristupa nezavisno od svoje lokacije. </a:t>
            </a:r>
            <a:endParaRPr lang="sr-Latn-ME" sz="2000"/>
          </a:p>
          <a:p>
            <a:pPr marL="342900" indent="-342900" algn="just">
              <a:buFont typeface="Arial" panose="020B0604020202020204" pitchFamily="34" charset="0"/>
              <a:buChar char="•"/>
            </a:pPr>
            <a:r>
              <a:rPr lang="en-US" sz="2000"/>
              <a:t>Širokopojasne telekomunikacije predstavljaju osnovu za pružanje servisa koji doprinose razvoju društva, olakšavaju komunikaciju i </a:t>
            </a:r>
            <a:r>
              <a:rPr lang="en-US" sz="2000">
                <a:solidFill>
                  <a:srgbClr val="FF0000"/>
                </a:solidFill>
                <a:effectLst>
                  <a:outerShdw blurRad="38100" dist="38100" dir="2700000" algn="tl">
                    <a:srgbClr val="000000">
                      <a:alpha val="43137"/>
                    </a:srgbClr>
                  </a:outerShdw>
                </a:effectLst>
              </a:rPr>
              <a:t>povećavaju dostupnost državne administracije sa građanima (e-government), utiču na proces učenja (e-learning), pružaju brže i kvalitetnije usluge iz oblasti medicine (e-health), i omogućavaju trgovinu i plaćanje sa udaljenih mesta (e-commerce).</a:t>
            </a:r>
          </a:p>
          <a:p>
            <a:pPr marL="342900" indent="-342900" algn="just">
              <a:buFont typeface="Arial" panose="020B0604020202020204" pitchFamily="34" charset="0"/>
              <a:buChar char="•"/>
            </a:pPr>
            <a:endParaRPr lang="sr-Latn-ME" sz="2000"/>
          </a:p>
        </p:txBody>
      </p:sp>
    </p:spTree>
    <p:extLst>
      <p:ext uri="{BB962C8B-B14F-4D97-AF65-F5344CB8AC3E}">
        <p14:creationId xmlns:p14="http://schemas.microsoft.com/office/powerpoint/2010/main" val="2476937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lik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095375"/>
            <a:ext cx="8942971" cy="5461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325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txBox="1"/>
          <p:nvPr/>
        </p:nvSpPr>
        <p:spPr>
          <a:xfrm>
            <a:off x="533400" y="1676400"/>
            <a:ext cx="9140728" cy="377603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Multimedija kao simbioza govornih, audio i video aplikacija kojima je neophodno dodati i podatke, predstavlja vrlo zahtevnu oblast sa stanovišta tehnika prenosa</a:t>
            </a:r>
            <a:r>
              <a:rPr lang="sr-Latn-ME" sz="2000"/>
              <a:t>. </a:t>
            </a:r>
            <a:r>
              <a:rPr lang="en-US" sz="2000"/>
              <a:t>Audio, video i podaci se prenose u jednovremenim sesijama globalnom telekomunikacionom mrežom. Stoga širokopojasni sistemi prenosa predstavljaju pogodno okruženje za nastajanje i eksploataciju multimedijalnih servisa</a:t>
            </a:r>
            <a:r>
              <a:rPr lang="sr-Latn-ME" sz="2000"/>
              <a:t>.</a:t>
            </a:r>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en-US" sz="2000"/>
              <a:t>Operatori telekomunikacija smatraju da je neophodno obezbediti regulativu koja bi omogućila liberalizaciju tržišta</a:t>
            </a:r>
            <a:r>
              <a:rPr lang="sr-Latn-ME" sz="2000"/>
              <a:t>. </a:t>
            </a:r>
            <a:r>
              <a:rPr lang="en-US" sz="2000"/>
              <a:t>U pogledu usluga koje bi bile razvijane i pružane krajnjem korisniku, operatori kod nas se dominantno opredeljuju za pružanje usluga pristupa internetu, a potom sve popularnijih servisa internet protokol televizije (</a:t>
            </a:r>
            <a:r>
              <a:rPr lang="en-US" sz="2000">
                <a:solidFill>
                  <a:srgbClr val="FF0000"/>
                </a:solidFill>
                <a:effectLst>
                  <a:outerShdw blurRad="38100" dist="38100" dir="2700000" algn="tl">
                    <a:srgbClr val="000000">
                      <a:alpha val="43137"/>
                    </a:srgbClr>
                  </a:outerShdw>
                </a:effectLst>
              </a:rPr>
              <a:t>Internet Protocol TeleVision – IPTV</a:t>
            </a:r>
            <a:r>
              <a:rPr lang="en-US" sz="2000"/>
              <a:t>), kao i prenosa glasa preko internet protokola (</a:t>
            </a:r>
            <a:r>
              <a:rPr lang="en-US" sz="2000">
                <a:solidFill>
                  <a:srgbClr val="FF0000"/>
                </a:solidFill>
                <a:effectLst>
                  <a:outerShdw blurRad="38100" dist="38100" dir="2700000" algn="tl">
                    <a:srgbClr val="000000">
                      <a:alpha val="43137"/>
                    </a:srgbClr>
                  </a:outerShdw>
                </a:effectLst>
              </a:rPr>
              <a:t>Voice over IP – VoIP</a:t>
            </a:r>
            <a:r>
              <a:rPr lang="en-US" sz="2000"/>
              <a:t>)</a:t>
            </a:r>
            <a:r>
              <a:rPr lang="sr-Latn-ME" sz="2000"/>
              <a:t> </a:t>
            </a:r>
          </a:p>
        </p:txBody>
      </p:sp>
    </p:spTree>
    <p:extLst>
      <p:ext uri="{BB962C8B-B14F-4D97-AF65-F5344CB8AC3E}">
        <p14:creationId xmlns:p14="http://schemas.microsoft.com/office/powerpoint/2010/main" val="4143222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1676400"/>
            <a:ext cx="9140728" cy="3160481"/>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Buduće i deo savremenih širokopojasnih mreža baziraju se na triple-play pristupu koji podrazumeva: VoIP, prenos podataka preko IP-a (internet konekcija), kao i prenos televizijskog (TV) i video signala preko IP-a (IPTV). </a:t>
            </a:r>
            <a:endParaRPr lang="sr-Latn-ME" sz="2000"/>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en-US" sz="2000"/>
              <a:t>Od pomenutih servisa najizazovniji sa tehničkog i ekonomskog aspekta je set servisa koji se odnosi na prenos TV i video signala. U tom smislu, ovaj servis mora biti ekonomičan, što podrazumeva interes korisnika i njihovu spremnost da plate za razne vidove ovog servisa, kao što su: IPTV, video na zahtev (Video-on-demand - VoD), i interaktivna TV</a:t>
            </a:r>
            <a:r>
              <a:rPr lang="sr-Latn-ME" sz="2000"/>
              <a:t>.</a:t>
            </a:r>
          </a:p>
          <a:p>
            <a:pPr marL="342900" indent="-342900" algn="just">
              <a:buFont typeface="Arial" panose="020B0604020202020204" pitchFamily="34" charset="0"/>
              <a:buChar char="•"/>
            </a:pPr>
            <a:endParaRPr lang="sr-Latn-ME" sz="2000"/>
          </a:p>
        </p:txBody>
      </p:sp>
    </p:spTree>
    <p:extLst>
      <p:ext uri="{BB962C8B-B14F-4D97-AF65-F5344CB8AC3E}">
        <p14:creationId xmlns:p14="http://schemas.microsoft.com/office/powerpoint/2010/main" val="111428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2286000"/>
            <a:ext cx="9140728" cy="285270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b="1">
                <a:solidFill>
                  <a:srgbClr val="FF0000"/>
                </a:solidFill>
              </a:rPr>
              <a:t>Tehnički aspekt </a:t>
            </a:r>
            <a:r>
              <a:rPr lang="en-US" sz="2000"/>
              <a:t>podrazumeva probleme obezbeđivanja ovog servisa sa prihvatljivim kvalitetom. Razlog tome je činjenica da je distribucija video signala preko digitalne mreže veoma zahtevna po pitanju širine propusnog opsega, posebno u slučaju implementacije TV servisa visoke rezolucije (High Definition TeleVision - HDTV). Postojanje sofisticiranih tehnika za kompresiju signala čini ovaj zahtev nešto blažim. Ipak, prevelika kompresija može dovesti do oštećenja slike i, samim tim, do njenog nižeg kvaliteta</a:t>
            </a:r>
            <a:r>
              <a:rPr lang="sr-Latn-ME" sz="2000"/>
              <a:t>.</a:t>
            </a:r>
          </a:p>
          <a:p>
            <a:pPr marL="342900" indent="-342900" algn="just">
              <a:buFont typeface="Arial" panose="020B0604020202020204" pitchFamily="34" charset="0"/>
              <a:buChar char="•"/>
            </a:pPr>
            <a:endParaRPr lang="en-US" sz="2000"/>
          </a:p>
          <a:p>
            <a:pPr marL="342900" indent="-342900" fontAlgn="base">
              <a:buFont typeface="Arial" panose="020B0604020202020204" pitchFamily="34" charset="0"/>
              <a:buChar char="•"/>
            </a:pPr>
            <a:endParaRPr lang="en-US" sz="2000"/>
          </a:p>
        </p:txBody>
      </p:sp>
    </p:spTree>
    <p:extLst>
      <p:ext uri="{BB962C8B-B14F-4D97-AF65-F5344CB8AC3E}">
        <p14:creationId xmlns:p14="http://schemas.microsoft.com/office/powerpoint/2010/main" val="2357911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495299" y="2057400"/>
            <a:ext cx="9140728" cy="3468257"/>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b="1">
                <a:solidFill>
                  <a:srgbClr val="FF0000"/>
                </a:solidFill>
              </a:rPr>
              <a:t>U ekonomskom pogledu</a:t>
            </a:r>
            <a:r>
              <a:rPr lang="en-US" sz="2000"/>
              <a:t>, poželjno je da se raspoloživ propusni opseg mreže najefikasnije iskoristi. Zbog toga je važno distribuirati sliku koja je u najvećoj mogućoj meri komprimovana uz zadovoljavajuci kvalitet. Jedna strana problema je kontrola kvaliteta slike kada je primenjen određen stepen kompresije. Drugi problem leži u samoj video distribuciji do krajnjeg korisnika. Nažalost, kvalitet distribucije nije moguće predvideti. U zavisnosti od opterećenja mreže, greške usled prenosa mogu biti različite. Na primer, IP-paketi se mogu izgubiti usput. Uticaj izgubljenog paketa na kvalitet slike na ekranu će zavisiti od toga koji deo podatka se izgubio u kombinaciji sa primenjenom tehnikom kodovanja i od mogućnosti sakrivanja greške. </a:t>
            </a:r>
          </a:p>
          <a:p>
            <a:r>
              <a:rPr lang="en-US" sz="2000"/>
              <a:t> </a:t>
            </a:r>
          </a:p>
          <a:p>
            <a:pPr marL="342900" indent="-342900" fontAlgn="base">
              <a:buFont typeface="Arial" panose="020B0604020202020204" pitchFamily="34" charset="0"/>
              <a:buChar char="•"/>
            </a:pPr>
            <a:endParaRPr lang="en-US" sz="2000"/>
          </a:p>
        </p:txBody>
      </p:sp>
    </p:spTree>
    <p:extLst>
      <p:ext uri="{BB962C8B-B14F-4D97-AF65-F5344CB8AC3E}">
        <p14:creationId xmlns:p14="http://schemas.microsoft.com/office/powerpoint/2010/main" val="393254335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602</TotalTime>
  <Words>1607</Words>
  <Application>Microsoft Office PowerPoint</Application>
  <PresentationFormat>Custom</PresentationFormat>
  <Paragraphs>46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Adobe Heiti Std R</vt:lpstr>
      <vt:lpstr>Arial</vt:lpstr>
      <vt:lpstr>Gill Sans MT</vt:lpstr>
      <vt:lpstr>Wingdings</vt:lpstr>
      <vt:lpstr>Gallery</vt:lpstr>
      <vt:lpstr>PowerPoint Presentation</vt:lpstr>
      <vt:lpstr>PowerPoint Presentation</vt:lpstr>
      <vt:lpstr>Širokopojasni pristup</vt:lpstr>
      <vt:lpstr>PowerPoint Presentation</vt:lpstr>
      <vt:lpstr>PowerPoint Presentation</vt:lpstr>
      <vt:lpstr>PowerPoint Presentation</vt:lpstr>
      <vt:lpstr>PowerPoint Presentation</vt:lpstr>
      <vt:lpstr>PowerPoint Presentation</vt:lpstr>
      <vt:lpstr>PowerPoint Presentation</vt:lpstr>
      <vt:lpstr>Širokopojasne tehnologije</vt:lpstr>
      <vt:lpstr>PowerPoint Presentation</vt:lpstr>
      <vt:lpstr>PowerPoint Presentation</vt:lpstr>
      <vt:lpstr>Razvoj multimedijalnih servisa u širokopojasnom okruženju</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ITT_p5.ppt</dc:title>
  <dc:creator>Administrator</dc:creator>
  <cp:lastModifiedBy>MILENTIJEVIC DRAGICA</cp:lastModifiedBy>
  <cp:revision>41</cp:revision>
  <dcterms:created xsi:type="dcterms:W3CDTF">2018-11-17T15:21:04Z</dcterms:created>
  <dcterms:modified xsi:type="dcterms:W3CDTF">2021-02-20T06:53:03Z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2016-04-03T00:00:00Z</vt:filetime>
  </property>
  <property fmtid="{D5CDD505-2E9C-101B-9397-08002B2CF9AE}" pid="3" name="Creator">
    <vt:lpwstr>PScript5.dll Version 5.2.2</vt:lpwstr>
  </property>
  <property fmtid="{D5CDD505-2E9C-101B-9397-08002B2CF9AE}" pid="4" name="LastSaved">
    <vt:filetime>2018-11-17T00:00:00Z</vt:filetime>
  </property>
</Properties>
</file>