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6" r:id="rId12"/>
    <p:sldId id="267" r:id="rId13"/>
    <p:sldId id="274" r:id="rId14"/>
    <p:sldId id="275" r:id="rId15"/>
    <p:sldId id="268" r:id="rId16"/>
    <p:sldId id="277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95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2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2603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0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9608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59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33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6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44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74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7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01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11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01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07B4D-1984-459D-AB49-9F717AB712B4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3559E69-ED80-4672-A5BA-2CAAF0A32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1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Medijumi</a:t>
            </a:r>
            <a:r>
              <a:rPr lang="en-US" dirty="0"/>
              <a:t> </a:t>
            </a:r>
            <a:r>
              <a:rPr lang="en-US" dirty="0" err="1"/>
              <a:t>prenosa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2056" y="4050836"/>
            <a:ext cx="7766936" cy="1096899"/>
          </a:xfrm>
        </p:spPr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2895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441097"/>
            <a:ext cx="9905998" cy="1478570"/>
          </a:xfrm>
        </p:spPr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878" y="1960610"/>
            <a:ext cx="5982719" cy="4410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Koaksijalni</a:t>
            </a:r>
            <a:r>
              <a:rPr lang="en-US" dirty="0"/>
              <a:t> </a:t>
            </a:r>
            <a:r>
              <a:rPr lang="en-US" dirty="0" err="1"/>
              <a:t>kabl</a:t>
            </a:r>
            <a:r>
              <a:rPr lang="en-US" dirty="0"/>
              <a:t> </a:t>
            </a:r>
            <a:r>
              <a:rPr lang="sr-Latn-ME" dirty="0"/>
              <a:t>:</a:t>
            </a:r>
            <a:r>
              <a:rPr lang="en-US" dirty="0"/>
              <a:t> </a:t>
            </a:r>
            <a:endParaRPr lang="sr-Latn-ME" dirty="0"/>
          </a:p>
          <a:p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u </a:t>
            </a:r>
            <a:r>
              <a:rPr lang="en-US" dirty="0" err="1"/>
              <a:t>lokalnu</a:t>
            </a:r>
            <a:r>
              <a:rPr lang="en-US" dirty="0"/>
              <a:t> </a:t>
            </a:r>
            <a:r>
              <a:rPr lang="en-US" dirty="0" err="1"/>
              <a:t>računarsku</a:t>
            </a:r>
            <a:r>
              <a:rPr lang="en-US" dirty="0"/>
              <a:t> </a:t>
            </a:r>
            <a:r>
              <a:rPr lang="en-US" dirty="0" err="1"/>
              <a:t>mrežu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mreža</a:t>
            </a:r>
            <a:r>
              <a:rPr lang="en-US" dirty="0"/>
              <a:t> </a:t>
            </a:r>
            <a:r>
              <a:rPr lang="en-US" dirty="0" err="1"/>
              <a:t>kampusa</a:t>
            </a:r>
            <a:r>
              <a:rPr lang="en-US" dirty="0"/>
              <a:t> </a:t>
            </a:r>
            <a:r>
              <a:rPr lang="en-US" dirty="0" err="1"/>
              <a:t>univerziteta</a:t>
            </a:r>
            <a:r>
              <a:rPr lang="en-US" dirty="0"/>
              <a:t> (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zgrada</a:t>
            </a:r>
            <a:r>
              <a:rPr lang="en-US" dirty="0"/>
              <a:t>)</a:t>
            </a:r>
            <a:r>
              <a:rPr lang="sr-Latn-ME" dirty="0"/>
              <a:t>;</a:t>
            </a:r>
          </a:p>
          <a:p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kablovske</a:t>
            </a:r>
            <a:r>
              <a:rPr lang="en-US" dirty="0"/>
              <a:t> </a:t>
            </a:r>
            <a:r>
              <a:rPr lang="en-US" dirty="0" err="1"/>
              <a:t>televizije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telefonske</a:t>
            </a:r>
            <a:r>
              <a:rPr lang="en-US" dirty="0"/>
              <a:t> </a:t>
            </a:r>
            <a:r>
              <a:rPr lang="en-US" dirty="0" err="1"/>
              <a:t>mreže</a:t>
            </a:r>
            <a:r>
              <a:rPr lang="sr-Latn-ME" dirty="0"/>
              <a:t>;</a:t>
            </a:r>
          </a:p>
          <a:p>
            <a:r>
              <a:rPr lang="sr-Latn-CS" dirty="0"/>
              <a:t>To je vrsta električnog kabla kod koga je jedan provodnik smješten unutar drugog šupljeg provodnika tako da oba imaju zajedničku osu.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597" y="2320119"/>
            <a:ext cx="4915916" cy="402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0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Koaksijalni</a:t>
            </a:r>
            <a:r>
              <a:rPr lang="en-US" dirty="0"/>
              <a:t> </a:t>
            </a:r>
            <a:r>
              <a:rPr lang="en-US" dirty="0" err="1"/>
              <a:t>kabl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sz="2200" dirty="0"/>
              <a:t>Sastoji se od bakarnog jezgra</a:t>
            </a:r>
            <a:r>
              <a:rPr lang="en-US" sz="2200" dirty="0"/>
              <a:t>, </a:t>
            </a:r>
            <a:r>
              <a:rPr lang="sr-Latn-CS" sz="2200" dirty="0"/>
              <a:t>bakarne mreže koja obmotava jezgro i služi kao uzemljenj</a:t>
            </a:r>
            <a:r>
              <a:rPr lang="en-US" sz="2200" dirty="0"/>
              <a:t>e,</a:t>
            </a:r>
            <a:r>
              <a:rPr lang="sr-Latn-CS" sz="2200" dirty="0"/>
              <a:t> i omotača. Jezgro i mreža  međusobno su galvanski odvojeni, odnosno izolovani. Manje je osjetljiv na elektromagnetne smetnje od upredene parice, ali je teži za postavljanje.</a:t>
            </a: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92843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49486"/>
            <a:ext cx="5969072" cy="4342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Kab</a:t>
            </a:r>
            <a:r>
              <a:rPr lang="sr-Latn-ME" dirty="0"/>
              <a:t>a</a:t>
            </a:r>
            <a:r>
              <a:rPr lang="en-US" dirty="0"/>
              <a:t>l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upredenim</a:t>
            </a:r>
            <a:r>
              <a:rPr lang="en-US" dirty="0"/>
              <a:t> </a:t>
            </a:r>
            <a:r>
              <a:rPr lang="en-US" dirty="0" err="1"/>
              <a:t>paricama</a:t>
            </a:r>
            <a:r>
              <a:rPr lang="sr-Latn-ME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starijih</a:t>
            </a:r>
            <a:r>
              <a:rPr lang="en-US" dirty="0"/>
              <a:t> </a:t>
            </a:r>
            <a:r>
              <a:rPr lang="en-US" dirty="0" err="1"/>
              <a:t>tipova</a:t>
            </a:r>
            <a:r>
              <a:rPr lang="en-US" dirty="0"/>
              <a:t> </a:t>
            </a:r>
            <a:r>
              <a:rPr lang="en-US" dirty="0" err="1"/>
              <a:t>komunikacionih</a:t>
            </a:r>
            <a:r>
              <a:rPr lang="en-US" dirty="0"/>
              <a:t> </a:t>
            </a:r>
            <a:r>
              <a:rPr lang="en-US" dirty="0" err="1"/>
              <a:t>medijuma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u </a:t>
            </a:r>
            <a:r>
              <a:rPr lang="en-US" dirty="0" err="1"/>
              <a:t>mreži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kratkoj</a:t>
            </a:r>
            <a:r>
              <a:rPr lang="en-US" dirty="0"/>
              <a:t> </a:t>
            </a:r>
            <a:r>
              <a:rPr lang="en-US" dirty="0" err="1"/>
              <a:t>udaljenosti</a:t>
            </a:r>
            <a:r>
              <a:rPr lang="en-US" dirty="0"/>
              <a:t>.</a:t>
            </a:r>
            <a:endParaRPr lang="sr-Latn-ME" dirty="0"/>
          </a:p>
          <a:p>
            <a:r>
              <a:rPr lang="sr-Latn-ME" dirty="0"/>
              <a:t>UTP – Unshielded twisted pair (CAT5, CAT6..)</a:t>
            </a:r>
          </a:p>
          <a:p>
            <a:r>
              <a:rPr lang="sr-Latn-ME" dirty="0"/>
              <a:t>RJ45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099" y="1906090"/>
            <a:ext cx="4317677" cy="468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72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Kabl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upredenim</a:t>
            </a:r>
            <a:r>
              <a:rPr lang="en-US" dirty="0"/>
              <a:t> </a:t>
            </a:r>
            <a:r>
              <a:rPr lang="en-US" dirty="0" err="1"/>
              <a:t>paricama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49487"/>
            <a:ext cx="7115484" cy="3541714"/>
          </a:xfrm>
        </p:spPr>
        <p:txBody>
          <a:bodyPr/>
          <a:lstStyle/>
          <a:p>
            <a:r>
              <a:rPr lang="sr-Latn-ME" dirty="0" err="1"/>
              <a:t>N</a:t>
            </a:r>
            <a:r>
              <a:rPr lang="en-US" dirty="0" err="1"/>
              <a:t>ajvi</a:t>
            </a:r>
            <a:r>
              <a:rPr lang="sr-Latn-CS" dirty="0"/>
              <a:t>š</a:t>
            </a:r>
            <a:r>
              <a:rPr lang="en-US" dirty="0"/>
              <a:t>e </a:t>
            </a:r>
            <a:r>
              <a:rPr lang="en-US" dirty="0" err="1"/>
              <a:t>kori</a:t>
            </a:r>
            <a:r>
              <a:rPr lang="sr-Latn-CS" dirty="0"/>
              <a:t>šć</a:t>
            </a:r>
            <a:r>
              <a:rPr lang="en-US" dirty="0"/>
              <a:t>en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najjeftiniji</a:t>
            </a:r>
            <a:r>
              <a:rPr lang="en-US" dirty="0"/>
              <a:t> </a:t>
            </a:r>
            <a:r>
              <a:rPr lang="en-US" dirty="0" err="1"/>
              <a:t>medijum</a:t>
            </a:r>
            <a:r>
              <a:rPr lang="sr-Latn-ME" dirty="0"/>
              <a:t> 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sr-Latn-ME" dirty="0"/>
              <a:t> informacija</a:t>
            </a:r>
            <a:r>
              <a:rPr lang="en-US" dirty="0"/>
              <a:t>.</a:t>
            </a:r>
            <a:endParaRPr lang="sr-Latn-ME" dirty="0"/>
          </a:p>
          <a:p>
            <a:r>
              <a:rPr lang="sr-Latn-ME" dirty="0" err="1"/>
              <a:t>S</a:t>
            </a:r>
            <a:r>
              <a:rPr lang="en-US" dirty="0" err="1"/>
              <a:t>astoji</a:t>
            </a:r>
            <a:r>
              <a:rPr lang="en-US" dirty="0"/>
              <a:t> se od dv</a:t>
            </a:r>
            <a:r>
              <a:rPr lang="sr-Latn-ME" dirty="0"/>
              <a:t>ij</a:t>
            </a:r>
            <a:r>
              <a:rPr lang="en-US" dirty="0"/>
              <a:t>e </a:t>
            </a:r>
            <a:r>
              <a:rPr lang="en-US" dirty="0" err="1"/>
              <a:t>izolovane</a:t>
            </a:r>
            <a:r>
              <a:rPr lang="en-US" dirty="0"/>
              <a:t> </a:t>
            </a:r>
            <a:r>
              <a:rPr lang="en-US" dirty="0" err="1"/>
              <a:t>bakarne</a:t>
            </a:r>
            <a:r>
              <a:rPr lang="en-US" dirty="0"/>
              <a:t> </a:t>
            </a:r>
            <a:r>
              <a:rPr lang="sr-Latn-CS" dirty="0"/>
              <a:t>ž</a:t>
            </a:r>
            <a:r>
              <a:rPr lang="en-US" dirty="0"/>
              <a:t>ice,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upredene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pona</a:t>
            </a:r>
            <a:r>
              <a:rPr lang="sr-Latn-CS" dirty="0"/>
              <a:t>š</a:t>
            </a:r>
            <a:r>
              <a:rPr lang="en-US" dirty="0" err="1"/>
              <a:t>aju</a:t>
            </a:r>
            <a:r>
              <a:rPr lang="sr-Latn-CS" dirty="0"/>
              <a:t> se kao jedna komutaciona veza.</a:t>
            </a:r>
          </a:p>
          <a:p>
            <a:r>
              <a:rPr lang="sr-Latn-CS" dirty="0"/>
              <a:t>Zašto su parice upredene?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086" y="4230308"/>
            <a:ext cx="61817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70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Kabl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upredenim</a:t>
            </a:r>
            <a:r>
              <a:rPr lang="en-US" dirty="0"/>
              <a:t> </a:t>
            </a:r>
            <a:r>
              <a:rPr lang="en-US" dirty="0" err="1"/>
              <a:t>paricama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U</a:t>
            </a:r>
            <a:r>
              <a:rPr lang="sr-Latn-CS" dirty="0"/>
              <a:t>predanje  parica se vrši radi smanjenja efekta elektromagnetne in</a:t>
            </a:r>
            <a:r>
              <a:rPr lang="en-US" dirty="0"/>
              <a:t>d</a:t>
            </a:r>
            <a:r>
              <a:rPr lang="sr-Latn-CS" dirty="0"/>
              <a:t>ukcije</a:t>
            </a:r>
            <a:r>
              <a:rPr lang="en-US" dirty="0"/>
              <a:t>,</a:t>
            </a:r>
            <a:r>
              <a:rPr lang="sr-Latn-CS" dirty="0"/>
              <a:t> odnosno </a:t>
            </a:r>
            <a:r>
              <a:rPr lang="sr-Latn-CS" i="1" dirty="0"/>
              <a:t>preslušavanja.</a:t>
            </a:r>
            <a:r>
              <a:rPr lang="en-US" dirty="0"/>
              <a:t> </a:t>
            </a:r>
            <a:r>
              <a:rPr lang="sr-Latn-ME" dirty="0"/>
              <a:t>(pitanje za idući čas)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685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49487"/>
            <a:ext cx="6187435" cy="3837414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Optički</a:t>
            </a:r>
            <a:r>
              <a:rPr lang="en-US" dirty="0"/>
              <a:t> </a:t>
            </a:r>
            <a:r>
              <a:rPr lang="en-US" dirty="0" err="1"/>
              <a:t>kabl</a:t>
            </a:r>
            <a:r>
              <a:rPr lang="sr-Latn-ME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Prenosi</a:t>
            </a:r>
            <a:r>
              <a:rPr lang="en-US" dirty="0"/>
              <a:t> </a:t>
            </a:r>
            <a:r>
              <a:rPr lang="en-US" dirty="0" err="1"/>
              <a:t>snop</a:t>
            </a:r>
            <a:r>
              <a:rPr lang="en-US" dirty="0"/>
              <a:t> </a:t>
            </a:r>
            <a:r>
              <a:rPr lang="en-US" dirty="0" err="1"/>
              <a:t>sv</a:t>
            </a:r>
            <a:r>
              <a:rPr lang="sr-Latn-ME" dirty="0"/>
              <a:t>j</a:t>
            </a:r>
            <a:r>
              <a:rPr lang="en-US" dirty="0" err="1"/>
              <a:t>etlosti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stakleno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plastično</a:t>
            </a:r>
            <a:r>
              <a:rPr lang="en-US" dirty="0"/>
              <a:t> </a:t>
            </a:r>
            <a:r>
              <a:rPr lang="en-US" dirty="0" err="1"/>
              <a:t>jezgro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Veoma</a:t>
            </a:r>
            <a:r>
              <a:rPr lang="en-US" dirty="0"/>
              <a:t> je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teško</a:t>
            </a:r>
            <a:r>
              <a:rPr lang="en-US" dirty="0"/>
              <a:t> je </a:t>
            </a:r>
            <a:r>
              <a:rPr lang="en-US" dirty="0" err="1"/>
              <a:t>raditi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njim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sr-Latn-ME" dirty="0"/>
              <a:t>Vrši prenos na male i velike udaljenosti, zavisno da li je multimodno ili singlomodno vlakno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716" y="711331"/>
            <a:ext cx="4174914" cy="1826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895" y="2978624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6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Optički</a:t>
            </a:r>
            <a:r>
              <a:rPr lang="en-US" dirty="0"/>
              <a:t> </a:t>
            </a:r>
            <a:r>
              <a:rPr lang="en-US" dirty="0" err="1"/>
              <a:t>kabl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4042131"/>
          </a:xfrm>
        </p:spPr>
        <p:txBody>
          <a:bodyPr>
            <a:normAutofit/>
          </a:bodyPr>
          <a:lstStyle/>
          <a:p>
            <a:r>
              <a:rPr lang="en-US" dirty="0" err="1"/>
              <a:t>Prenosni</a:t>
            </a:r>
            <a:r>
              <a:rPr lang="en-US" dirty="0"/>
              <a:t> </a:t>
            </a:r>
            <a:r>
              <a:rPr lang="en-US" dirty="0" err="1"/>
              <a:t>medijum</a:t>
            </a:r>
            <a:r>
              <a:rPr lang="en-US" dirty="0"/>
              <a:t> je </a:t>
            </a:r>
            <a:r>
              <a:rPr lang="en-US" dirty="0" err="1"/>
              <a:t>optičko</a:t>
            </a:r>
            <a:r>
              <a:rPr lang="en-US" dirty="0"/>
              <a:t> </a:t>
            </a:r>
            <a:r>
              <a:rPr lang="en-US" dirty="0" err="1"/>
              <a:t>vlakno</a:t>
            </a:r>
            <a:r>
              <a:rPr lang="en-US" dirty="0"/>
              <a:t>, a </a:t>
            </a:r>
            <a:r>
              <a:rPr lang="en-US" dirty="0" err="1"/>
              <a:t>informacija</a:t>
            </a:r>
            <a:r>
              <a:rPr lang="en-US" dirty="0"/>
              <a:t> se </a:t>
            </a:r>
            <a:r>
              <a:rPr lang="en-US" dirty="0" err="1"/>
              <a:t>prenosi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sv</a:t>
            </a:r>
            <a:r>
              <a:rPr lang="sr-Latn-ME" dirty="0"/>
              <a:t>j</a:t>
            </a:r>
            <a:r>
              <a:rPr lang="en-US" dirty="0" err="1"/>
              <a:t>etlosti</a:t>
            </a:r>
            <a:r>
              <a:rPr lang="en-US" dirty="0"/>
              <a:t>. </a:t>
            </a:r>
          </a:p>
          <a:p>
            <a:r>
              <a:rPr lang="en-US" dirty="0" err="1"/>
              <a:t>Optički</a:t>
            </a:r>
            <a:r>
              <a:rPr lang="en-US" dirty="0"/>
              <a:t> </a:t>
            </a:r>
            <a:r>
              <a:rPr lang="en-US" dirty="0" err="1"/>
              <a:t>kablovi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napravljeni</a:t>
            </a:r>
            <a:r>
              <a:rPr lang="en-US" dirty="0"/>
              <a:t> od </a:t>
            </a:r>
            <a:r>
              <a:rPr lang="en-US" dirty="0" err="1"/>
              <a:t>staklenih</a:t>
            </a:r>
            <a:r>
              <a:rPr lang="en-US" dirty="0"/>
              <a:t> </a:t>
            </a:r>
            <a:r>
              <a:rPr lang="en-US" dirty="0" err="1"/>
              <a:t>vlakana</a:t>
            </a:r>
            <a:r>
              <a:rPr lang="en-US" dirty="0"/>
              <a:t>. </a:t>
            </a:r>
            <a:r>
              <a:rPr lang="en-US" dirty="0" err="1"/>
              <a:t>Signali</a:t>
            </a:r>
            <a:r>
              <a:rPr lang="en-US" dirty="0"/>
              <a:t> se </a:t>
            </a:r>
            <a:r>
              <a:rPr lang="en-US" dirty="0" err="1"/>
              <a:t>prenose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sv</a:t>
            </a:r>
            <a:r>
              <a:rPr lang="sr-Latn-ME" dirty="0"/>
              <a:t>j</a:t>
            </a:r>
            <a:r>
              <a:rPr lang="en-US" dirty="0" err="1"/>
              <a:t>etlosnih</a:t>
            </a:r>
            <a:r>
              <a:rPr lang="en-US" dirty="0"/>
              <a:t> </a:t>
            </a:r>
            <a:r>
              <a:rPr lang="en-US" dirty="0" err="1"/>
              <a:t>impulsa</a:t>
            </a:r>
            <a:r>
              <a:rPr lang="en-US" dirty="0"/>
              <a:t>. </a:t>
            </a:r>
            <a:r>
              <a:rPr lang="en-US" dirty="0" err="1"/>
              <a:t>Optički</a:t>
            </a:r>
            <a:r>
              <a:rPr lang="en-US" dirty="0"/>
              <a:t> </a:t>
            </a:r>
            <a:r>
              <a:rPr lang="en-US" dirty="0" err="1"/>
              <a:t>kabl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kapacitet</a:t>
            </a:r>
            <a:r>
              <a:rPr lang="en-US" dirty="0"/>
              <a:t>, </a:t>
            </a:r>
            <a:r>
              <a:rPr lang="en-US" dirty="0" err="1"/>
              <a:t>imun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spoljašnje</a:t>
            </a:r>
            <a:r>
              <a:rPr lang="en-US" dirty="0"/>
              <a:t> </a:t>
            </a:r>
            <a:r>
              <a:rPr lang="en-US" dirty="0" err="1"/>
              <a:t>elektromagnetne</a:t>
            </a:r>
            <a:r>
              <a:rPr lang="en-US" dirty="0"/>
              <a:t> </a:t>
            </a:r>
            <a:r>
              <a:rPr lang="en-US" dirty="0" err="1"/>
              <a:t>uticaje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preslušavanja</a:t>
            </a:r>
            <a:r>
              <a:rPr lang="en-US" dirty="0"/>
              <a:t>, pa se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u </a:t>
            </a:r>
            <a:r>
              <a:rPr lang="en-US" dirty="0" err="1"/>
              <a:t>brzim</a:t>
            </a:r>
            <a:r>
              <a:rPr lang="en-US" dirty="0"/>
              <a:t> </a:t>
            </a:r>
            <a:r>
              <a:rPr lang="en-US" dirty="0" err="1"/>
              <a:t>mrežama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u </a:t>
            </a:r>
            <a:r>
              <a:rPr lang="en-US" dirty="0" err="1"/>
              <a:t>telefonskim</a:t>
            </a:r>
            <a:r>
              <a:rPr lang="en-US" dirty="0"/>
              <a:t> </a:t>
            </a:r>
            <a:r>
              <a:rPr lang="en-US" dirty="0" err="1"/>
              <a:t>sistemima</a:t>
            </a:r>
            <a:r>
              <a:rPr lang="en-US" dirty="0"/>
              <a:t>.</a:t>
            </a:r>
          </a:p>
          <a:p>
            <a:r>
              <a:rPr lang="sr-Latn-ME" dirty="0" err="1"/>
              <a:t>M</a:t>
            </a:r>
            <a:r>
              <a:rPr lang="en-US" dirty="0" err="1"/>
              <a:t>alo</a:t>
            </a:r>
            <a:r>
              <a:rPr lang="en-US" dirty="0"/>
              <a:t> </a:t>
            </a:r>
            <a:r>
              <a:rPr lang="en-US" dirty="0" err="1"/>
              <a:t>slabljenje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, </a:t>
            </a:r>
            <a:r>
              <a:rPr lang="sr-Latn-CS" dirty="0"/>
              <a:t>š</a:t>
            </a:r>
            <a:r>
              <a:rPr lang="en-US" dirty="0"/>
              <a:t>to </a:t>
            </a:r>
            <a:r>
              <a:rPr lang="en-US" dirty="0" err="1"/>
              <a:t>dozvoljava</a:t>
            </a:r>
            <a:r>
              <a:rPr lang="en-US" dirty="0"/>
              <a:t> </a:t>
            </a:r>
            <a:r>
              <a:rPr lang="en-US" dirty="0" err="1"/>
              <a:t>domete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en-US" dirty="0"/>
              <a:t> do 200km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poj</a:t>
            </a:r>
            <a:r>
              <a:rPr lang="sr-Latn-ME" dirty="0"/>
              <a:t>a</a:t>
            </a:r>
            <a:r>
              <a:rPr lang="sr-Latn-CS" dirty="0"/>
              <a:t>č</a:t>
            </a:r>
            <a:r>
              <a:rPr lang="en-US" dirty="0" err="1"/>
              <a:t>anja</a:t>
            </a:r>
            <a:r>
              <a:rPr lang="sr-Latn-ME" dirty="0"/>
              <a:t>.</a:t>
            </a:r>
            <a:endParaRPr lang="en-US" dirty="0"/>
          </a:p>
          <a:p>
            <a:r>
              <a:rPr lang="sr-Latn-ME" dirty="0"/>
              <a:t>M</a:t>
            </a:r>
            <a:r>
              <a:rPr lang="en-US" dirty="0" err="1"/>
              <a:t>ala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sr-Latn-CS" dirty="0"/>
              <a:t>ž</a:t>
            </a:r>
            <a:r>
              <a:rPr lang="en-US" dirty="0" err="1"/>
              <a:t>ina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du</a:t>
            </a:r>
            <a:r>
              <a:rPr lang="sr-Latn-CS" dirty="0"/>
              <a:t>ž</a:t>
            </a:r>
            <a:r>
              <a:rPr lang="en-US" dirty="0"/>
              <a:t>nom </a:t>
            </a:r>
            <a:r>
              <a:rPr lang="en-US" dirty="0" err="1"/>
              <a:t>metr</a:t>
            </a:r>
            <a:r>
              <a:rPr lang="sr-Latn-ME" dirty="0"/>
              <a:t>u.</a:t>
            </a:r>
          </a:p>
          <a:p>
            <a:r>
              <a:rPr lang="sr-Latn-ME" dirty="0"/>
              <a:t>N</a:t>
            </a:r>
            <a:r>
              <a:rPr lang="en-US" dirty="0" err="1"/>
              <a:t>eos</a:t>
            </a:r>
            <a:r>
              <a:rPr lang="sr-Latn-ME" dirty="0"/>
              <a:t>j</a:t>
            </a:r>
            <a:r>
              <a:rPr lang="en-US" dirty="0" err="1"/>
              <a:t>etljivost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elektri</a:t>
            </a:r>
            <a:r>
              <a:rPr lang="sr-Latn-CS" dirty="0"/>
              <a:t>č</a:t>
            </a:r>
            <a:r>
              <a:rPr lang="en-US" dirty="0"/>
              <a:t>ne </a:t>
            </a:r>
            <a:r>
              <a:rPr lang="en-US" dirty="0" err="1"/>
              <a:t>sm</a:t>
            </a:r>
            <a:r>
              <a:rPr lang="sr-Latn-CS" dirty="0"/>
              <a:t>e</a:t>
            </a:r>
            <a:r>
              <a:rPr lang="en-US" dirty="0" err="1"/>
              <a:t>tnje</a:t>
            </a:r>
            <a:r>
              <a:rPr lang="en-US" dirty="0"/>
              <a:t>, </a:t>
            </a:r>
            <a:r>
              <a:rPr lang="en-US" dirty="0" err="1"/>
              <a:t>vodu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sr-Latn-CS" dirty="0"/>
              <a:t>m</a:t>
            </a:r>
            <a:r>
              <a:rPr lang="en-US" dirty="0" err="1"/>
              <a:t>peraturu</a:t>
            </a:r>
            <a:r>
              <a:rPr lang="en-US" dirty="0"/>
              <a:t>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516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Bežični</a:t>
            </a:r>
            <a:r>
              <a:rPr lang="en-US" dirty="0"/>
              <a:t> </a:t>
            </a:r>
            <a:r>
              <a:rPr lang="en-US" dirty="0" err="1"/>
              <a:t>mediji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komunikaciju</a:t>
            </a:r>
            <a:r>
              <a:rPr lang="sr-Latn-ME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Bežični</a:t>
            </a:r>
            <a:r>
              <a:rPr lang="en-US" dirty="0"/>
              <a:t> </a:t>
            </a:r>
            <a:r>
              <a:rPr lang="en-US" dirty="0" err="1"/>
              <a:t>medijumi</a:t>
            </a:r>
            <a:r>
              <a:rPr lang="en-US" dirty="0"/>
              <a:t> </a:t>
            </a:r>
            <a:r>
              <a:rPr lang="en-US" dirty="0" err="1"/>
              <a:t>prenose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elektromagnetne</a:t>
            </a:r>
            <a:r>
              <a:rPr lang="en-US" dirty="0"/>
              <a:t> </a:t>
            </a:r>
            <a:r>
              <a:rPr lang="en-US" dirty="0" err="1"/>
              <a:t>signale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prostor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bežične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mobilni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bežični</a:t>
            </a:r>
            <a:r>
              <a:rPr lang="en-US" dirty="0"/>
              <a:t> </a:t>
            </a:r>
            <a:r>
              <a:rPr lang="en-US" dirty="0" err="1"/>
              <a:t>uređaji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unapr</a:t>
            </a:r>
            <a:r>
              <a:rPr lang="sr-Latn-ME" dirty="0"/>
              <a:t>ij</a:t>
            </a:r>
            <a:r>
              <a:rPr lang="en-US" dirty="0" err="1"/>
              <a:t>edili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0702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Mikrotalasni sistem prenosa podataka kroz atmosferu od jedne do druge mikrotalasne stanice.</a:t>
            </a:r>
          </a:p>
          <a:p>
            <a:r>
              <a:rPr lang="en-US" dirty="0" err="1"/>
              <a:t>Komunikacioni</a:t>
            </a:r>
            <a:r>
              <a:rPr lang="en-US" dirty="0"/>
              <a:t> </a:t>
            </a:r>
            <a:r>
              <a:rPr lang="en-US" dirty="0" err="1"/>
              <a:t>satelit</a:t>
            </a:r>
            <a:r>
              <a:rPr lang="en-US" dirty="0"/>
              <a:t> je </a:t>
            </a:r>
            <a:r>
              <a:rPr lang="en-US" dirty="0" err="1"/>
              <a:t>elektronski</a:t>
            </a:r>
            <a:r>
              <a:rPr lang="en-US" dirty="0"/>
              <a:t> </a:t>
            </a:r>
            <a:r>
              <a:rPr lang="en-US" dirty="0" err="1"/>
              <a:t>uređaj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solarni</a:t>
            </a:r>
            <a:r>
              <a:rPr lang="en-US" dirty="0"/>
              <a:t> </a:t>
            </a:r>
            <a:r>
              <a:rPr lang="en-US" dirty="0" err="1"/>
              <a:t>pogon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prima </a:t>
            </a:r>
            <a:r>
              <a:rPr lang="en-US" dirty="0" err="1"/>
              <a:t>signale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stanice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err="1"/>
              <a:t>Z</a:t>
            </a:r>
            <a:r>
              <a:rPr lang="en-US" dirty="0" err="1"/>
              <a:t>emlji</a:t>
            </a:r>
            <a:r>
              <a:rPr lang="en-US" dirty="0"/>
              <a:t>. </a:t>
            </a:r>
            <a:r>
              <a:rPr lang="en-US" dirty="0" err="1"/>
              <a:t>Satelit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pojačava</a:t>
            </a:r>
            <a:r>
              <a:rPr lang="en-US" dirty="0"/>
              <a:t> </a:t>
            </a:r>
            <a:r>
              <a:rPr lang="en-US" dirty="0" err="1"/>
              <a:t>signale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reemituje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drugu</a:t>
            </a:r>
            <a:r>
              <a:rPr lang="en-US" dirty="0"/>
              <a:t> </a:t>
            </a:r>
            <a:r>
              <a:rPr lang="en-US" dirty="0" err="1"/>
              <a:t>lokaciju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err="1"/>
              <a:t>Z</a:t>
            </a:r>
            <a:r>
              <a:rPr lang="en-US" dirty="0" err="1"/>
              <a:t>emlji</a:t>
            </a:r>
            <a:r>
              <a:rPr lang="en-US" dirty="0"/>
              <a:t>.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080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Infrared </a:t>
            </a:r>
            <a:r>
              <a:rPr lang="en-US" dirty="0" err="1"/>
              <a:t>tehnologija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sv</a:t>
            </a:r>
            <a:r>
              <a:rPr lang="sr-Latn-ME" dirty="0"/>
              <a:t>j</a:t>
            </a:r>
            <a:r>
              <a:rPr lang="en-US" dirty="0" err="1"/>
              <a:t>etlosnih</a:t>
            </a:r>
            <a:r>
              <a:rPr lang="en-US" dirty="0"/>
              <a:t> </a:t>
            </a:r>
            <a:r>
              <a:rPr lang="en-US" dirty="0" err="1"/>
              <a:t>talasa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prenosi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portom</a:t>
            </a:r>
            <a:r>
              <a:rPr lang="en-US" dirty="0"/>
              <a:t> (</a:t>
            </a:r>
            <a:r>
              <a:rPr lang="en-US" dirty="0" err="1"/>
              <a:t>senzorom</a:t>
            </a:r>
            <a:r>
              <a:rPr lang="en-US" dirty="0"/>
              <a:t>)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, </a:t>
            </a:r>
            <a:r>
              <a:rPr lang="en-US" dirty="0" err="1"/>
              <a:t>štampača</a:t>
            </a:r>
            <a:r>
              <a:rPr lang="en-US" dirty="0"/>
              <a:t>, </a:t>
            </a:r>
            <a:r>
              <a:rPr lang="en-US" dirty="0" err="1"/>
              <a:t>telefona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.</a:t>
            </a:r>
            <a:r>
              <a:rPr lang="sr-Latn-ME" dirty="0"/>
              <a:t> </a:t>
            </a:r>
          </a:p>
          <a:p>
            <a:r>
              <a:rPr lang="sr-Latn-ME" dirty="0"/>
              <a:t>Bluetooth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 je </a:t>
            </a:r>
            <a:r>
              <a:rPr lang="en-US" dirty="0" err="1"/>
              <a:t>ugrađena</a:t>
            </a:r>
            <a:r>
              <a:rPr lang="en-US" dirty="0"/>
              <a:t> u </a:t>
            </a:r>
            <a:r>
              <a:rPr lang="en-US" dirty="0" err="1"/>
              <a:t>većini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PDA, </a:t>
            </a:r>
            <a:r>
              <a:rPr lang="en-US" dirty="0" err="1"/>
              <a:t>mobilni</a:t>
            </a:r>
            <a:r>
              <a:rPr lang="en-US" dirty="0"/>
              <a:t> </a:t>
            </a:r>
            <a:r>
              <a:rPr lang="en-US" dirty="0" err="1"/>
              <a:t>telefoni</a:t>
            </a:r>
            <a:r>
              <a:rPr lang="en-US" dirty="0"/>
              <a:t>, notebook </a:t>
            </a:r>
            <a:r>
              <a:rPr lang="en-US" dirty="0" err="1"/>
              <a:t>računari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dr. </a:t>
            </a:r>
            <a:r>
              <a:rPr lang="en-US" dirty="0" err="1"/>
              <a:t>Nudi</a:t>
            </a:r>
            <a:r>
              <a:rPr lang="en-US" dirty="0"/>
              <a:t> </a:t>
            </a:r>
            <a:r>
              <a:rPr lang="en-US" dirty="0" err="1"/>
              <a:t>komunikaciju</a:t>
            </a:r>
            <a:r>
              <a:rPr lang="en-US" dirty="0"/>
              <a:t> </a:t>
            </a:r>
            <a:r>
              <a:rPr lang="en-US" dirty="0" err="1"/>
              <a:t>kratkog</a:t>
            </a:r>
            <a:r>
              <a:rPr lang="en-US" dirty="0"/>
              <a:t> </a:t>
            </a:r>
            <a:r>
              <a:rPr lang="en-US" dirty="0" err="1"/>
              <a:t>dometa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Bluetooth </a:t>
            </a:r>
            <a:r>
              <a:rPr lang="en-US" dirty="0" err="1"/>
              <a:t>uređajima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se </a:t>
            </a:r>
            <a:r>
              <a:rPr lang="en-US" dirty="0" err="1"/>
              <a:t>formiraju</a:t>
            </a:r>
            <a:r>
              <a:rPr lang="en-US" dirty="0"/>
              <a:t> male </a:t>
            </a:r>
            <a:r>
              <a:rPr lang="en-US" dirty="0" err="1"/>
              <a:t>privremene</a:t>
            </a:r>
            <a:r>
              <a:rPr lang="en-US" dirty="0"/>
              <a:t> </a:t>
            </a:r>
            <a:r>
              <a:rPr lang="en-US" dirty="0" err="1"/>
              <a:t>mreže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493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037230"/>
            <a:ext cx="9905999" cy="5145205"/>
          </a:xfrm>
        </p:spPr>
        <p:txBody>
          <a:bodyPr>
            <a:normAutofit/>
          </a:bodyPr>
          <a:lstStyle/>
          <a:p>
            <a:r>
              <a:rPr lang="en-US" dirty="0" err="1"/>
              <a:t>Telekomunikacije</a:t>
            </a:r>
            <a:r>
              <a:rPr lang="en-US" dirty="0"/>
              <a:t> </a:t>
            </a:r>
            <a:r>
              <a:rPr lang="en-US" dirty="0" err="1"/>
              <a:t>kombinuju</a:t>
            </a:r>
            <a:r>
              <a:rPr lang="en-US" dirty="0"/>
              <a:t> </a:t>
            </a:r>
            <a:r>
              <a:rPr lang="en-US" dirty="0" err="1"/>
              <a:t>hardver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softver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komuniciranje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korisnici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sr-Latn-ME" dirty="0"/>
              <a:t> mogli da vrše</a:t>
            </a:r>
            <a:r>
              <a:rPr lang="en-US" dirty="0"/>
              <a:t> </a:t>
            </a:r>
            <a:r>
              <a:rPr lang="en-US" dirty="0" err="1"/>
              <a:t>razmjenu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, </a:t>
            </a:r>
            <a:r>
              <a:rPr lang="en-US" dirty="0" err="1"/>
              <a:t>bilo</a:t>
            </a:r>
            <a:r>
              <a:rPr lang="en-US" dirty="0"/>
              <a:t> da se </a:t>
            </a:r>
            <a:r>
              <a:rPr lang="en-US" dirty="0" err="1"/>
              <a:t>radi</a:t>
            </a:r>
            <a:r>
              <a:rPr lang="en-US" dirty="0"/>
              <a:t> o </a:t>
            </a:r>
            <a:r>
              <a:rPr lang="en-US" dirty="0" err="1"/>
              <a:t>zvuku</a:t>
            </a:r>
            <a:r>
              <a:rPr lang="en-US" dirty="0"/>
              <a:t>, </a:t>
            </a:r>
            <a:r>
              <a:rPr lang="en-US" dirty="0" err="1"/>
              <a:t>videu</a:t>
            </a:r>
            <a:r>
              <a:rPr lang="en-US" dirty="0"/>
              <a:t>, </a:t>
            </a:r>
            <a:r>
              <a:rPr lang="en-US" dirty="0" err="1"/>
              <a:t>slici</a:t>
            </a:r>
            <a:r>
              <a:rPr lang="en-US" dirty="0"/>
              <a:t>, </a:t>
            </a:r>
            <a:r>
              <a:rPr lang="en-US" dirty="0" err="1"/>
              <a:t>grafici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.</a:t>
            </a:r>
          </a:p>
          <a:p>
            <a:r>
              <a:rPr lang="en-US" dirty="0" err="1"/>
              <a:t>Prenosni</a:t>
            </a:r>
            <a:r>
              <a:rPr lang="en-US"/>
              <a:t> put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zadatak</a:t>
            </a:r>
            <a:r>
              <a:rPr lang="en-US" dirty="0"/>
              <a:t> da </a:t>
            </a:r>
            <a:r>
              <a:rPr lang="en-US" dirty="0" err="1"/>
              <a:t>ostvari</a:t>
            </a:r>
            <a:r>
              <a:rPr lang="sr-Latn-ME" dirty="0"/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ME" dirty="0"/>
              <a:t>što veću brzinu prenosa,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ME" dirty="0"/>
              <a:t>što bolji kvalitet prenesenih informacija,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ME" dirty="0"/>
              <a:t>što veću imunost na smetnje.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801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846376"/>
            <a:ext cx="9905999" cy="1762955"/>
          </a:xfrm>
        </p:spPr>
        <p:txBody>
          <a:bodyPr/>
          <a:lstStyle/>
          <a:p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mobilne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, signal </a:t>
            </a:r>
            <a:r>
              <a:rPr lang="en-US" dirty="0" err="1"/>
              <a:t>poslat</a:t>
            </a:r>
            <a:r>
              <a:rPr lang="en-US" dirty="0"/>
              <a:t> </a:t>
            </a:r>
            <a:r>
              <a:rPr lang="en-US" dirty="0" err="1"/>
              <a:t>mobilnim</a:t>
            </a:r>
            <a:r>
              <a:rPr lang="en-US" dirty="0"/>
              <a:t> </a:t>
            </a:r>
            <a:r>
              <a:rPr lang="en-US" dirty="0" err="1"/>
              <a:t>telefonom</a:t>
            </a:r>
            <a:r>
              <a:rPr lang="en-US" dirty="0"/>
              <a:t> prima „</a:t>
            </a:r>
            <a:r>
              <a:rPr lang="en-US" dirty="0" err="1"/>
              <a:t>ćelija</a:t>
            </a:r>
            <a:r>
              <a:rPr lang="en-US" dirty="0"/>
              <a:t>“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prenosi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signal </a:t>
            </a:r>
            <a:r>
              <a:rPr lang="en-US" dirty="0" err="1"/>
              <a:t>dalje</a:t>
            </a:r>
            <a:r>
              <a:rPr lang="en-US" dirty="0"/>
              <a:t> do </a:t>
            </a:r>
            <a:r>
              <a:rPr lang="en-US" dirty="0" err="1"/>
              <a:t>sledeće</a:t>
            </a:r>
            <a:r>
              <a:rPr lang="en-US" dirty="0"/>
              <a:t> „</a:t>
            </a:r>
            <a:r>
              <a:rPr lang="en-US" dirty="0" err="1"/>
              <a:t>ćelije</a:t>
            </a:r>
            <a:r>
              <a:rPr lang="en-US" dirty="0"/>
              <a:t>“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ne </a:t>
            </a:r>
            <a:r>
              <a:rPr lang="en-US" dirty="0" err="1"/>
              <a:t>stigne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odredište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92" y="3096416"/>
            <a:ext cx="8045351" cy="349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94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Wi-Fi je </a:t>
            </a:r>
            <a:r>
              <a:rPr lang="en-US" dirty="0" err="1"/>
              <a:t>bežična</a:t>
            </a:r>
            <a:r>
              <a:rPr lang="en-US" dirty="0"/>
              <a:t> </a:t>
            </a:r>
            <a:r>
              <a:rPr lang="en-US" dirty="0" err="1"/>
              <a:t>lokalna</a:t>
            </a:r>
            <a:r>
              <a:rPr lang="en-US" dirty="0"/>
              <a:t> </a:t>
            </a:r>
            <a:r>
              <a:rPr lang="en-US" dirty="0" err="1"/>
              <a:t>mrežna</a:t>
            </a:r>
            <a:r>
              <a:rPr lang="en-US" dirty="0"/>
              <a:t> </a:t>
            </a:r>
            <a:r>
              <a:rPr lang="en-US" dirty="0" err="1"/>
              <a:t>tehnologija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/>
              <a:t>Wi-Fi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uređajima</a:t>
            </a:r>
            <a:r>
              <a:rPr lang="en-US" dirty="0"/>
              <a:t> da se </a:t>
            </a:r>
            <a:r>
              <a:rPr lang="en-US" dirty="0" err="1"/>
              <a:t>umrežavaju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Internet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bežične</a:t>
            </a:r>
            <a:r>
              <a:rPr lang="en-US" dirty="0"/>
              <a:t> </a:t>
            </a:r>
            <a:r>
              <a:rPr lang="en-US" dirty="0" err="1"/>
              <a:t>pristupne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3262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Karakteristike prenosa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računarskih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svrstati</a:t>
            </a:r>
            <a:r>
              <a:rPr lang="en-US" dirty="0"/>
              <a:t> u: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Propusni</a:t>
            </a:r>
            <a:r>
              <a:rPr lang="en-US" dirty="0"/>
              <a:t> </a:t>
            </a:r>
            <a:r>
              <a:rPr lang="en-US" dirty="0" err="1"/>
              <a:t>opseg</a:t>
            </a:r>
            <a:r>
              <a:rPr lang="en-US" dirty="0"/>
              <a:t> (bandwidth) </a:t>
            </a:r>
            <a:r>
              <a:rPr lang="sr-Latn-ME" dirty="0"/>
              <a:t>– (ostvarenje što veće brzine)</a:t>
            </a:r>
          </a:p>
          <a:p>
            <a:pPr marL="0" indent="0">
              <a:buNone/>
            </a:pPr>
            <a:r>
              <a:rPr lang="en-US" dirty="0"/>
              <a:t>• Tip </a:t>
            </a:r>
            <a:r>
              <a:rPr lang="en-US" dirty="0" err="1"/>
              <a:t>signala</a:t>
            </a:r>
            <a:r>
              <a:rPr lang="en-US" dirty="0"/>
              <a:t> – </a:t>
            </a:r>
            <a:r>
              <a:rPr lang="en-US" dirty="0" err="1"/>
              <a:t>analogni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sr-Latn-ME" dirty="0"/>
              <a:t>– (ostvarenje što boljeg kvaliteta)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Redosled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bita</a:t>
            </a:r>
            <a:r>
              <a:rPr lang="en-US" dirty="0"/>
              <a:t> – </a:t>
            </a:r>
            <a:r>
              <a:rPr lang="en-US" dirty="0" err="1"/>
              <a:t>paralelni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serijski</a:t>
            </a:r>
            <a:r>
              <a:rPr lang="sr-Latn-ME" dirty="0"/>
              <a:t> – (ostvarenje što manje smetnji – šuma)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826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Karakteristike prenosa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476352"/>
          </a:xfrm>
        </p:spPr>
        <p:txBody>
          <a:bodyPr/>
          <a:lstStyle/>
          <a:p>
            <a:r>
              <a:rPr lang="en-US" dirty="0"/>
              <a:t>Bandwidth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bita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pren</a:t>
            </a:r>
            <a:r>
              <a:rPr lang="sr-Latn-ME" dirty="0"/>
              <a:t>ij</a:t>
            </a:r>
            <a:r>
              <a:rPr lang="en-US" dirty="0"/>
              <a:t>et</a:t>
            </a:r>
            <a:r>
              <a:rPr lang="sr-Latn-ME" dirty="0"/>
              <a:t>i</a:t>
            </a:r>
            <a:r>
              <a:rPr lang="en-US" dirty="0"/>
              <a:t> u </a:t>
            </a:r>
            <a:r>
              <a:rPr lang="en-US" dirty="0" err="1"/>
              <a:t>jedinici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(</a:t>
            </a:r>
            <a:r>
              <a:rPr lang="en-US" dirty="0" err="1"/>
              <a:t>sekunda</a:t>
            </a:r>
            <a:r>
              <a:rPr lang="en-US" dirty="0"/>
              <a:t>)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medijuma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311" y="3878238"/>
            <a:ext cx="7770199" cy="251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63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Karakteristike prenosa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Analogni</a:t>
            </a:r>
            <a:r>
              <a:rPr lang="en-US" dirty="0"/>
              <a:t> signal 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stalnog</a:t>
            </a:r>
            <a:r>
              <a:rPr lang="en-US" dirty="0"/>
              <a:t> </a:t>
            </a:r>
            <a:r>
              <a:rPr lang="en-US" dirty="0" err="1"/>
              <a:t>emitovanja</a:t>
            </a:r>
            <a:r>
              <a:rPr lang="en-US" dirty="0"/>
              <a:t> </a:t>
            </a:r>
            <a:r>
              <a:rPr lang="en-US" dirty="0" err="1"/>
              <a:t>talasa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medijuma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određenom</a:t>
            </a:r>
            <a:r>
              <a:rPr lang="en-US" dirty="0"/>
              <a:t> </a:t>
            </a:r>
            <a:r>
              <a:rPr lang="en-US" dirty="0" err="1"/>
              <a:t>opsegu</a:t>
            </a:r>
            <a:r>
              <a:rPr lang="en-US" dirty="0"/>
              <a:t> </a:t>
            </a:r>
            <a:r>
              <a:rPr lang="en-US" dirty="0" err="1"/>
              <a:t>frekvencija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Modem </a:t>
            </a:r>
            <a:r>
              <a:rPr lang="en-US" dirty="0" err="1"/>
              <a:t>konvertuje</a:t>
            </a:r>
            <a:r>
              <a:rPr lang="en-US" dirty="0"/>
              <a:t> </a:t>
            </a:r>
            <a:r>
              <a:rPr lang="en-US" dirty="0" err="1"/>
              <a:t>digitalne</a:t>
            </a:r>
            <a:r>
              <a:rPr lang="en-US" dirty="0"/>
              <a:t> u </a:t>
            </a:r>
            <a:r>
              <a:rPr lang="en-US" dirty="0" err="1"/>
              <a:t>analogne</a:t>
            </a:r>
            <a:r>
              <a:rPr lang="en-US" dirty="0"/>
              <a:t> </a:t>
            </a:r>
            <a:r>
              <a:rPr lang="en-US" dirty="0" err="1"/>
              <a:t>signale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</a:t>
            </a:r>
            <a:r>
              <a:rPr lang="sr-Latn-ME" dirty="0"/>
              <a:t>rnut</a:t>
            </a:r>
            <a:r>
              <a:rPr lang="en-US" dirty="0"/>
              <a:t>o </a:t>
            </a:r>
            <a:r>
              <a:rPr lang="en-US" dirty="0" err="1"/>
              <a:t>tako</a:t>
            </a:r>
            <a:r>
              <a:rPr lang="en-US" dirty="0"/>
              <a:t> da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poslati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telefonske</a:t>
            </a:r>
            <a:r>
              <a:rPr lang="en-US" dirty="0"/>
              <a:t> </a:t>
            </a:r>
            <a:r>
              <a:rPr lang="en-US" dirty="0" err="1"/>
              <a:t>linije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Modulacija</a:t>
            </a:r>
            <a:r>
              <a:rPr lang="en-US" dirty="0"/>
              <a:t> m</a:t>
            </a:r>
            <a:r>
              <a:rPr lang="sr-Latn-ME" dirty="0"/>
              <a:t>ij</a:t>
            </a:r>
            <a:r>
              <a:rPr lang="en-US" dirty="0" err="1"/>
              <a:t>enja</a:t>
            </a:r>
            <a:r>
              <a:rPr lang="en-US" dirty="0"/>
              <a:t> </a:t>
            </a:r>
            <a:r>
              <a:rPr lang="en-US" dirty="0" err="1"/>
              <a:t>digitalni</a:t>
            </a:r>
            <a:r>
              <a:rPr lang="en-US" dirty="0"/>
              <a:t> u </a:t>
            </a:r>
            <a:r>
              <a:rPr lang="en-US" dirty="0" err="1"/>
              <a:t>analogni</a:t>
            </a:r>
            <a:r>
              <a:rPr lang="en-US" dirty="0"/>
              <a:t> signal.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Demodulacija</a:t>
            </a:r>
            <a:r>
              <a:rPr lang="en-US" dirty="0"/>
              <a:t> m</a:t>
            </a:r>
            <a:r>
              <a:rPr lang="sr-Latn-ME" dirty="0"/>
              <a:t>ij</a:t>
            </a:r>
            <a:r>
              <a:rPr lang="en-US" dirty="0" err="1"/>
              <a:t>enja</a:t>
            </a:r>
            <a:r>
              <a:rPr lang="en-US" dirty="0"/>
              <a:t> </a:t>
            </a:r>
            <a:r>
              <a:rPr lang="en-US" dirty="0" err="1"/>
              <a:t>analogni</a:t>
            </a:r>
            <a:r>
              <a:rPr lang="en-US" dirty="0"/>
              <a:t> u </a:t>
            </a:r>
            <a:r>
              <a:rPr lang="en-US" dirty="0" err="1"/>
              <a:t>digitalni</a:t>
            </a:r>
            <a:r>
              <a:rPr lang="en-US" dirty="0"/>
              <a:t> signal.</a:t>
            </a:r>
          </a:p>
        </p:txBody>
      </p:sp>
    </p:spTree>
    <p:extLst>
      <p:ext uri="{BB962C8B-B14F-4D97-AF65-F5344CB8AC3E}">
        <p14:creationId xmlns:p14="http://schemas.microsoft.com/office/powerpoint/2010/main" val="2773347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Karakteristike prenosa podataka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76" y="2281777"/>
            <a:ext cx="7773485" cy="3639058"/>
          </a:xfrm>
        </p:spPr>
      </p:pic>
    </p:spTree>
    <p:extLst>
      <p:ext uri="{BB962C8B-B14F-4D97-AF65-F5344CB8AC3E}">
        <p14:creationId xmlns:p14="http://schemas.microsoft.com/office/powerpoint/2010/main" val="3581742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Karakteristike prenosa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6651" y="2249487"/>
            <a:ext cx="5260760" cy="354171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Interni</a:t>
            </a:r>
            <a:r>
              <a:rPr lang="en-US" dirty="0"/>
              <a:t> modem je </a:t>
            </a:r>
            <a:r>
              <a:rPr lang="en-US" dirty="0" err="1"/>
              <a:t>elektronska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sm</a:t>
            </a:r>
            <a:r>
              <a:rPr lang="sr-Latn-ME" dirty="0"/>
              <a:t>j</a:t>
            </a:r>
            <a:r>
              <a:rPr lang="en-US" dirty="0" err="1"/>
              <a:t>eštena</a:t>
            </a:r>
            <a:r>
              <a:rPr lang="en-US" dirty="0"/>
              <a:t> u slot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Eksterni</a:t>
            </a:r>
            <a:r>
              <a:rPr lang="en-US" dirty="0"/>
              <a:t> modem je </a:t>
            </a:r>
            <a:r>
              <a:rPr lang="en-US" dirty="0" err="1"/>
              <a:t>samostalni</a:t>
            </a:r>
            <a:r>
              <a:rPr lang="en-US" dirty="0"/>
              <a:t> </a:t>
            </a:r>
            <a:r>
              <a:rPr lang="en-US" dirty="0" err="1"/>
              <a:t>uređaj</a:t>
            </a:r>
            <a:r>
              <a:rPr lang="en-US" dirty="0"/>
              <a:t> </a:t>
            </a:r>
            <a:r>
              <a:rPr lang="en-US" dirty="0" err="1"/>
              <a:t>povezan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matičnu</a:t>
            </a:r>
            <a:r>
              <a:rPr lang="en-US" dirty="0"/>
              <a:t> </a:t>
            </a:r>
            <a:r>
              <a:rPr lang="en-US" dirty="0" err="1"/>
              <a:t>ploču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1701303"/>
            <a:ext cx="4398717" cy="515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34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088107"/>
            <a:ext cx="9905999" cy="3853219"/>
          </a:xfrm>
        </p:spPr>
        <p:txBody>
          <a:bodyPr/>
          <a:lstStyle/>
          <a:p>
            <a:pPr marL="0" indent="0">
              <a:buNone/>
            </a:pPr>
            <a:r>
              <a:rPr lang="sr-Latn-ME" dirty="0"/>
              <a:t>Definicija 1: </a:t>
            </a:r>
            <a:r>
              <a:rPr lang="en-US" dirty="0" err="1"/>
              <a:t>Medijum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je fi</a:t>
            </a:r>
            <a:r>
              <a:rPr lang="sr-Latn-CS" dirty="0"/>
              <a:t>zič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izme</a:t>
            </a:r>
            <a:r>
              <a:rPr lang="sr-Latn-ME" dirty="0"/>
              <a:t>đ</a:t>
            </a:r>
            <a:r>
              <a:rPr lang="en-US" dirty="0"/>
              <a:t>u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telekomunikaciona</a:t>
            </a:r>
            <a:r>
              <a:rPr lang="en-US" dirty="0"/>
              <a:t> </a:t>
            </a:r>
            <a:r>
              <a:rPr lang="en-US" dirty="0" err="1"/>
              <a:t>ure</a:t>
            </a:r>
            <a:r>
              <a:rPr lang="sr-Latn-ME" dirty="0"/>
              <a:t>đ</a:t>
            </a:r>
            <a:r>
              <a:rPr lang="en-US" dirty="0" err="1"/>
              <a:t>aja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se </a:t>
            </a:r>
            <a:r>
              <a:rPr lang="en-US" dirty="0" err="1"/>
              <a:t>pr</a:t>
            </a:r>
            <a:r>
              <a:rPr lang="sr-Latn-CS" dirty="0"/>
              <a:t>e</a:t>
            </a:r>
            <a:r>
              <a:rPr lang="en-US" dirty="0"/>
              <a:t>nose </a:t>
            </a:r>
            <a:r>
              <a:rPr lang="en-US" dirty="0" err="1"/>
              <a:t>signali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Medijumi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se d</a:t>
            </a:r>
            <a:r>
              <a:rPr lang="sr-Latn-ME" dirty="0"/>
              <a:t>ij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1. Vo</a:t>
            </a:r>
            <a:r>
              <a:rPr lang="sr-Latn-ME" dirty="0"/>
              <a:t>đ</a:t>
            </a:r>
            <a:r>
              <a:rPr lang="en-US" dirty="0" err="1"/>
              <a:t>ene</a:t>
            </a:r>
            <a:r>
              <a:rPr lang="sr-Latn-ME" dirty="0"/>
              <a:t> -</a:t>
            </a:r>
            <a:r>
              <a:rPr lang="en-US" i="1" dirty="0"/>
              <a:t> </a:t>
            </a:r>
            <a:r>
              <a:rPr lang="en-US" i="1" dirty="0" err="1"/>
              <a:t>elektromagnetni</a:t>
            </a:r>
            <a:r>
              <a:rPr lang="en-US" i="1" dirty="0"/>
              <a:t> </a:t>
            </a:r>
            <a:r>
              <a:rPr lang="en-US" i="1" dirty="0" err="1"/>
              <a:t>talasi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dirty="0"/>
              <a:t> </a:t>
            </a:r>
            <a:r>
              <a:rPr lang="en-US" i="1" dirty="0" err="1"/>
              <a:t>vo</a:t>
            </a:r>
            <a:r>
              <a:rPr lang="sr-Latn-ME" i="1" dirty="0"/>
              <a:t>đ</a:t>
            </a:r>
            <a:r>
              <a:rPr lang="en-US" i="1" dirty="0" err="1"/>
              <a:t>eni</a:t>
            </a:r>
            <a:r>
              <a:rPr lang="en-US" i="1" dirty="0"/>
              <a:t> </a:t>
            </a:r>
            <a:r>
              <a:rPr lang="en-US" i="1" dirty="0" err="1"/>
              <a:t>kroz</a:t>
            </a:r>
            <a:r>
              <a:rPr lang="en-US" i="1" dirty="0"/>
              <a:t> </a:t>
            </a:r>
            <a:r>
              <a:rPr lang="en-US" i="1" dirty="0" err="1"/>
              <a:t>medijum</a:t>
            </a:r>
            <a:r>
              <a:rPr lang="en-US" i="1" dirty="0"/>
              <a:t> </a:t>
            </a:r>
            <a:r>
              <a:rPr lang="en-US" i="1" dirty="0" err="1"/>
              <a:t>prenosa</a:t>
            </a:r>
            <a:r>
              <a:rPr lang="en-US" i="1" dirty="0"/>
              <a:t> od </a:t>
            </a:r>
            <a:r>
              <a:rPr lang="sr-Latn-CS" i="1" dirty="0"/>
              <a:t>č</a:t>
            </a:r>
            <a:r>
              <a:rPr lang="en-US" i="1" dirty="0" err="1"/>
              <a:t>vrstog</a:t>
            </a:r>
            <a:r>
              <a:rPr lang="en-US" i="1" dirty="0"/>
              <a:t> </a:t>
            </a:r>
            <a:r>
              <a:rPr lang="en-US" i="1" dirty="0" err="1"/>
              <a:t>materijala</a:t>
            </a:r>
            <a:r>
              <a:rPr lang="en-US" i="1" dirty="0"/>
              <a:t>,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sr-Latn-CS" i="1" dirty="0"/>
              <a:t>š</a:t>
            </a:r>
            <a:r>
              <a:rPr lang="en-US" i="1" dirty="0"/>
              <a:t>to je </a:t>
            </a:r>
            <a:r>
              <a:rPr lang="en-US" i="1" dirty="0" err="1"/>
              <a:t>bakarna</a:t>
            </a:r>
            <a:r>
              <a:rPr lang="en-US" i="1" dirty="0"/>
              <a:t> </a:t>
            </a:r>
            <a:r>
              <a:rPr lang="en-US" i="1" dirty="0" err="1"/>
              <a:t>parica</a:t>
            </a:r>
            <a:r>
              <a:rPr lang="en-US" i="1" dirty="0"/>
              <a:t>, </a:t>
            </a:r>
            <a:r>
              <a:rPr lang="en-US" i="1" dirty="0" err="1"/>
              <a:t>koaksijalni</a:t>
            </a:r>
            <a:r>
              <a:rPr lang="en-US" i="1" dirty="0"/>
              <a:t> </a:t>
            </a:r>
            <a:r>
              <a:rPr lang="en-US" i="1" dirty="0" err="1"/>
              <a:t>kabl</a:t>
            </a:r>
            <a:r>
              <a:rPr lang="en-US" i="1" dirty="0"/>
              <a:t>, </a:t>
            </a:r>
            <a:r>
              <a:rPr lang="en-US" i="1" dirty="0" err="1"/>
              <a:t>opti</a:t>
            </a:r>
            <a:r>
              <a:rPr lang="sr-Latn-CS" i="1" dirty="0"/>
              <a:t>č</a:t>
            </a:r>
            <a:r>
              <a:rPr lang="en-US" i="1" dirty="0" err="1"/>
              <a:t>ko</a:t>
            </a:r>
            <a:r>
              <a:rPr lang="en-US" i="1" dirty="0"/>
              <a:t> </a:t>
            </a:r>
            <a:r>
              <a:rPr lang="en-US" i="1" dirty="0" err="1"/>
              <a:t>vlakno</a:t>
            </a:r>
            <a:r>
              <a:rPr lang="en-US" i="1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Nevo</a:t>
            </a:r>
            <a:r>
              <a:rPr lang="sr-Latn-ME" dirty="0"/>
              <a:t>đ</a:t>
            </a:r>
            <a:r>
              <a:rPr lang="en-US" dirty="0" err="1"/>
              <a:t>ene</a:t>
            </a:r>
            <a:r>
              <a:rPr lang="sr-Latn-ME" dirty="0"/>
              <a:t> - </a:t>
            </a:r>
            <a:r>
              <a:rPr lang="en-US" i="1" dirty="0" err="1"/>
              <a:t>elektromagnetni</a:t>
            </a:r>
            <a:r>
              <a:rPr lang="en-US" i="1" dirty="0"/>
              <a:t> </a:t>
            </a:r>
            <a:r>
              <a:rPr lang="en-US" i="1" dirty="0" err="1"/>
              <a:t>talasi</a:t>
            </a:r>
            <a:r>
              <a:rPr lang="en-US" i="1" dirty="0"/>
              <a:t> se</a:t>
            </a:r>
            <a:r>
              <a:rPr lang="en-US" dirty="0"/>
              <a:t> </a:t>
            </a:r>
            <a:r>
              <a:rPr lang="en-US" i="1" dirty="0"/>
              <a:t>ne </a:t>
            </a:r>
            <a:r>
              <a:rPr lang="en-US" i="1" dirty="0" err="1"/>
              <a:t>vode</a:t>
            </a:r>
            <a:r>
              <a:rPr lang="en-US" i="1" dirty="0"/>
              <a:t> </a:t>
            </a:r>
            <a:r>
              <a:rPr lang="en-US" i="1" dirty="0" err="1"/>
              <a:t>kroz</a:t>
            </a:r>
            <a:r>
              <a:rPr lang="en-US" i="1" dirty="0"/>
              <a:t> </a:t>
            </a:r>
            <a:r>
              <a:rPr lang="en-US" i="1" dirty="0" err="1"/>
              <a:t>medijum</a:t>
            </a:r>
            <a:r>
              <a:rPr lang="en-US" i="1" dirty="0"/>
              <a:t> od </a:t>
            </a:r>
            <a:r>
              <a:rPr lang="sr-Latn-CS" i="1" dirty="0"/>
              <a:t>č</a:t>
            </a:r>
            <a:r>
              <a:rPr lang="en-US" i="1" dirty="0" err="1"/>
              <a:t>vstog</a:t>
            </a:r>
            <a:r>
              <a:rPr lang="en-US" i="1" dirty="0"/>
              <a:t> </a:t>
            </a:r>
            <a:r>
              <a:rPr lang="en-US" i="1" dirty="0" err="1"/>
              <a:t>materijala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sr-Latn-CS" i="1" dirty="0"/>
              <a:t>ć</a:t>
            </a:r>
            <a:r>
              <a:rPr lang="en-US" i="1" dirty="0"/>
              <a:t> se </a:t>
            </a:r>
            <a:r>
              <a:rPr lang="en-US" i="1" dirty="0" err="1"/>
              <a:t>prostir</a:t>
            </a:r>
            <a:r>
              <a:rPr lang="sr-Latn-ME" i="1" dirty="0"/>
              <a:t>u</a:t>
            </a:r>
            <a:r>
              <a:rPr lang="en-US" i="1" dirty="0"/>
              <a:t> </a:t>
            </a:r>
            <a:r>
              <a:rPr lang="en-US" i="1" dirty="0" err="1"/>
              <a:t>kroz</a:t>
            </a:r>
            <a:r>
              <a:rPr lang="en-US" i="1" dirty="0"/>
              <a:t>  </a:t>
            </a:r>
            <a:r>
              <a:rPr lang="en-US" i="1" dirty="0" err="1"/>
              <a:t>atmos</a:t>
            </a:r>
            <a:r>
              <a:rPr lang="sr-Latn-CS" i="1" dirty="0"/>
              <a:t>f</a:t>
            </a:r>
            <a:r>
              <a:rPr lang="en-US" i="1" dirty="0"/>
              <a:t>e</a:t>
            </a:r>
            <a:r>
              <a:rPr lang="sr-Latn-CS" i="1" dirty="0"/>
              <a:t>r</a:t>
            </a:r>
            <a:r>
              <a:rPr lang="en-US" i="1" dirty="0"/>
              <a:t>u </a:t>
            </a:r>
            <a:r>
              <a:rPr lang="sr-Latn-ME" i="1" dirty="0"/>
              <a:t>i</a:t>
            </a:r>
            <a:r>
              <a:rPr lang="en-US" i="1" dirty="0"/>
              <a:t> </a:t>
            </a:r>
            <a:r>
              <a:rPr lang="en-US" i="1" dirty="0" err="1"/>
              <a:t>slobod</a:t>
            </a:r>
            <a:r>
              <a:rPr lang="sr-Latn-ME" i="1" dirty="0"/>
              <a:t>an</a:t>
            </a:r>
            <a:r>
              <a:rPr lang="en-US" i="1" dirty="0"/>
              <a:t> </a:t>
            </a:r>
            <a:r>
              <a:rPr lang="en-US" i="1" dirty="0" err="1"/>
              <a:t>prostor</a:t>
            </a:r>
            <a:r>
              <a:rPr lang="en-US" i="1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19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Medijumi za prenos 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441489" cy="3121095"/>
          </a:xfrm>
        </p:spPr>
        <p:txBody>
          <a:bodyPr/>
          <a:lstStyle/>
          <a:p>
            <a:pPr marL="0" indent="0">
              <a:buNone/>
            </a:pPr>
            <a:r>
              <a:rPr lang="sr-Latn-ME" dirty="0"/>
              <a:t>Definicija 2: </a:t>
            </a:r>
            <a:r>
              <a:rPr lang="en-US" dirty="0" err="1"/>
              <a:t>Medijum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komunikaciju</a:t>
            </a:r>
            <a:r>
              <a:rPr lang="en-US" dirty="0"/>
              <a:t> je link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žični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bežični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da </a:t>
            </a:r>
            <a:r>
              <a:rPr lang="en-US" dirty="0" err="1"/>
              <a:t>povezuje</a:t>
            </a:r>
            <a:r>
              <a:rPr lang="en-US" dirty="0"/>
              <a:t> </a:t>
            </a:r>
            <a:r>
              <a:rPr lang="en-US" dirty="0" err="1"/>
              <a:t>računare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lokacijama</a:t>
            </a:r>
            <a:r>
              <a:rPr lang="sr-Latn-ME" dirty="0"/>
              <a:t>.</a:t>
            </a:r>
          </a:p>
          <a:p>
            <a:pPr marL="0" indent="0">
              <a:buNone/>
            </a:pPr>
            <a:r>
              <a:rPr lang="en-US" dirty="0" err="1"/>
              <a:t>Žičane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tri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medijuma</a:t>
            </a:r>
            <a:r>
              <a:rPr lang="en-US" dirty="0"/>
              <a:t>: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Koaksijalni</a:t>
            </a:r>
            <a:r>
              <a:rPr lang="en-US" dirty="0"/>
              <a:t> </a:t>
            </a:r>
            <a:r>
              <a:rPr lang="en-US" dirty="0" err="1"/>
              <a:t>kabl</a:t>
            </a:r>
            <a:r>
              <a:rPr lang="en-US" dirty="0"/>
              <a:t> – (Coaxial Cable)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Kabl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upredenim</a:t>
            </a:r>
            <a:r>
              <a:rPr lang="en-US" dirty="0"/>
              <a:t> </a:t>
            </a:r>
            <a:r>
              <a:rPr lang="en-US" dirty="0" err="1"/>
              <a:t>paricama</a:t>
            </a:r>
            <a:r>
              <a:rPr lang="en-US" dirty="0"/>
              <a:t> – (Twisted-Pair Cable)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Optički</a:t>
            </a:r>
            <a:r>
              <a:rPr lang="en-US" dirty="0"/>
              <a:t> </a:t>
            </a:r>
            <a:r>
              <a:rPr lang="en-US" dirty="0" err="1"/>
              <a:t>kabl</a:t>
            </a:r>
            <a:r>
              <a:rPr lang="en-US" dirty="0"/>
              <a:t> – (Fiber-Optic Cable)</a:t>
            </a:r>
          </a:p>
        </p:txBody>
      </p:sp>
    </p:spTree>
    <p:extLst>
      <p:ext uri="{BB962C8B-B14F-4D97-AF65-F5344CB8AC3E}">
        <p14:creationId xmlns:p14="http://schemas.microsoft.com/office/powerpoint/2010/main" val="1962313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</TotalTime>
  <Words>1022</Words>
  <Application>Microsoft Office PowerPoint</Application>
  <PresentationFormat>Widescreen</PresentationFormat>
  <Paragraphs>80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Trebuchet MS</vt:lpstr>
      <vt:lpstr>Wingdings</vt:lpstr>
      <vt:lpstr>Wingdings 3</vt:lpstr>
      <vt:lpstr>Facet</vt:lpstr>
      <vt:lpstr>Medijumi prenosa</vt:lpstr>
      <vt:lpstr>PowerPoint Presentation</vt:lpstr>
      <vt:lpstr>Karakteristike prenosa podataka</vt:lpstr>
      <vt:lpstr>Karakteristike prenosa podataka</vt:lpstr>
      <vt:lpstr>Karakteristike prenosa podataka</vt:lpstr>
      <vt:lpstr>Karakteristike prenosa podataka</vt:lpstr>
      <vt:lpstr>Karakteristike prenosa podataka</vt:lpstr>
      <vt:lpstr>Medijumi za prenos podataka</vt:lpstr>
      <vt:lpstr>Medijumi za prenos podataka</vt:lpstr>
      <vt:lpstr>Medijumi za prenos podataka</vt:lpstr>
      <vt:lpstr>Koaksijalni kabl</vt:lpstr>
      <vt:lpstr>Medijumi za prenos podataka</vt:lpstr>
      <vt:lpstr>Kabl sa upredenim paricama</vt:lpstr>
      <vt:lpstr>Kabl sa upredenim paricama</vt:lpstr>
      <vt:lpstr>Medijumi za prenos podataka</vt:lpstr>
      <vt:lpstr>Optički kabl</vt:lpstr>
      <vt:lpstr>Medijumi za prenos podataka</vt:lpstr>
      <vt:lpstr>Medijumi za prenos podataka</vt:lpstr>
      <vt:lpstr>Medijumi za prenos podataka</vt:lpstr>
      <vt:lpstr>Medijumi za prenos podataka</vt:lpstr>
      <vt:lpstr>Medijumi za prenos podataka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Medijumi za prenos podatak</dc:title>
  <dc:creator>Jelena</dc:creator>
  <cp:lastModifiedBy>MILENTIJEVIC DRAGICA</cp:lastModifiedBy>
  <cp:revision>62</cp:revision>
  <dcterms:created xsi:type="dcterms:W3CDTF">2018-04-01T09:40:23Z</dcterms:created>
  <dcterms:modified xsi:type="dcterms:W3CDTF">2021-03-23T07:58:08Z</dcterms:modified>
</cp:coreProperties>
</file>