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57" r:id="rId4"/>
    <p:sldId id="271" r:id="rId5"/>
    <p:sldId id="261" r:id="rId6"/>
    <p:sldId id="260" r:id="rId7"/>
    <p:sldId id="262" r:id="rId8"/>
    <p:sldId id="272" r:id="rId9"/>
    <p:sldId id="263" r:id="rId10"/>
    <p:sldId id="264" r:id="rId11"/>
    <p:sldId id="269" r:id="rId12"/>
    <p:sldId id="265" r:id="rId13"/>
    <p:sldId id="266" r:id="rId14"/>
    <p:sldId id="267" r:id="rId15"/>
    <p:sldId id="273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2DBC-97AD-4190-B925-50C74ECF73A6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31E2F-C97C-4772-A721-704A2CB81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2DBC-97AD-4190-B925-50C74ECF73A6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31E2F-C97C-4772-A721-704A2CB81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2DBC-97AD-4190-B925-50C74ECF73A6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31E2F-C97C-4772-A721-704A2CB81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2DBC-97AD-4190-B925-50C74ECF73A6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31E2F-C97C-4772-A721-704A2CB81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2DBC-97AD-4190-B925-50C74ECF73A6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31E2F-C97C-4772-A721-704A2CB81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2DBC-97AD-4190-B925-50C74ECF73A6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31E2F-C97C-4772-A721-704A2CB81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2DBC-97AD-4190-B925-50C74ECF73A6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31E2F-C97C-4772-A721-704A2CB81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2DBC-97AD-4190-B925-50C74ECF73A6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31E2F-C97C-4772-A721-704A2CB81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2DBC-97AD-4190-B925-50C74ECF73A6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31E2F-C97C-4772-A721-704A2CB81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2DBC-97AD-4190-B925-50C74ECF73A6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31E2F-C97C-4772-A721-704A2CB81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2DBC-97AD-4190-B925-50C74ECF73A6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31E2F-C97C-4772-A721-704A2CB81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72DBC-97AD-4190-B925-50C74ECF73A6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31E2F-C97C-4772-A721-704A2CB81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"/>
            <a:ext cx="7620000" cy="1600199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Edwardian Script ITC" pitchFamily="66" charset="0"/>
              </a:rPr>
              <a:t>Romeo </a:t>
            </a:r>
            <a:r>
              <a:rPr lang="en-US" sz="9600" dirty="0" err="1" smtClean="0">
                <a:latin typeface="Edwardian Script ITC" pitchFamily="66" charset="0"/>
              </a:rPr>
              <a:t>i</a:t>
            </a:r>
            <a:r>
              <a:rPr lang="en-US" sz="9600" dirty="0" smtClean="0">
                <a:latin typeface="Edwardian Script ITC" pitchFamily="66" charset="0"/>
              </a:rPr>
              <a:t> </a:t>
            </a:r>
            <a:r>
              <a:rPr lang="en-US" sz="9600" dirty="0" err="1" smtClean="0">
                <a:latin typeface="Edwardian Script ITC" pitchFamily="66" charset="0"/>
              </a:rPr>
              <a:t>Julija</a:t>
            </a:r>
            <a:endParaRPr lang="en-US" sz="9600" dirty="0">
              <a:latin typeface="Edwardian Script ITC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524000"/>
            <a:ext cx="6477000" cy="838200"/>
          </a:xfrm>
        </p:spPr>
        <p:txBody>
          <a:bodyPr/>
          <a:lstStyle/>
          <a:p>
            <a:pPr algn="r"/>
            <a:r>
              <a:rPr lang="sr-Latn-CS" dirty="0" smtClean="0"/>
              <a:t>Vilijam Šekspir</a:t>
            </a:r>
            <a:endParaRPr lang="en-US" dirty="0"/>
          </a:p>
        </p:txBody>
      </p:sp>
      <p:pic>
        <p:nvPicPr>
          <p:cNvPr id="4" name="Picture 3" descr="Slik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0"/>
            <a:ext cx="9144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714195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600" dirty="0">
                <a:latin typeface="Edwardian Script ITC" pitchFamily="66" charset="0"/>
              </a:rPr>
              <a:t>Romeo </a:t>
            </a:r>
            <a:r>
              <a:rPr lang="en-US" sz="9600" dirty="0" err="1">
                <a:latin typeface="Edwardian Script ITC" pitchFamily="66" charset="0"/>
              </a:rPr>
              <a:t>i</a:t>
            </a:r>
            <a:r>
              <a:rPr lang="en-US" sz="9600" dirty="0">
                <a:latin typeface="Edwardian Script ITC" pitchFamily="66" charset="0"/>
              </a:rPr>
              <a:t> </a:t>
            </a:r>
            <a:r>
              <a:rPr lang="en-US" sz="9600" dirty="0" err="1">
                <a:latin typeface="Edwardian Script ITC" pitchFamily="66" charset="0"/>
              </a:rPr>
              <a:t>Julija</a:t>
            </a:r>
            <a:endParaRPr lang="en-US" sz="9600" dirty="0">
              <a:latin typeface="Edwardian Script ITC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/>
              <a:t>Dramu je prvi preveo Laza Kostić</a:t>
            </a:r>
          </a:p>
          <a:p>
            <a:r>
              <a:rPr lang="sr-Latn-CS" dirty="0" smtClean="0"/>
              <a:t>Tragedija je u njegovom prevodu prvi put prikazana u Novom Sadu 1875, a štampana 1876.</a:t>
            </a:r>
          </a:p>
          <a:p>
            <a:r>
              <a:rPr lang="sr-Latn-CS" dirty="0" smtClean="0"/>
              <a:t>Književni rod: drama</a:t>
            </a:r>
          </a:p>
          <a:p>
            <a:r>
              <a:rPr lang="sr-Latn-CS" dirty="0" smtClean="0"/>
              <a:t>Književna vrsta: tragedija, napisana u slobodnom stihu</a:t>
            </a:r>
          </a:p>
          <a:p>
            <a:r>
              <a:rPr lang="sr-Latn-CS" dirty="0" smtClean="0"/>
              <a:t>Pet činova, s prologom</a:t>
            </a:r>
          </a:p>
          <a:p>
            <a:r>
              <a:rPr lang="sr-Latn-CS" dirty="0" smtClean="0"/>
              <a:t>Mjesto: Verona, Italija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30448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Julijin balkon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9" b="29"/>
          <a:stretch>
            <a:fillRect/>
          </a:stretch>
        </p:blipFill>
        <p:spPr>
          <a:xfrm>
            <a:off x="990600" y="228600"/>
            <a:ext cx="7696200" cy="4800599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r"/>
            <a:r>
              <a:rPr lang="sr-Latn-CS" dirty="0" smtClean="0"/>
              <a:t>Verona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650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600" dirty="0">
                <a:solidFill>
                  <a:srgbClr val="895D1D"/>
                </a:solidFill>
                <a:latin typeface="Edwardian Script ITC" pitchFamily="66" charset="0"/>
              </a:rPr>
              <a:t>Romeo </a:t>
            </a:r>
            <a:r>
              <a:rPr lang="en-US" sz="9600" dirty="0" err="1">
                <a:solidFill>
                  <a:srgbClr val="895D1D"/>
                </a:solidFill>
                <a:latin typeface="Edwardian Script ITC" pitchFamily="66" charset="0"/>
              </a:rPr>
              <a:t>i</a:t>
            </a:r>
            <a:r>
              <a:rPr lang="en-US" sz="9600" dirty="0">
                <a:solidFill>
                  <a:srgbClr val="895D1D"/>
                </a:solidFill>
                <a:latin typeface="Edwardian Script ITC" pitchFamily="66" charset="0"/>
              </a:rPr>
              <a:t> </a:t>
            </a:r>
            <a:r>
              <a:rPr lang="en-US" sz="9600" dirty="0" err="1">
                <a:solidFill>
                  <a:srgbClr val="895D1D"/>
                </a:solidFill>
                <a:latin typeface="Edwardian Script ITC" pitchFamily="66" charset="0"/>
              </a:rPr>
              <a:t>Julija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CS" dirty="0" smtClean="0">
                <a:solidFill>
                  <a:srgbClr val="FF0000"/>
                </a:solidFill>
              </a:rPr>
              <a:t>Prolog</a:t>
            </a:r>
            <a:r>
              <a:rPr lang="sr-Latn-CS" dirty="0" smtClean="0"/>
              <a:t> – horska pjesma, recidiv antičke drame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Ekspozicija</a:t>
            </a:r>
            <a:r>
              <a:rPr lang="sr-Latn-CS" dirty="0" smtClean="0"/>
              <a:t>, I čin: opisuje se mjesto radnje, predstavljaju se dvije ugledne i zavađene porodice Montekijevi i Kapuletovi, karakterizacija Romeovog lika, bal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Zaplet</a:t>
            </a:r>
            <a:r>
              <a:rPr lang="sr-Latn-CS" dirty="0" smtClean="0"/>
              <a:t>, II čin: Prologom nagoviještena ljubav između Romea i Julije, izjave ljubavi, tajno vjenčanje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Kulminacija</a:t>
            </a:r>
            <a:r>
              <a:rPr lang="sr-Latn-CS" dirty="0" smtClean="0"/>
              <a:t>, III čin: sukobi među Merkuciom i Tibaltom, Tibalt na prevaru ubija Merkucija, a potom Romeo Tibalta, zbog čega ga knez kažnjava progonstvom u Mantovu; Julija pati, njeni hoće da je udaju za Parisa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37279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600" dirty="0">
                <a:solidFill>
                  <a:srgbClr val="895D1D"/>
                </a:solidFill>
                <a:latin typeface="Edwardian Script ITC" pitchFamily="66" charset="0"/>
              </a:rPr>
              <a:t>Romeo </a:t>
            </a:r>
            <a:r>
              <a:rPr lang="en-US" sz="9600" dirty="0" err="1">
                <a:solidFill>
                  <a:srgbClr val="895D1D"/>
                </a:solidFill>
                <a:latin typeface="Edwardian Script ITC" pitchFamily="66" charset="0"/>
              </a:rPr>
              <a:t>i</a:t>
            </a:r>
            <a:r>
              <a:rPr lang="en-US" sz="9600" dirty="0">
                <a:solidFill>
                  <a:srgbClr val="895D1D"/>
                </a:solidFill>
                <a:latin typeface="Edwardian Script ITC" pitchFamily="66" charset="0"/>
              </a:rPr>
              <a:t> </a:t>
            </a:r>
            <a:r>
              <a:rPr lang="en-US" sz="9600" dirty="0" err="1">
                <a:solidFill>
                  <a:srgbClr val="895D1D"/>
                </a:solidFill>
                <a:latin typeface="Edwardian Script ITC" pitchFamily="66" charset="0"/>
              </a:rPr>
              <a:t>Julija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CS" dirty="0" smtClean="0">
                <a:solidFill>
                  <a:srgbClr val="FF0000"/>
                </a:solidFill>
              </a:rPr>
              <a:t>Peripetija</a:t>
            </a:r>
            <a:r>
              <a:rPr lang="sr-Latn-CS" dirty="0" smtClean="0"/>
              <a:t>, IV čin: Lavrentije smišlja kako da spase ljubav Romea i Julije pomoću otrova koji privremeno umrtvljuje, ali dolazi do </a:t>
            </a:r>
            <a:r>
              <a:rPr lang="sr-Latn-CS" b="1" dirty="0" smtClean="0"/>
              <a:t>tragičke greške</a:t>
            </a:r>
          </a:p>
          <a:p>
            <a:r>
              <a:rPr lang="sr-Latn-CS" dirty="0" smtClean="0"/>
              <a:t>Juliju odnesu u grobnicu, obavi se čin sahrane, ali Romeo u Mantovi ne zna ništa o Lavrentijevom planu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Rasplet</a:t>
            </a:r>
            <a:r>
              <a:rPr lang="sr-Latn-CS" dirty="0" smtClean="0"/>
              <a:t>, V čin: Romeo saznaje za Julijinu smrt, na Veronskom groblju zatiče Parisa, bore se i Paris gine, Romeo pije otrov i pada mrtav pored Julije, ubrzo se Julija budi iz lažne smrti i vidjevši mrtvog Romea ubija se njegovim nožem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73240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600" dirty="0">
                <a:solidFill>
                  <a:srgbClr val="895D1D"/>
                </a:solidFill>
                <a:latin typeface="Edwardian Script ITC" pitchFamily="66" charset="0"/>
              </a:rPr>
              <a:t>Romeo </a:t>
            </a:r>
            <a:r>
              <a:rPr lang="en-US" sz="9600" dirty="0" err="1">
                <a:solidFill>
                  <a:srgbClr val="895D1D"/>
                </a:solidFill>
                <a:latin typeface="Edwardian Script ITC" pitchFamily="66" charset="0"/>
              </a:rPr>
              <a:t>i</a:t>
            </a:r>
            <a:r>
              <a:rPr lang="en-US" sz="9600" dirty="0">
                <a:solidFill>
                  <a:srgbClr val="895D1D"/>
                </a:solidFill>
                <a:latin typeface="Edwardian Script ITC" pitchFamily="66" charset="0"/>
              </a:rPr>
              <a:t> </a:t>
            </a:r>
            <a:r>
              <a:rPr lang="en-US" sz="9600" dirty="0" err="1">
                <a:solidFill>
                  <a:srgbClr val="895D1D"/>
                </a:solidFill>
                <a:latin typeface="Edwardian Script ITC" pitchFamily="66" charset="0"/>
              </a:rPr>
              <a:t>Julija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Radnja teče ubrzano – karakteristika tragedije, kao dramske vrste</a:t>
            </a:r>
          </a:p>
          <a:p>
            <a:r>
              <a:rPr lang="sr-Latn-CS" dirty="0" smtClean="0"/>
              <a:t>Romeo i Julija prerasli su u simbol iskrene mladalačke ljubavi koja je kao takva uzvišena i vječni ideal mladih i zaljubljenih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10983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 result for romeo i julija smrt slike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0"/>
            <a:ext cx="8305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lavicaiva\Desktop\verona-juliet-statue-66-4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99855" y="76200"/>
            <a:ext cx="4389120" cy="6583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45200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Vilijam</a:t>
            </a:r>
            <a:r>
              <a:rPr lang="en-US" dirty="0" smtClean="0"/>
              <a:t> </a:t>
            </a:r>
            <a:r>
              <a:rPr lang="sr-Latn-CS" dirty="0" smtClean="0"/>
              <a:t>Š</a:t>
            </a:r>
            <a:r>
              <a:rPr lang="en-US" dirty="0" err="1" smtClean="0"/>
              <a:t>ekspir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073" b="11073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19354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Vilijam Šekspir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V</a:t>
            </a:r>
            <a:r>
              <a:rPr lang="en-US" dirty="0" err="1" smtClean="0"/>
              <a:t>ilijam</a:t>
            </a:r>
            <a:r>
              <a:rPr lang="en-US" dirty="0" smtClean="0"/>
              <a:t> </a:t>
            </a:r>
            <a:r>
              <a:rPr lang="en-US" dirty="0" err="1"/>
              <a:t>Šekspir</a:t>
            </a:r>
            <a:r>
              <a:rPr lang="en-US" dirty="0"/>
              <a:t> </a:t>
            </a:r>
            <a:r>
              <a:rPr lang="sr-Latn-CS" dirty="0" smtClean="0"/>
              <a:t>rođen je </a:t>
            </a:r>
            <a:r>
              <a:rPr lang="pl-PL" dirty="0" smtClean="0"/>
              <a:t>u </a:t>
            </a:r>
            <a:r>
              <a:rPr lang="pl-PL" dirty="0"/>
              <a:t>Stratfordu </a:t>
            </a:r>
            <a:r>
              <a:rPr lang="en-US" dirty="0" smtClean="0"/>
              <a:t>1564</a:t>
            </a:r>
            <a:r>
              <a:rPr lang="en-US" dirty="0"/>
              <a:t>, </a:t>
            </a:r>
            <a:r>
              <a:rPr lang="sr-Latn-CS" dirty="0" smtClean="0"/>
              <a:t>a </a:t>
            </a:r>
            <a:r>
              <a:rPr lang="en-US" dirty="0" err="1" smtClean="0"/>
              <a:t>umro</a:t>
            </a:r>
            <a:r>
              <a:rPr lang="en-US" dirty="0" smtClean="0"/>
              <a:t> 1616</a:t>
            </a:r>
            <a:r>
              <a:rPr lang="sr-Latn-CS" dirty="0" smtClean="0"/>
              <a:t>.</a:t>
            </a:r>
            <a:endParaRPr lang="en-US" dirty="0" smtClean="0"/>
          </a:p>
          <a:p>
            <a:endParaRPr lang="sr-Latn-CS" dirty="0" smtClean="0"/>
          </a:p>
          <a:p>
            <a:r>
              <a:rPr lang="sr-Latn-CS" dirty="0" err="1"/>
              <a:t>E</a:t>
            </a:r>
            <a:r>
              <a:rPr lang="en-US" dirty="0" err="1" smtClean="0"/>
              <a:t>ngleski</a:t>
            </a:r>
            <a:r>
              <a:rPr lang="en-US" dirty="0" smtClean="0"/>
              <a:t> p</a:t>
            </a:r>
            <a:r>
              <a:rPr lang="sr-Latn-CS" dirty="0" smtClean="0"/>
              <a:t>j</a:t>
            </a:r>
            <a:r>
              <a:rPr lang="en-US" dirty="0" err="1" smtClean="0"/>
              <a:t>esnik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dramski</a:t>
            </a:r>
            <a:r>
              <a:rPr lang="en-US" dirty="0"/>
              <a:t> </a:t>
            </a:r>
            <a:r>
              <a:rPr lang="en-US" dirty="0" err="1" smtClean="0"/>
              <a:t>pisac</a:t>
            </a:r>
            <a:r>
              <a:rPr lang="en-US" dirty="0" smtClean="0"/>
              <a:t> </a:t>
            </a:r>
            <a:r>
              <a:rPr lang="en-US" dirty="0" err="1" smtClean="0"/>
              <a:t>smatra</a:t>
            </a:r>
            <a:r>
              <a:rPr lang="en-US" dirty="0" smtClean="0"/>
              <a:t> </a:t>
            </a:r>
            <a:r>
              <a:rPr lang="sr-Latn-CS" dirty="0" smtClean="0"/>
              <a:t>se </a:t>
            </a:r>
            <a:r>
              <a:rPr lang="en-US" dirty="0" err="1" smtClean="0"/>
              <a:t>najveć</a:t>
            </a:r>
            <a:r>
              <a:rPr lang="sr-Latn-CS" dirty="0" smtClean="0"/>
              <a:t>im </a:t>
            </a:r>
            <a:r>
              <a:rPr lang="en-US" dirty="0" smtClean="0"/>
              <a:t> </a:t>
            </a:r>
            <a:r>
              <a:rPr lang="en-US" dirty="0" err="1" smtClean="0"/>
              <a:t>pisc</a:t>
            </a:r>
            <a:r>
              <a:rPr lang="sr-Latn-CS" dirty="0" smtClean="0"/>
              <a:t>em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engleskom</a:t>
            </a:r>
            <a:r>
              <a:rPr lang="en-US" dirty="0"/>
              <a:t> </a:t>
            </a:r>
            <a:r>
              <a:rPr lang="en-US" dirty="0" err="1"/>
              <a:t>jeziku</a:t>
            </a:r>
            <a:r>
              <a:rPr lang="en-US" dirty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Opus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CS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sačuvana</a:t>
            </a:r>
            <a:r>
              <a:rPr lang="en-US" dirty="0"/>
              <a:t> do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sastoji</a:t>
            </a:r>
            <a:r>
              <a:rPr lang="en-US" dirty="0"/>
              <a:t> se od 38 </a:t>
            </a:r>
            <a:r>
              <a:rPr lang="en-US" dirty="0" err="1"/>
              <a:t>pozorišnih</a:t>
            </a:r>
            <a:r>
              <a:rPr lang="en-US" dirty="0"/>
              <a:t> </a:t>
            </a:r>
            <a:r>
              <a:rPr lang="en-US" dirty="0" err="1"/>
              <a:t>komada</a:t>
            </a:r>
            <a:r>
              <a:rPr lang="en-US" dirty="0"/>
              <a:t>, 154 </a:t>
            </a:r>
            <a:r>
              <a:rPr lang="en-US" dirty="0" err="1"/>
              <a:t>soneta</a:t>
            </a:r>
            <a:r>
              <a:rPr lang="en-US" dirty="0"/>
              <a:t>, </a:t>
            </a:r>
            <a:r>
              <a:rPr lang="en-US" dirty="0" smtClean="0"/>
              <a:t>dv</a:t>
            </a:r>
            <a:r>
              <a:rPr lang="sr-Latn-CS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duge</a:t>
            </a:r>
            <a:r>
              <a:rPr lang="en-US" dirty="0"/>
              <a:t> </a:t>
            </a:r>
            <a:r>
              <a:rPr lang="en-US" dirty="0" err="1"/>
              <a:t>narativne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poema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8104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CS" sz="3600" b="1" dirty="0" smtClean="0"/>
              <a:t>,,GLOUB’’ – prvo londonsko pozorište, izgrađeno  1576. godine</a:t>
            </a:r>
            <a:endParaRPr lang="en-US" sz="3600" b="1" dirty="0"/>
          </a:p>
        </p:txBody>
      </p:sp>
      <p:pic>
        <p:nvPicPr>
          <p:cNvPr id="4" name="Content Placeholder 3" descr="http://wannabemagazine.com/wp-content/uploads/2012/04/slika-124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478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Djela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r-Latn-CS" u="sng" dirty="0" smtClean="0"/>
              <a:t>Tragedije</a:t>
            </a:r>
            <a:r>
              <a:rPr lang="sr-Latn-CS" dirty="0" smtClean="0"/>
              <a:t>:</a:t>
            </a:r>
          </a:p>
          <a:p>
            <a:r>
              <a:rPr lang="en-US" dirty="0" smtClean="0"/>
              <a:t>Romeo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Julija</a:t>
            </a:r>
            <a:endParaRPr lang="en-US" dirty="0"/>
          </a:p>
          <a:p>
            <a:r>
              <a:rPr lang="en-US" dirty="0" err="1"/>
              <a:t>Julije</a:t>
            </a:r>
            <a:r>
              <a:rPr lang="en-US" dirty="0"/>
              <a:t> </a:t>
            </a:r>
            <a:r>
              <a:rPr lang="en-US" dirty="0" err="1"/>
              <a:t>Cezar</a:t>
            </a:r>
            <a:r>
              <a:rPr lang="en-US" dirty="0"/>
              <a:t> </a:t>
            </a:r>
          </a:p>
          <a:p>
            <a:r>
              <a:rPr lang="en-US" dirty="0"/>
              <a:t>Hamlet </a:t>
            </a:r>
          </a:p>
          <a:p>
            <a:r>
              <a:rPr lang="en-US" dirty="0" err="1"/>
              <a:t>Otelo</a:t>
            </a:r>
            <a:r>
              <a:rPr lang="en-US" dirty="0"/>
              <a:t> </a:t>
            </a:r>
          </a:p>
          <a:p>
            <a:r>
              <a:rPr lang="en-US" dirty="0" err="1"/>
              <a:t>Kralj</a:t>
            </a:r>
            <a:r>
              <a:rPr lang="en-US" dirty="0"/>
              <a:t> </a:t>
            </a:r>
            <a:r>
              <a:rPr lang="en-US" dirty="0" err="1"/>
              <a:t>Lir</a:t>
            </a:r>
            <a:r>
              <a:rPr lang="en-US" dirty="0"/>
              <a:t> </a:t>
            </a:r>
          </a:p>
          <a:p>
            <a:r>
              <a:rPr lang="en-US" dirty="0" err="1"/>
              <a:t>Magbet</a:t>
            </a:r>
            <a:endParaRPr lang="en-US" dirty="0"/>
          </a:p>
          <a:p>
            <a:r>
              <a:rPr lang="en-US" dirty="0" err="1"/>
              <a:t>Antonije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Kleopatra</a:t>
            </a:r>
            <a:r>
              <a:rPr lang="sr-Latn-CS" dirty="0" smtClean="0"/>
              <a:t>...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r-Latn-CS" u="sng" dirty="0" smtClean="0"/>
              <a:t>Komedije</a:t>
            </a:r>
            <a:r>
              <a:rPr lang="sr-Latn-CS" dirty="0" smtClean="0"/>
              <a:t>:</a:t>
            </a:r>
          </a:p>
          <a:p>
            <a:endParaRPr lang="en-US" dirty="0"/>
          </a:p>
          <a:p>
            <a:r>
              <a:rPr lang="sr-Latn-CS" dirty="0" smtClean="0"/>
              <a:t>San </a:t>
            </a:r>
            <a:r>
              <a:rPr lang="en-US" dirty="0" err="1" smtClean="0"/>
              <a:t>ljetnje</a:t>
            </a:r>
            <a:r>
              <a:rPr lang="en-US" dirty="0" smtClean="0"/>
              <a:t> </a:t>
            </a:r>
            <a:r>
              <a:rPr lang="en-US" dirty="0" err="1"/>
              <a:t>noći</a:t>
            </a:r>
            <a:r>
              <a:rPr lang="en-US" dirty="0"/>
              <a:t> </a:t>
            </a:r>
          </a:p>
          <a:p>
            <a:r>
              <a:rPr lang="en-US" dirty="0" err="1"/>
              <a:t>Mletački</a:t>
            </a:r>
            <a:r>
              <a:rPr lang="en-US" dirty="0"/>
              <a:t> </a:t>
            </a:r>
            <a:r>
              <a:rPr lang="en-US" dirty="0" err="1" smtClean="0"/>
              <a:t>trgovac</a:t>
            </a:r>
            <a:r>
              <a:rPr lang="sr-Latn-CS" dirty="0" smtClean="0"/>
              <a:t>...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81226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sz="9600" dirty="0" smtClean="0">
                <a:latin typeface="Edwardian Script ITC" pitchFamily="66" charset="0"/>
              </a:rPr>
              <a:t>Romeo i Julija</a:t>
            </a:r>
            <a:endParaRPr lang="en-US" sz="9600" dirty="0">
              <a:latin typeface="Edwardian Script ITC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Smatra se da je koma</a:t>
            </a:r>
            <a:r>
              <a:rPr lang="en-US" dirty="0" smtClean="0"/>
              <a:t>d</a:t>
            </a:r>
            <a:r>
              <a:rPr lang="sr-Latn-CS" dirty="0" smtClean="0"/>
              <a:t> prvi put prikazan 1596-97, a da je djelo napisano 1591.</a:t>
            </a:r>
          </a:p>
          <a:p>
            <a:r>
              <a:rPr lang="sr-Latn-CS" dirty="0" smtClean="0"/>
              <a:t>Rane godine Šekspirovog stvaralaštva, o čemu svjedoči dominantno lirski karakter (prelaz iz lirike u dramu)</a:t>
            </a:r>
          </a:p>
          <a:p>
            <a:r>
              <a:rPr lang="sr-Latn-CS" dirty="0" smtClean="0"/>
              <a:t>Veliki broj rimovanih stihova, distih, dijalozi u katrenima i sestinama; soneti</a:t>
            </a:r>
          </a:p>
          <a:p>
            <a:r>
              <a:rPr lang="sr-Latn-CS" dirty="0" smtClean="0"/>
              <a:t>Stilske odlike: patetičan stil, retorska pitanja, epiteti, poređenja, hiperbole, igra riječima, pjesnički ukrasi, lirski pasaži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36517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Građa: legenda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 smtClean="0"/>
              <a:t>Legenda o nesrećnim ljubavnicima veoma je stara</a:t>
            </a:r>
          </a:p>
          <a:p>
            <a:r>
              <a:rPr lang="sr-Latn-CS" dirty="0" smtClean="0"/>
              <a:t>Da</a:t>
            </a:r>
            <a:r>
              <a:rPr lang="en-US" dirty="0" smtClean="0"/>
              <a:t>n</a:t>
            </a:r>
            <a:r>
              <a:rPr lang="sr-Latn-CS" dirty="0" smtClean="0"/>
              <a:t>te pominje Montekije i Kapulete u Čistilištu</a:t>
            </a:r>
          </a:p>
          <a:p>
            <a:r>
              <a:rPr lang="sr-Latn-CS" dirty="0" smtClean="0"/>
              <a:t>Italijanski istoričar De la Korte u </a:t>
            </a:r>
            <a:r>
              <a:rPr lang="sr-Latn-C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Istoriji Verone </a:t>
            </a:r>
            <a:r>
              <a:rPr lang="sr-Latn-CS" dirty="0" smtClean="0"/>
              <a:t>pominje priču o nesrećnim ljubavnicima kao istorijski događaj koji se zbio 1303. u Veroni</a:t>
            </a:r>
          </a:p>
          <a:p>
            <a:r>
              <a:rPr lang="sr-Latn-CS" dirty="0" smtClean="0"/>
              <a:t>Oko 1530. u Veneciji štampana </a:t>
            </a:r>
            <a:r>
              <a:rPr lang="sr-Latn-C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Istorija dvoje plemenitih ljubavnika</a:t>
            </a:r>
            <a:r>
              <a:rPr lang="sr-Latn-CS" dirty="0" smtClean="0"/>
              <a:t>, Luiđija da Potra i u njoj se ljubavnici zovu Romeo i Julija</a:t>
            </a:r>
          </a:p>
          <a:p>
            <a:r>
              <a:rPr lang="sr-Latn-CS" dirty="0" smtClean="0"/>
              <a:t>Kasnije se pojavljuju obrade, prevodi i do Šekspira stiže fabula, koju će on obogatiti i pretvoriti u tragediju </a:t>
            </a:r>
            <a:r>
              <a:rPr lang="sr-Latn-CS" b="1" i="1" dirty="0" smtClean="0"/>
              <a:t>Romeo i Julija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xmlns="" val="597442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Romeo i Julija</a:t>
            </a:r>
            <a:endParaRPr lang="en-US" dirty="0"/>
          </a:p>
        </p:txBody>
      </p:sp>
      <p:pic>
        <p:nvPicPr>
          <p:cNvPr id="4" name="Content Placeholder 3" descr="Image result for romeo i julija slike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76400"/>
            <a:ext cx="8382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/>
              <a:t>Građa: legenda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Šekspirove intervencije:</a:t>
            </a:r>
          </a:p>
          <a:p>
            <a:r>
              <a:rPr lang="sr-Latn-CS" dirty="0" smtClean="0"/>
              <a:t>Stvorio lik Merkucija i Dojkinje</a:t>
            </a:r>
          </a:p>
          <a:p>
            <a:r>
              <a:rPr lang="sr-Latn-CS" dirty="0" smtClean="0"/>
              <a:t>Tibalda doveo na gozbu kod Kapuleta, a Parisa na groblje gdje će ga Romeo ubiti</a:t>
            </a:r>
          </a:p>
          <a:p>
            <a:r>
              <a:rPr lang="sr-Latn-CS" dirty="0" smtClean="0"/>
              <a:t>Juliji je smanji godine, sa 16 na 14</a:t>
            </a:r>
          </a:p>
          <a:p>
            <a:r>
              <a:rPr lang="sr-Latn-CS" dirty="0" smtClean="0"/>
              <a:t>Radnju koja traje 4-5 mjeseci, sveo na svega pet dana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25560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597</Words>
  <Application>Microsoft Office PowerPoint</Application>
  <PresentationFormat>On-screen Show (4:3)</PresentationFormat>
  <Paragraphs>63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Romeo i Julija</vt:lpstr>
      <vt:lpstr>Vilijam Šekspir</vt:lpstr>
      <vt:lpstr>Vilijam Šekspir</vt:lpstr>
      <vt:lpstr>,,GLOUB’’ – prvo londonsko pozorište, izgrađeno  1576. godine</vt:lpstr>
      <vt:lpstr>Djela </vt:lpstr>
      <vt:lpstr>Romeo i Julija</vt:lpstr>
      <vt:lpstr>Građa: legenda</vt:lpstr>
      <vt:lpstr>Romeo i Julija</vt:lpstr>
      <vt:lpstr>Građa: legenda</vt:lpstr>
      <vt:lpstr>Romeo i Julija</vt:lpstr>
      <vt:lpstr>Julijin balkon</vt:lpstr>
      <vt:lpstr>Romeo i Julija</vt:lpstr>
      <vt:lpstr>Romeo i Julija</vt:lpstr>
      <vt:lpstr>Romeo i Julija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Romeo i Julija</dc:title>
  <dc:creator>AKTIV</dc:creator>
  <cp:lastModifiedBy>sadmin</cp:lastModifiedBy>
  <cp:revision>12</cp:revision>
  <dcterms:created xsi:type="dcterms:W3CDTF">2013-04-10T10:32:13Z</dcterms:created>
  <dcterms:modified xsi:type="dcterms:W3CDTF">2018-05-04T07:23:48Z</dcterms:modified>
</cp:coreProperties>
</file>