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latin typeface="Franklin Gothic Medium" panose="020B0603020102020204" pitchFamily="34" charset="0"/>
              </a:rPr>
              <a:t> 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metod</a:t>
            </a:r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Parcijalne</a:t>
            </a:r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integracije</a:t>
            </a:r>
            <a:endParaRPr lang="en-US" sz="48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2"/>
              <p:cNvSpPr txBox="1">
                <a:spLocks/>
              </p:cNvSpPr>
              <p:nvPr/>
            </p:nvSpPr>
            <p:spPr>
              <a:xfrm>
                <a:off x="415505" y="534838"/>
                <a:ext cx="9039045" cy="5538157"/>
              </a:xfrm>
              <a:prstGeom prst="rect">
                <a:avLst/>
              </a:prstGeom>
            </p:spPr>
            <p:txBody>
              <a:bodyPr>
                <a:normAutofit fontScale="92500" lnSpcReduction="10000"/>
              </a:bodyPr>
              <a:lstStyle>
                <a:lvl1pPr marL="182880" indent="-18288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Neka su funkcije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diferencijabilne na intervalu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Tada na intervalu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važi: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ME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2400" i="1" smtClean="0">
                                  <a:latin typeface="Cambria Math" panose="02040503050406030204" pitchFamily="18" charset="0"/>
                                </a:rPr>
                                <m:t>𝑢𝑣</m:t>
                              </m:r>
                            </m:e>
                          </m:d>
                        </m:e>
                        <m:sup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𝑢</m:t>
                      </m:r>
                      <m:sSup>
                        <m:sSup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4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:endParaRPr lang="en-US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𝑢𝑣</m:t>
                          </m:r>
                        </m:e>
                      </m:d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𝑣𝑑𝑢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𝑢𝑑𝑣</m:t>
                      </m:r>
                    </m:oMath>
                  </m:oMathPara>
                </a14:m>
                <a:endParaRPr lang="sr-Latn-ME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:r>
                  <a:rPr lang="sr-Latn-M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i="1">
                          <a:latin typeface="Cambria Math" panose="02040503050406030204" pitchFamily="18" charset="0"/>
                        </a:rPr>
                        <m:t>𝑢𝑑𝑣</m:t>
                      </m:r>
                      <m:r>
                        <a:rPr lang="sr-Latn-ME" sz="240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2400" i="1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sr-Latn-M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400" i="1">
                              <a:latin typeface="Cambria Math" panose="02040503050406030204" pitchFamily="18" charset="0"/>
                            </a:rPr>
                            <m:t>𝑢𝑣</m:t>
                          </m:r>
                        </m:e>
                      </m:d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ME" sz="2400" i="1">
                          <a:latin typeface="Cambria Math" panose="02040503050406030204" pitchFamily="18" charset="0"/>
                        </a:rPr>
                        <m:t>𝑣𝑑𝑢</m:t>
                      </m:r>
                    </m:oMath>
                  </m:oMathPara>
                </a14:m>
                <a:endParaRPr lang="sr-Latn-M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Integracijom lijeve i desne strane zadnje jednakosti dobijamo:</a:t>
                </a:r>
              </a:p>
              <a:p>
                <a:pPr marL="0" indent="0">
                  <a:buFont typeface="Wingdings" pitchFamily="2" charset="2"/>
                  <a:buNone/>
                </a:pP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Font typeface="Wingdings" pitchFamily="2" charset="2"/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𝑢𝑑𝑣</m:t>
                        </m:r>
                      </m:e>
                    </m:nary>
                    <m:r>
                      <a:rPr lang="sr-Latn-ME" sz="240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d>
                          <m:d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𝑢𝑣</m:t>
                            </m:r>
                          </m:e>
                        </m:d>
                      </m:e>
                    </m:nary>
                    <m:r>
                      <a:rPr lang="sr-Latn-ME" sz="2400" i="1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𝑣𝑑𝑢</m:t>
                        </m:r>
                      </m:e>
                    </m:nary>
                  </m:oMath>
                </a14:m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tj.</a:t>
                </a:r>
              </a:p>
              <a:p>
                <a:pPr marL="0" indent="0" algn="ctr">
                  <a:buFont typeface="Wingdings" pitchFamily="2" charset="2"/>
                  <a:buNone/>
                </a:pP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Font typeface="Wingdings" pitchFamily="2" charset="2"/>
                  <a:buNone/>
                </a:pPr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𝑢𝑑𝑣</m:t>
                        </m:r>
                      </m:e>
                    </m:nary>
                    <m:r>
                      <a:rPr lang="sr-Latn-ME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i="1">
                        <a:latin typeface="Cambria Math" panose="02040503050406030204" pitchFamily="18" charset="0"/>
                      </a:rPr>
                      <m:t>𝑢𝑣</m:t>
                    </m:r>
                    <m:r>
                      <a:rPr lang="sr-Latn-ME" sz="2400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𝑣𝑑𝑢</m:t>
                        </m:r>
                      </m:e>
                    </m:nary>
                  </m:oMath>
                </a14:m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Font typeface="Wingdings" pitchFamily="2" charset="2"/>
                  <a:buNone/>
                </a:pPr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Formulu iznad nazivamo formulom parcijalne integracije.</a:t>
                </a:r>
              </a:p>
            </p:txBody>
          </p:sp>
        </mc:Choice>
        <mc:Fallback>
          <p:sp>
            <p:nvSpPr>
              <p:cNvPr id="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505" y="534838"/>
                <a:ext cx="9039045" cy="5538157"/>
              </a:xfrm>
              <a:prstGeom prst="rect">
                <a:avLst/>
              </a:prstGeom>
              <a:blipFill rotWithShape="0">
                <a:blip r:embed="rId2"/>
                <a:stretch>
                  <a:fillRect l="-270"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412464" y="4537494"/>
            <a:ext cx="3091853" cy="64698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3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6649" y="586596"/>
                <a:ext cx="9963510" cy="2527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AutoNum type="arabicPeriod"/>
                </a:pP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Naći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integral</a:t>
                </a:r>
              </a:p>
              <a:p>
                <a:pPr marL="457200" indent="-457200">
                  <a:buAutoNum type="arabicPeriod"/>
                </a:pP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𝑙𝑛𝑥𝑑𝑥</m:t>
                        </m:r>
                      </m:e>
                    </m:nary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𝑙𝑛𝑥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/′         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𝑑𝑣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</m:e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𝑑𝑢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den>
                            </m:f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              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         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𝑥𝑙𝑛𝑥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f>
                          <m:f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𝑑𝑥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𝑥𝑙𝑛𝑥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nary>
                  </m:oMath>
                </a14:m>
                <a:endParaRPr lang="sr-Latn-M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49" y="586596"/>
                <a:ext cx="9963510" cy="2527551"/>
              </a:xfrm>
              <a:prstGeom prst="rect">
                <a:avLst/>
              </a:prstGeom>
              <a:blipFill rotWithShape="0">
                <a:blip r:embed="rId2"/>
                <a:stretch>
                  <a:fillRect l="-796" t="-1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6649" y="3666227"/>
                <a:ext cx="6418053" cy="888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Naći </a:t>
                </a:r>
                <a:r>
                  <a:rPr lang="sr-Latn-M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sledeći integral: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</m:t>
                        </m:r>
                        <m:sSup>
                          <m:sSup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49" y="3666227"/>
                <a:ext cx="6418053" cy="888128"/>
              </a:xfrm>
              <a:prstGeom prst="rect">
                <a:avLst/>
              </a:prstGeom>
              <a:blipFill rotWithShape="0">
                <a:blip r:embed="rId3"/>
                <a:stretch>
                  <a:fillRect l="-1425" t="-82877" b="-767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46649" y="4827886"/>
                <a:ext cx="7858664" cy="17997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Naći </a:t>
                </a:r>
                <a:r>
                  <a:rPr lang="sr-Latn-M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sledeći integral: </a:t>
                </a:r>
                <a:endParaRPr lang="en-US" sz="24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sr-Latn-ME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r-Latn-M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ME" sz="24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sr-Latn-ME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sr-Latn-ME" sz="24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sr-Latn-M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49" y="4827886"/>
                <a:ext cx="7858664" cy="1799723"/>
              </a:xfrm>
              <a:prstGeom prst="rect">
                <a:avLst/>
              </a:prstGeom>
              <a:blipFill rotWithShape="0">
                <a:blip r:embed="rId4"/>
                <a:stretch>
                  <a:fillRect l="-1164" t="-2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666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2914" y="603849"/>
            <a:ext cx="3260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Domaći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232914" y="1549579"/>
                <a:ext cx="10515600" cy="4351338"/>
              </a:xfrm>
              <a:prstGeom prst="rect">
                <a:avLst/>
              </a:prstGeom>
            </p:spPr>
            <p:txBody>
              <a:bodyPr/>
              <a:lstStyle>
                <a:lvl1pPr marL="182880" indent="-18288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indent="-514350">
                  <a:buFont typeface="+mj-lt"/>
                  <a:buAutoNum type="arabicPeriod"/>
                </a:pPr>
                <a:r>
                  <a:rPr lang="sr-Latn-ME" sz="2400" dirty="0" smtClean="0"/>
                  <a:t>Naći sledeće integrale:</a:t>
                </a:r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𝑥𝑙𝑛𝑥𝑑𝑥</m:t>
                        </m:r>
                      </m:e>
                    </m:nary>
                  </m:oMath>
                </a14:m>
                <a:endParaRPr lang="sr-Latn-ME" sz="2400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sz="2400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sz="2400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</m:e>
                              <m:sup>
                                <m: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sz="2400" dirty="0" smtClean="0"/>
              </a:p>
              <a:p>
                <a:pPr marL="0" indent="0">
                  <a:buNone/>
                </a:pPr>
                <a:endParaRPr lang="sr-Latn-ME" sz="2400" dirty="0" smtClean="0"/>
              </a:p>
              <a:p>
                <a:pPr marL="0" indent="0">
                  <a:buNone/>
                </a:pPr>
                <a:endParaRPr lang="sr-Latn-ME" sz="2400" dirty="0"/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14" y="1549579"/>
                <a:ext cx="10515600" cy="4351338"/>
              </a:xfrm>
              <a:prstGeom prst="rect">
                <a:avLst/>
              </a:prstGeom>
              <a:blipFill rotWithShape="0">
                <a:blip r:embed="rId2"/>
                <a:stretch>
                  <a:fillRect l="-580" t="-65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621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Неодређени интегра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124" y="610885"/>
            <a:ext cx="5167223" cy="6247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2876" y="155275"/>
            <a:ext cx="48911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Tablica</a:t>
            </a:r>
            <a:r>
              <a:rPr lang="en-US" sz="1600" dirty="0" smtClean="0"/>
              <a:t> </a:t>
            </a:r>
            <a:r>
              <a:rPr lang="en-US" sz="1600" dirty="0" err="1" smtClean="0"/>
              <a:t>neodređenog</a:t>
            </a:r>
            <a:r>
              <a:rPr lang="en-US" sz="1600" dirty="0" smtClean="0"/>
              <a:t> </a:t>
            </a:r>
            <a:r>
              <a:rPr lang="en-US" sz="1600" dirty="0" err="1" smtClean="0"/>
              <a:t>integrala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4387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1918</TotalTime>
  <Words>45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Cambria Math</vt:lpstr>
      <vt:lpstr>Franklin Gothic Medium</vt:lpstr>
      <vt:lpstr>Rockwell</vt:lpstr>
      <vt:lpstr>Rockwell Condensed</vt:lpstr>
      <vt:lpstr>Wingdings</vt:lpstr>
      <vt:lpstr>Wood Type</vt:lpstr>
      <vt:lpstr>  metod Parcijalne integracije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165</cp:revision>
  <dcterms:created xsi:type="dcterms:W3CDTF">2020-11-08T09:24:49Z</dcterms:created>
  <dcterms:modified xsi:type="dcterms:W3CDTF">2021-04-27T09:53:00Z</dcterms:modified>
</cp:coreProperties>
</file>